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32" r:id="rId2"/>
    <p:sldId id="301" r:id="rId3"/>
    <p:sldId id="352" r:id="rId4"/>
    <p:sldId id="304" r:id="rId5"/>
    <p:sldId id="336" r:id="rId6"/>
    <p:sldId id="337" r:id="rId7"/>
    <p:sldId id="374" r:id="rId8"/>
    <p:sldId id="358" r:id="rId9"/>
    <p:sldId id="354" r:id="rId10"/>
    <p:sldId id="355" r:id="rId11"/>
    <p:sldId id="356" r:id="rId12"/>
    <p:sldId id="357" r:id="rId13"/>
    <p:sldId id="373" r:id="rId14"/>
    <p:sldId id="359" r:id="rId15"/>
    <p:sldId id="360" r:id="rId16"/>
    <p:sldId id="361" r:id="rId17"/>
    <p:sldId id="362" r:id="rId18"/>
    <p:sldId id="353" r:id="rId19"/>
    <p:sldId id="338" r:id="rId20"/>
    <p:sldId id="363" r:id="rId21"/>
    <p:sldId id="364" r:id="rId22"/>
    <p:sldId id="365" r:id="rId23"/>
    <p:sldId id="366" r:id="rId24"/>
    <p:sldId id="339" r:id="rId25"/>
    <p:sldId id="368" r:id="rId26"/>
    <p:sldId id="369" r:id="rId27"/>
    <p:sldId id="371" r:id="rId28"/>
    <p:sldId id="370" r:id="rId29"/>
    <p:sldId id="372" r:id="rId30"/>
    <p:sldId id="350" r:id="rId31"/>
    <p:sldId id="35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Harrison" initials="JH" lastIdx="1" clrIdx="0">
    <p:extLst>
      <p:ext uri="{19B8F6BF-5375-455C-9EA6-DF929625EA0E}">
        <p15:presenceInfo xmlns:p15="http://schemas.microsoft.com/office/powerpoint/2012/main" userId="307451a64d4b2d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B8E"/>
    <a:srgbClr val="2D3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A4CAA-026F-45EA-926E-C7746F40C877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76CC6-529F-4786-BE8B-F48D958C1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09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9C52-4EF4-4E9E-AA97-9ADC8DA4D75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542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9C52-4EF4-4E9E-AA97-9ADC8DA4D75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05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9C52-4EF4-4E9E-AA97-9ADC8DA4D75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828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9C52-4EF4-4E9E-AA97-9ADC8DA4D75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1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9C52-4EF4-4E9E-AA97-9ADC8DA4D75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081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9C52-4EF4-4E9E-AA97-9ADC8DA4D75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718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9C52-4EF4-4E9E-AA97-9ADC8DA4D75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66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88A4E-4F21-4457-91CD-E325CF302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9E1B0-A81E-49F7-85F6-8B851500A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9DF5C-A5EC-41CA-B063-6F44DCB21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7DD07-2EF4-4071-87EA-537E25168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7F738-EC43-4288-81D8-82113BE0D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41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33C1B-ADA8-42A5-87A6-578BE2879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9ED9F1-37B4-44CA-BFD8-2BFBAE125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CDC5F-6194-4038-9C0E-7E09EF4FE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34F95-3733-4708-BE19-0DFA9FAA0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565EA-4BB6-42EC-9A1B-F1B0DC76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87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CF6842-6179-4F75-AF0F-AFC16EF347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D48DD-1C87-493D-BC8D-F44992A7F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AF8B5-E5B1-4C6C-A212-C3AAD054D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18EC3-E382-4AD7-BD75-3CD57FCE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A0C55-508D-461D-B3EB-EB3161DC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97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281D0-2CD6-47CF-8C0D-B420E58B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32D56-A73F-4699-983C-65F2FF503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71B21-9FAA-4AB6-B091-145CB4BFD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EEB9C-F5BF-4EFC-BF0B-F5D209556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92E09-3C48-47E0-A6F2-CD790478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50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0D41D-FD46-4D25-84B1-32964E0D3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D1BBF-E6D2-4066-A33A-03DC730D6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18653-CBCC-46BE-8D25-DDD970C0A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AAD6F-B504-4D07-90AC-BD343FB6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75947-F9BB-4FB1-9D5C-A7379792D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32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2A709-23A0-4F94-B42E-F72E0990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64CC8-AC1D-4C9D-BBA4-D28A4528F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DFC20-5D28-4D34-B21F-50A8A5C7C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5EAEA-C31C-40DE-B49B-DB104ACCE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DBD46-DC4A-418A-ACA9-9BB65CA5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49D87-ED2D-4F39-9E8A-B7DF4DA1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63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3AA5F-767A-4C59-B8B2-BB85E005F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B9DA6-6E51-4F32-9564-3E2E61823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38EED-0DB8-4F8D-99F5-F30E548DF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6F0529-4AFA-4A44-9DEC-64BB5CCAE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75EF19-1A42-4AC7-A91A-ED4BBD5F9E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EF6A8C-AB05-4455-A764-52FB20855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FB7D38-4839-4CAD-A7BA-330A5A829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0FB900-000E-4955-8BCE-3FBD6CD5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64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3240F-C57E-4318-9670-D66D75B6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CEE5CE-6010-40E5-9C9B-3A0863CE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0F859-4915-4948-8F2D-0566DA4B2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9EB49-D7A5-4A4B-9F5C-5D3A8B24A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2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01350-E02A-49D4-A834-09C58910F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1F9F5B-248E-46EA-AF89-B140E2E1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69FDE-4C76-43FA-B841-6938A42A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7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6E3A8-A05E-41A2-961F-D063569C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036F-0FAF-4F5B-B9AA-3304BD5BE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503BB-981D-4ED6-B461-770DF1969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340F-D222-4B3F-9D7F-B67BFEC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DEEE4-726E-4AFB-9776-553E76E53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F3967-74D0-4B92-AA4A-C965A343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38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AD47-9FE2-4045-A823-B782907EE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104A52-8800-42D6-919E-78EC6F2D19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3A347-6A63-428A-833E-5558D3DAF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1ADB6-F0C6-4879-91A5-B91DB327C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FF3F4-1564-4E45-ABD7-37A053E8F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6E333-21CD-436B-9C76-E790AC30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50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E9345A-5972-4691-9BF2-3B33FF0E0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07C08-13F5-4D61-93E8-C44E0E890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B1FC2-69D9-438A-A8E1-8A1C9DF02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380C3-E637-4AE1-9A27-17265D7A6D46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7A9C6-5279-4024-9FD7-91EC042E2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CBC9-8FDC-42EA-BFD2-6F1866236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08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eaders.boys-brigade.org.uk/ourbrand.ht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478F638-E57B-48FA-BA3E-1E13B44BF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51467"/>
            <a:ext cx="9144000" cy="2494698"/>
          </a:xfrm>
        </p:spPr>
        <p:txBody>
          <a:bodyPr>
            <a:normAutofit/>
          </a:bodyPr>
          <a:lstStyle/>
          <a:p>
            <a:r>
              <a:rPr lang="en-GB" dirty="0"/>
              <a:t>If you have not already downloaded and installed the Brigade fonts used in this presentation you can download our font pack at </a:t>
            </a:r>
            <a:r>
              <a:rPr lang="en-GB" dirty="0">
                <a:hlinkClick r:id="rId2"/>
              </a:rPr>
              <a:t>http://leaders.boys-brigade.org.uk/ourbrand.htm</a:t>
            </a:r>
            <a:endParaRPr lang="en-GB" dirty="0"/>
          </a:p>
          <a:p>
            <a:endParaRPr lang="en-GB" dirty="0"/>
          </a:p>
          <a:p>
            <a:r>
              <a:rPr lang="en-GB" dirty="0"/>
              <a:t>Alternatively you may just need to check through the presentation to ensure the substitute font used is displaying correctly.</a:t>
            </a:r>
          </a:p>
        </p:txBody>
      </p:sp>
    </p:spTree>
    <p:extLst>
      <p:ext uri="{BB962C8B-B14F-4D97-AF65-F5344CB8AC3E}">
        <p14:creationId xmlns:p14="http://schemas.microsoft.com/office/powerpoint/2010/main" val="2280794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D8CF5F9-8841-41CA-ABD0-B9B5CC623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7C8F3F-DBE7-4130-8706-56D8CC50FADF}"/>
              </a:ext>
            </a:extLst>
          </p:cNvPr>
          <p:cNvSpPr txBox="1"/>
          <p:nvPr/>
        </p:nvSpPr>
        <p:spPr>
          <a:xfrm>
            <a:off x="474640" y="1812257"/>
            <a:ext cx="871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Futura-Bold" pitchFamily="2" charset="0"/>
              </a:rPr>
              <a:t>MY BB JOURNEY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A534DE-F736-40BF-AB7D-12CAA69A648F}"/>
              </a:ext>
            </a:extLst>
          </p:cNvPr>
          <p:cNvSpPr txBox="1"/>
          <p:nvPr/>
        </p:nvSpPr>
        <p:spPr>
          <a:xfrm>
            <a:off x="501798" y="2478808"/>
            <a:ext cx="889399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/>
              <a:t>When did you first join The Boys’ Brigade?  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/>
              <a:t>Why / how did you join?   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/>
              <a:t>What has been your highlight or proudest achievement of your time in the BB?  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/>
              <a:t>Which part of the BB have you enjoyed the least?   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/>
              <a:t>If you could go back to the day you joined BB and give your younger self one piece of advice about their BB journey to come, what would you say?   </a:t>
            </a:r>
          </a:p>
        </p:txBody>
      </p:sp>
    </p:spTree>
    <p:extLst>
      <p:ext uri="{BB962C8B-B14F-4D97-AF65-F5344CB8AC3E}">
        <p14:creationId xmlns:p14="http://schemas.microsoft.com/office/powerpoint/2010/main" val="141938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5842727-8967-4FF2-9914-C8652530E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7C8F3F-DBE7-4130-8706-56D8CC50FADF}"/>
              </a:ext>
            </a:extLst>
          </p:cNvPr>
          <p:cNvSpPr txBox="1"/>
          <p:nvPr/>
        </p:nvSpPr>
        <p:spPr>
          <a:xfrm>
            <a:off x="474640" y="1812257"/>
            <a:ext cx="871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Futura-Bold" pitchFamily="2" charset="0"/>
              </a:rPr>
              <a:t>MY QUEEN’S BADGE JOURNEY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A534DE-F736-40BF-AB7D-12CAA69A648F}"/>
              </a:ext>
            </a:extLst>
          </p:cNvPr>
          <p:cNvSpPr txBox="1"/>
          <p:nvPr/>
        </p:nvSpPr>
        <p:spPr>
          <a:xfrm>
            <a:off x="501798" y="2478808"/>
            <a:ext cx="914578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600" dirty="0"/>
              <a:t>What have you done for your Queen’s Badge? (volunteering, leadership, physical etc)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600" dirty="0"/>
              <a:t>What has been the highlight of completing the Queen’s Badge?  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600" dirty="0"/>
              <a:t>Which area did you find the most challenging?    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600" dirty="0"/>
              <a:t>What can you take away from your Queen’s Badge experience that can be used in the future? (</a:t>
            </a:r>
            <a:r>
              <a:rPr lang="en-GB" sz="2600" dirty="0" err="1"/>
              <a:t>i.e</a:t>
            </a:r>
            <a:r>
              <a:rPr lang="en-GB" sz="2600" dirty="0"/>
              <a:t> a skill, increased confidence, knowing you can see things through etc).  </a:t>
            </a:r>
          </a:p>
        </p:txBody>
      </p:sp>
    </p:spTree>
    <p:extLst>
      <p:ext uri="{BB962C8B-B14F-4D97-AF65-F5344CB8AC3E}">
        <p14:creationId xmlns:p14="http://schemas.microsoft.com/office/powerpoint/2010/main" val="12982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44322FF-B9F9-4E8E-A68D-B249D3266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7C8F3F-DBE7-4130-8706-56D8CC50FADF}"/>
              </a:ext>
            </a:extLst>
          </p:cNvPr>
          <p:cNvSpPr txBox="1"/>
          <p:nvPr/>
        </p:nvSpPr>
        <p:spPr>
          <a:xfrm>
            <a:off x="474640" y="1812257"/>
            <a:ext cx="871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Futura-Bold" pitchFamily="2" charset="0"/>
              </a:rPr>
              <a:t>MY FAITH JOURNEY</a:t>
            </a:r>
          </a:p>
        </p:txBody>
      </p:sp>
      <p:pic>
        <p:nvPicPr>
          <p:cNvPr id="9" name="Picture 8" descr="A picture containing text, scoreboard&#10;&#10;Description automatically generated">
            <a:extLst>
              <a:ext uri="{FF2B5EF4-FFF2-40B4-BE49-F238E27FC236}">
                <a16:creationId xmlns:a16="http://schemas.microsoft.com/office/drawing/2014/main" id="{147E2115-6686-4B0F-8A58-88D3E8018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32" y="2462498"/>
            <a:ext cx="4751858" cy="40122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7664C7-2F53-493A-9382-D362B39A2CB1}"/>
              </a:ext>
            </a:extLst>
          </p:cNvPr>
          <p:cNvSpPr txBox="1"/>
          <p:nvPr/>
        </p:nvSpPr>
        <p:spPr>
          <a:xfrm>
            <a:off x="474640" y="2662559"/>
            <a:ext cx="2195153" cy="398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Bef>
                <a:spcPts val="5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Attack</a:t>
            </a:r>
          </a:p>
          <a:p>
            <a:pPr marL="342900" lvl="0" indent="-342900">
              <a:spcBef>
                <a:spcPts val="5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Defence</a:t>
            </a:r>
            <a:endParaRPr lang="en-GB" sz="20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Stand</a:t>
            </a:r>
          </a:p>
          <a:p>
            <a:pPr marL="342900" lvl="0" indent="-342900">
              <a:spcBef>
                <a:spcPts val="5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Subs bench</a:t>
            </a:r>
            <a:endParaRPr lang="en-GB" sz="20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Changing Room</a:t>
            </a:r>
            <a:endParaRPr lang="en-GB" sz="20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First Aid</a:t>
            </a:r>
            <a:endParaRPr lang="en-GB" sz="20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Outside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52775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47C8F3F-DBE7-4130-8706-56D8CC50FADF}"/>
              </a:ext>
            </a:extLst>
          </p:cNvPr>
          <p:cNvSpPr txBox="1"/>
          <p:nvPr/>
        </p:nvSpPr>
        <p:spPr>
          <a:xfrm>
            <a:off x="502633" y="272705"/>
            <a:ext cx="87108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Futura-Bold" pitchFamily="2" charset="0"/>
              </a:rPr>
              <a:t>MY</a:t>
            </a:r>
          </a:p>
          <a:p>
            <a:r>
              <a:rPr lang="en-GB" sz="2800" dirty="0">
                <a:latin typeface="Futura-Bold" pitchFamily="2" charset="0"/>
              </a:rPr>
              <a:t>FAITH</a:t>
            </a:r>
          </a:p>
          <a:p>
            <a:r>
              <a:rPr lang="en-GB" sz="2800" dirty="0">
                <a:latin typeface="Futura-Bold" pitchFamily="2" charset="0"/>
              </a:rPr>
              <a:t>JOURNEY</a:t>
            </a:r>
          </a:p>
          <a:p>
            <a:endParaRPr lang="en-GB" sz="2800" dirty="0">
              <a:latin typeface="Futura-Bold" pitchFamily="2" charset="0"/>
            </a:endParaRPr>
          </a:p>
          <a:p>
            <a:r>
              <a:rPr lang="en-GB" sz="2800" dirty="0">
                <a:latin typeface="Futura-Book" pitchFamily="2" charset="0"/>
              </a:rPr>
              <a:t>Where are</a:t>
            </a:r>
            <a:br>
              <a:rPr lang="en-GB" sz="2800" dirty="0">
                <a:latin typeface="Futura-Book" pitchFamily="2" charset="0"/>
              </a:rPr>
            </a:br>
            <a:r>
              <a:rPr lang="en-GB" sz="2800" dirty="0">
                <a:latin typeface="Futura-Book" pitchFamily="2" charset="0"/>
              </a:rPr>
              <a:t>you on the</a:t>
            </a:r>
            <a:br>
              <a:rPr lang="en-GB" sz="2800" dirty="0">
                <a:latin typeface="Futura-Book" pitchFamily="2" charset="0"/>
              </a:rPr>
            </a:br>
            <a:r>
              <a:rPr lang="en-GB" sz="2800" dirty="0">
                <a:latin typeface="Futura-Book" pitchFamily="2" charset="0"/>
              </a:rPr>
              <a:t>field of play</a:t>
            </a:r>
            <a:r>
              <a:rPr lang="en-GB" sz="2800" dirty="0"/>
              <a:t>?</a:t>
            </a:r>
          </a:p>
        </p:txBody>
      </p:sp>
      <p:pic>
        <p:nvPicPr>
          <p:cNvPr id="3" name="Picture 2" descr="A picture containing text, scoreboard&#10;&#10;Description automatically generated">
            <a:extLst>
              <a:ext uri="{FF2B5EF4-FFF2-40B4-BE49-F238E27FC236}">
                <a16:creationId xmlns:a16="http://schemas.microsoft.com/office/drawing/2014/main" id="{B7996CF4-4FA4-4B7D-B345-A8B559ED8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81" y="63893"/>
            <a:ext cx="8123830" cy="68594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6EBCC8-48A3-4AE0-9999-209FF77604B8}"/>
              </a:ext>
            </a:extLst>
          </p:cNvPr>
          <p:cNvSpPr txBox="1"/>
          <p:nvPr/>
        </p:nvSpPr>
        <p:spPr>
          <a:xfrm>
            <a:off x="550141" y="3493603"/>
            <a:ext cx="1864228" cy="361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Bef>
                <a:spcPts val="5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Attack</a:t>
            </a:r>
          </a:p>
          <a:p>
            <a:pPr marL="342900" lvl="0" indent="-342900">
              <a:spcBef>
                <a:spcPts val="5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Defence</a:t>
            </a:r>
            <a:endParaRPr lang="en-GB" sz="16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Stand</a:t>
            </a:r>
          </a:p>
          <a:p>
            <a:pPr marL="342900" lvl="0" indent="-342900">
              <a:spcBef>
                <a:spcPts val="5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Subs bench</a:t>
            </a:r>
            <a:endParaRPr lang="en-GB" sz="16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Changing Room</a:t>
            </a:r>
            <a:endParaRPr lang="en-GB" sz="16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First Aid</a:t>
            </a:r>
            <a:endParaRPr lang="en-GB" sz="16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Outside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87431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8C70-10B7-4028-80DF-1EAE2DCE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8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B1DCF-23AB-41B0-8637-6D8A7D9EC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10" descr="A picture containing logo&#10;&#10;Description automatically generated">
            <a:extLst>
              <a:ext uri="{FF2B5EF4-FFF2-40B4-BE49-F238E27FC236}">
                <a16:creationId xmlns:a16="http://schemas.microsoft.com/office/drawing/2014/main" id="{8CD1B702-807D-4381-A366-CC0BEBEB2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85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CF4ACFA1-B763-4A8C-9904-2EF4522C3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2D6CC7-77CF-46C5-BE2B-DC16E72684DC}"/>
              </a:ext>
            </a:extLst>
          </p:cNvPr>
          <p:cNvSpPr txBox="1"/>
          <p:nvPr/>
        </p:nvSpPr>
        <p:spPr>
          <a:xfrm>
            <a:off x="474640" y="1807438"/>
            <a:ext cx="871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Futura-Bold" pitchFamily="2" charset="0"/>
              </a:rPr>
              <a:t>PROJECT: DRAGON’S DEN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FB7A3B-93F3-4599-AF90-A985481DBE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34"/>
          <a:stretch/>
        </p:blipFill>
        <p:spPr>
          <a:xfrm>
            <a:off x="773289" y="2538477"/>
            <a:ext cx="7645047" cy="411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86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3ABADC6-03BC-482E-99C5-0D841EBAF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948AA9-F1CA-40E4-918B-36CCE5111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95"/>
          <a:stretch/>
        </p:blipFill>
        <p:spPr>
          <a:xfrm>
            <a:off x="1010844" y="2307232"/>
            <a:ext cx="7447353" cy="40737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711B9-5D6B-4EB4-9E6A-81396E443971}"/>
              </a:ext>
            </a:extLst>
          </p:cNvPr>
          <p:cNvSpPr txBox="1"/>
          <p:nvPr/>
        </p:nvSpPr>
        <p:spPr>
          <a:xfrm>
            <a:off x="2103136" y="1873833"/>
            <a:ext cx="5372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Futura-Bold" pitchFamily="2" charset="0"/>
              </a:rPr>
              <a:t>MEMBERSHIP OF THE BOYS’ BRIGADE BY 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18F546-6CB5-4B6D-BBE1-CFDD635629E6}"/>
              </a:ext>
            </a:extLst>
          </p:cNvPr>
          <p:cNvSpPr txBox="1"/>
          <p:nvPr/>
        </p:nvSpPr>
        <p:spPr>
          <a:xfrm>
            <a:off x="2084682" y="6410593"/>
            <a:ext cx="537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Futura-Bold" pitchFamily="2" charset="0"/>
              </a:rPr>
              <a:t>AGE OF MEMBER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CCDA47-A0B2-40C5-BB79-1B80B733428D}"/>
              </a:ext>
            </a:extLst>
          </p:cNvPr>
          <p:cNvSpPr txBox="1"/>
          <p:nvPr/>
        </p:nvSpPr>
        <p:spPr>
          <a:xfrm rot="16200000">
            <a:off x="-1885459" y="4121348"/>
            <a:ext cx="537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Futura-Bold" pitchFamily="2" charset="0"/>
              </a:rPr>
              <a:t>NUMBER OF MEMBERS</a:t>
            </a:r>
          </a:p>
        </p:txBody>
      </p:sp>
    </p:spTree>
    <p:extLst>
      <p:ext uri="{BB962C8B-B14F-4D97-AF65-F5344CB8AC3E}">
        <p14:creationId xmlns:p14="http://schemas.microsoft.com/office/powerpoint/2010/main" val="3273465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8C70-10B7-4028-80DF-1EAE2DCE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8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DA069-F84C-4A43-AECD-63E82D75A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10" descr="A picture containing logo&#10;&#10;Description automatically generated">
            <a:extLst>
              <a:ext uri="{FF2B5EF4-FFF2-40B4-BE49-F238E27FC236}">
                <a16:creationId xmlns:a16="http://schemas.microsoft.com/office/drawing/2014/main" id="{9D26D039-7151-49AC-9376-6823730D0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52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9450ED9A-F458-4240-AD56-D6C04BF7C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EDF656-07E8-47F5-BCC4-8A291B436E3E}"/>
              </a:ext>
            </a:extLst>
          </p:cNvPr>
          <p:cNvSpPr txBox="1"/>
          <p:nvPr/>
        </p:nvSpPr>
        <p:spPr>
          <a:xfrm>
            <a:off x="474640" y="1807438"/>
            <a:ext cx="871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Futura-Bold" pitchFamily="2" charset="0"/>
              </a:rPr>
              <a:t>PROJECT: DRAGON’S DEN - BRAND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F6E00-9F80-4CC7-A75B-BF6F236A8D5A}"/>
              </a:ext>
            </a:extLst>
          </p:cNvPr>
          <p:cNvSpPr txBox="1"/>
          <p:nvPr/>
        </p:nvSpPr>
        <p:spPr>
          <a:xfrm>
            <a:off x="474640" y="2386913"/>
            <a:ext cx="7902444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look at different brands and the messages behind them. What is brand BB?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488DA64-FE33-4550-83E8-C11F0177B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254" y="3429000"/>
            <a:ext cx="5404264" cy="30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51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F4C8EC4-7FD7-4F64-AD1B-A9C65AA6B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2" y="38614"/>
            <a:ext cx="12192000" cy="67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0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8C70-10B7-4028-80DF-1EAE2DCE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8000"/>
          </a:p>
        </p:txBody>
      </p:sp>
      <p:pic>
        <p:nvPicPr>
          <p:cNvPr id="11" name="Content Placeholder 10" descr="A picture containing logo&#10;&#10;Description automatically generated">
            <a:extLst>
              <a:ext uri="{FF2B5EF4-FFF2-40B4-BE49-F238E27FC236}">
                <a16:creationId xmlns:a16="http://schemas.microsoft.com/office/drawing/2014/main" id="{99EEF1FF-8C04-4CA3-A13D-1EEAA249C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07317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F6A9BD7-760E-44B5-BFF6-34EC1A991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EDF656-07E8-47F5-BCC4-8A291B436E3E}"/>
              </a:ext>
            </a:extLst>
          </p:cNvPr>
          <p:cNvSpPr txBox="1"/>
          <p:nvPr/>
        </p:nvSpPr>
        <p:spPr>
          <a:xfrm>
            <a:off x="474640" y="1807438"/>
            <a:ext cx="871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Futura-Bold" pitchFamily="2" charset="0"/>
              </a:rPr>
              <a:t>PROJECT: DRAGON’S DEN - BRAND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F6E00-9F80-4CC7-A75B-BF6F236A8D5A}"/>
              </a:ext>
            </a:extLst>
          </p:cNvPr>
          <p:cNvSpPr txBox="1"/>
          <p:nvPr/>
        </p:nvSpPr>
        <p:spPr>
          <a:xfrm>
            <a:off x="474640" y="2322341"/>
            <a:ext cx="7902444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Answers: </a:t>
            </a: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0ADFE5-F45A-410C-A83E-65FE0447B663}"/>
              </a:ext>
            </a:extLst>
          </p:cNvPr>
          <p:cNvSpPr txBox="1"/>
          <p:nvPr/>
        </p:nvSpPr>
        <p:spPr>
          <a:xfrm>
            <a:off x="917785" y="3189368"/>
            <a:ext cx="25902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400" dirty="0"/>
              <a:t>UNICEF</a:t>
            </a:r>
          </a:p>
          <a:p>
            <a:pPr marL="342900" indent="-342900">
              <a:buAutoNum type="arabicParenR"/>
            </a:pPr>
            <a:r>
              <a:rPr lang="en-GB" sz="2400" dirty="0"/>
              <a:t>HP</a:t>
            </a:r>
          </a:p>
          <a:p>
            <a:pPr marL="342900" indent="-342900">
              <a:buAutoNum type="arabicParenR"/>
            </a:pPr>
            <a:r>
              <a:rPr lang="en-GB" sz="2400" dirty="0"/>
              <a:t>Heinz</a:t>
            </a:r>
          </a:p>
          <a:p>
            <a:pPr marL="342900" indent="-342900">
              <a:buAutoNum type="arabicParenR"/>
            </a:pPr>
            <a:r>
              <a:rPr lang="en-GB" sz="2400" dirty="0"/>
              <a:t>KFC</a:t>
            </a:r>
          </a:p>
          <a:p>
            <a:pPr marL="342900" indent="-342900">
              <a:buAutoNum type="arabicParenR"/>
            </a:pPr>
            <a:r>
              <a:rPr lang="en-GB" sz="2400" dirty="0"/>
              <a:t>Lacoste</a:t>
            </a:r>
          </a:p>
          <a:p>
            <a:pPr marL="342900" indent="-342900">
              <a:buAutoNum type="arabicParenR"/>
            </a:pPr>
            <a:r>
              <a:rPr lang="en-GB" sz="2400" dirty="0"/>
              <a:t>North Face</a:t>
            </a:r>
          </a:p>
          <a:p>
            <a:pPr marL="342900" indent="-342900">
              <a:buAutoNum type="arabicParenR"/>
            </a:pPr>
            <a:r>
              <a:rPr lang="en-GB" sz="2400" dirty="0"/>
              <a:t>EA Sports</a:t>
            </a:r>
          </a:p>
          <a:p>
            <a:endParaRPr lang="en-GB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B13376-6272-40FE-9DA3-83B5F68DFF1C}"/>
              </a:ext>
            </a:extLst>
          </p:cNvPr>
          <p:cNvSpPr txBox="1"/>
          <p:nvPr/>
        </p:nvSpPr>
        <p:spPr>
          <a:xfrm>
            <a:off x="3683001" y="3104701"/>
            <a:ext cx="239606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8)    Citroen</a:t>
            </a:r>
          </a:p>
          <a:p>
            <a:r>
              <a:rPr lang="en-GB" sz="2400" dirty="0"/>
              <a:t>9)    Beats</a:t>
            </a:r>
          </a:p>
          <a:p>
            <a:r>
              <a:rPr lang="en-GB" sz="2400" dirty="0"/>
              <a:t>10)  NASA</a:t>
            </a:r>
          </a:p>
          <a:p>
            <a:r>
              <a:rPr lang="en-GB" sz="2400" dirty="0"/>
              <a:t>11)  HSBC</a:t>
            </a:r>
          </a:p>
          <a:p>
            <a:r>
              <a:rPr lang="en-GB" sz="2400" dirty="0"/>
              <a:t>12)  Costa Coffee</a:t>
            </a:r>
          </a:p>
          <a:p>
            <a:r>
              <a:rPr lang="en-GB" sz="2400" dirty="0"/>
              <a:t>13)  Bic Pens</a:t>
            </a:r>
          </a:p>
          <a:p>
            <a:r>
              <a:rPr lang="en-GB" sz="2400" dirty="0"/>
              <a:t>14)  Footlocker</a:t>
            </a:r>
          </a:p>
          <a:p>
            <a:r>
              <a:rPr lang="en-GB" sz="2400" dirty="0"/>
              <a:t>15)  Nestle </a:t>
            </a:r>
          </a:p>
        </p:txBody>
      </p:sp>
    </p:spTree>
    <p:extLst>
      <p:ext uri="{BB962C8B-B14F-4D97-AF65-F5344CB8AC3E}">
        <p14:creationId xmlns:p14="http://schemas.microsoft.com/office/powerpoint/2010/main" val="521247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4207DF-9818-490D-96DA-CC78A3B89F49}"/>
              </a:ext>
            </a:extLst>
          </p:cNvPr>
          <p:cNvCxnSpPr/>
          <p:nvPr/>
        </p:nvCxnSpPr>
        <p:spPr>
          <a:xfrm>
            <a:off x="6508956" y="0"/>
            <a:ext cx="0" cy="6858000"/>
          </a:xfrm>
          <a:prstGeom prst="line">
            <a:avLst/>
          </a:prstGeom>
          <a:ln w="76200">
            <a:solidFill>
              <a:srgbClr val="224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5F43DE7-370D-4D71-8E5D-046BACEDD86E}"/>
              </a:ext>
            </a:extLst>
          </p:cNvPr>
          <p:cNvSpPr txBox="1"/>
          <p:nvPr/>
        </p:nvSpPr>
        <p:spPr>
          <a:xfrm rot="5400000">
            <a:off x="2849905" y="3302922"/>
            <a:ext cx="6654423" cy="354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1700" dirty="0">
                <a:solidFill>
                  <a:srgbClr val="224B8E"/>
                </a:solidFill>
                <a:latin typeface="Futura-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VALUES / MESSAGES / TARGET MARKETS?</a:t>
            </a:r>
            <a:endParaRPr lang="en-GB" sz="1700" dirty="0">
              <a:solidFill>
                <a:srgbClr val="224B8E"/>
              </a:solidFill>
              <a:effectLst/>
              <a:latin typeface="Futura-Bol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644478-A439-4621-B47F-5140C0D739B2}"/>
              </a:ext>
            </a:extLst>
          </p:cNvPr>
          <p:cNvCxnSpPr/>
          <p:nvPr/>
        </p:nvCxnSpPr>
        <p:spPr>
          <a:xfrm>
            <a:off x="5845278" y="0"/>
            <a:ext cx="0" cy="6858000"/>
          </a:xfrm>
          <a:prstGeom prst="line">
            <a:avLst/>
          </a:prstGeom>
          <a:ln w="76200">
            <a:solidFill>
              <a:srgbClr val="224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Waitrose Hove is our Business of the Month - The Starr TrustThe Starr Trust">
            <a:extLst>
              <a:ext uri="{FF2B5EF4-FFF2-40B4-BE49-F238E27FC236}">
                <a16:creationId xmlns:a16="http://schemas.microsoft.com/office/drawing/2014/main" id="{61E0C9A6-7DB6-46B0-93B7-32DAA4E29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291" y="203577"/>
            <a:ext cx="4873376" cy="165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idl logo - Ulster Grocer | Ulster Grocer">
            <a:extLst>
              <a:ext uri="{FF2B5EF4-FFF2-40B4-BE49-F238E27FC236}">
                <a16:creationId xmlns:a16="http://schemas.microsoft.com/office/drawing/2014/main" id="{AA9925C8-03A9-4E12-BE73-251062FDD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60" y="237443"/>
            <a:ext cx="2661120" cy="146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509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788F888-3BC5-4B2F-8505-0CCD4A4EA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665" y="2058982"/>
            <a:ext cx="4164669" cy="2697575"/>
          </a:xfrm>
          <a:ln w="76200">
            <a:solidFill>
              <a:srgbClr val="224B8E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Futura-Bold" pitchFamily="2" charset="0"/>
              </a:rPr>
              <a:t>WHAT IS ‘BRAND BB’?</a:t>
            </a:r>
            <a:br>
              <a:rPr lang="en-GB" dirty="0">
                <a:latin typeface="Futura-Bold" pitchFamily="2" charset="0"/>
              </a:rPr>
            </a:br>
            <a:r>
              <a:rPr lang="en-GB" sz="6000" dirty="0">
                <a:latin typeface="Futura-Bold" pitchFamily="2" charset="0"/>
              </a:rPr>
              <a:t>.</a:t>
            </a:r>
            <a:endParaRPr lang="en-GB" dirty="0">
              <a:latin typeface="Futura-Bold" pitchFamily="2" charset="0"/>
            </a:endParaRP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910A5E9D-E6FA-4E0A-A733-9E171FB66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646" y="3656274"/>
            <a:ext cx="2306437" cy="923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E1232A-41A4-476C-9637-94FF29BEA33A}"/>
              </a:ext>
            </a:extLst>
          </p:cNvPr>
          <p:cNvSpPr txBox="1"/>
          <p:nvPr/>
        </p:nvSpPr>
        <p:spPr>
          <a:xfrm>
            <a:off x="2809057" y="6093064"/>
            <a:ext cx="6573887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Words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/ 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/ 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Message / Target Market</a:t>
            </a:r>
            <a:endParaRPr lang="en-GB" sz="24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351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8C70-10B7-4028-80DF-1EAE2DCE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8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25746-E83C-46EC-A897-C26B0CDF9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10" descr="A picture containing logo&#10;&#10;Description automatically generated">
            <a:extLst>
              <a:ext uri="{FF2B5EF4-FFF2-40B4-BE49-F238E27FC236}">
                <a16:creationId xmlns:a16="http://schemas.microsoft.com/office/drawing/2014/main" id="{E9BF4238-09E3-4F5D-8927-60C3B24EA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32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C1BBB170-8C9B-42E0-8FC1-EA9F7FB73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EDF656-07E8-47F5-BCC4-8A291B436E3E}"/>
              </a:ext>
            </a:extLst>
          </p:cNvPr>
          <p:cNvSpPr txBox="1"/>
          <p:nvPr/>
        </p:nvSpPr>
        <p:spPr>
          <a:xfrm>
            <a:off x="474640" y="1807438"/>
            <a:ext cx="871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Futura-Bold" pitchFamily="2" charset="0"/>
              </a:rPr>
              <a:t>PROJECT: DRAGON’S DEN – SALES PITCH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F6E00-9F80-4CC7-A75B-BF6F236A8D5A}"/>
              </a:ext>
            </a:extLst>
          </p:cNvPr>
          <p:cNvSpPr txBox="1"/>
          <p:nvPr/>
        </p:nvSpPr>
        <p:spPr>
          <a:xfrm>
            <a:off x="474640" y="2386913"/>
            <a:ext cx="8516960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the BB model and make any changes you wish, in order to present an improved / updated model you can pitch to the investors. 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4869937-70B3-4DCE-B6CF-A0B051977A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89" y="3489819"/>
            <a:ext cx="4468781" cy="297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66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4207DF-9818-490D-96DA-CC78A3B89F49}"/>
              </a:ext>
            </a:extLst>
          </p:cNvPr>
          <p:cNvCxnSpPr/>
          <p:nvPr/>
        </p:nvCxnSpPr>
        <p:spPr>
          <a:xfrm>
            <a:off x="6508956" y="0"/>
            <a:ext cx="0" cy="6858000"/>
          </a:xfrm>
          <a:prstGeom prst="line">
            <a:avLst/>
          </a:prstGeom>
          <a:ln w="76200">
            <a:solidFill>
              <a:srgbClr val="224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5F43DE7-370D-4D71-8E5D-046BACEDD86E}"/>
              </a:ext>
            </a:extLst>
          </p:cNvPr>
          <p:cNvSpPr txBox="1"/>
          <p:nvPr/>
        </p:nvSpPr>
        <p:spPr>
          <a:xfrm rot="5400000">
            <a:off x="2849905" y="3187475"/>
            <a:ext cx="6654423" cy="585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GB" sz="3200" dirty="0">
                <a:solidFill>
                  <a:srgbClr val="224B8E"/>
                </a:solidFill>
                <a:effectLst/>
                <a:latin typeface="Futura-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 / PROGRAMME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644478-A439-4621-B47F-5140C0D739B2}"/>
              </a:ext>
            </a:extLst>
          </p:cNvPr>
          <p:cNvCxnSpPr/>
          <p:nvPr/>
        </p:nvCxnSpPr>
        <p:spPr>
          <a:xfrm>
            <a:off x="5845278" y="0"/>
            <a:ext cx="0" cy="6858000"/>
          </a:xfrm>
          <a:prstGeom prst="line">
            <a:avLst/>
          </a:prstGeom>
          <a:ln w="76200">
            <a:solidFill>
              <a:srgbClr val="224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7A088B3-DA8A-4522-9CF1-44D627F50913}"/>
              </a:ext>
            </a:extLst>
          </p:cNvPr>
          <p:cNvSpPr txBox="1"/>
          <p:nvPr/>
        </p:nvSpPr>
        <p:spPr>
          <a:xfrm>
            <a:off x="1371604" y="287867"/>
            <a:ext cx="294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224B8E"/>
                </a:solidFill>
                <a:latin typeface="Futura-Bold" pitchFamily="2" charset="0"/>
              </a:rPr>
              <a:t>KEEPING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120DEB-D7F5-4BC4-8B07-5085F1336471}"/>
              </a:ext>
            </a:extLst>
          </p:cNvPr>
          <p:cNvSpPr txBox="1"/>
          <p:nvPr/>
        </p:nvSpPr>
        <p:spPr>
          <a:xfrm>
            <a:off x="7873998" y="287867"/>
            <a:ext cx="294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224B8E"/>
                </a:solidFill>
                <a:latin typeface="Futura-Bold" pitchFamily="2" charset="0"/>
              </a:rPr>
              <a:t>CHANGING</a:t>
            </a:r>
          </a:p>
        </p:txBody>
      </p:sp>
    </p:spTree>
    <p:extLst>
      <p:ext uri="{BB962C8B-B14F-4D97-AF65-F5344CB8AC3E}">
        <p14:creationId xmlns:p14="http://schemas.microsoft.com/office/powerpoint/2010/main" val="1973398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4207DF-9818-490D-96DA-CC78A3B89F49}"/>
              </a:ext>
            </a:extLst>
          </p:cNvPr>
          <p:cNvCxnSpPr/>
          <p:nvPr/>
        </p:nvCxnSpPr>
        <p:spPr>
          <a:xfrm>
            <a:off x="6508956" y="0"/>
            <a:ext cx="0" cy="6858000"/>
          </a:xfrm>
          <a:prstGeom prst="line">
            <a:avLst/>
          </a:prstGeom>
          <a:ln w="76200">
            <a:solidFill>
              <a:srgbClr val="224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5F43DE7-370D-4D71-8E5D-046BACEDD86E}"/>
              </a:ext>
            </a:extLst>
          </p:cNvPr>
          <p:cNvSpPr txBox="1"/>
          <p:nvPr/>
        </p:nvSpPr>
        <p:spPr>
          <a:xfrm rot="5400000">
            <a:off x="2849905" y="3187475"/>
            <a:ext cx="6654423" cy="585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GB" sz="3200" dirty="0">
                <a:solidFill>
                  <a:srgbClr val="224B8E"/>
                </a:solidFill>
                <a:effectLst/>
                <a:latin typeface="Futura-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VALUES / PURPOSE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644478-A439-4621-B47F-5140C0D739B2}"/>
              </a:ext>
            </a:extLst>
          </p:cNvPr>
          <p:cNvCxnSpPr/>
          <p:nvPr/>
        </p:nvCxnSpPr>
        <p:spPr>
          <a:xfrm>
            <a:off x="5845278" y="0"/>
            <a:ext cx="0" cy="6858000"/>
          </a:xfrm>
          <a:prstGeom prst="line">
            <a:avLst/>
          </a:prstGeom>
          <a:ln w="76200">
            <a:solidFill>
              <a:srgbClr val="224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7A088B3-DA8A-4522-9CF1-44D627F50913}"/>
              </a:ext>
            </a:extLst>
          </p:cNvPr>
          <p:cNvSpPr txBox="1"/>
          <p:nvPr/>
        </p:nvSpPr>
        <p:spPr>
          <a:xfrm>
            <a:off x="1371604" y="287867"/>
            <a:ext cx="294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224B8E"/>
                </a:solidFill>
                <a:latin typeface="Futura-Bold" pitchFamily="2" charset="0"/>
              </a:rPr>
              <a:t>KEEPING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120DEB-D7F5-4BC4-8B07-5085F1336471}"/>
              </a:ext>
            </a:extLst>
          </p:cNvPr>
          <p:cNvSpPr txBox="1"/>
          <p:nvPr/>
        </p:nvSpPr>
        <p:spPr>
          <a:xfrm>
            <a:off x="7873998" y="287867"/>
            <a:ext cx="294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224B8E"/>
                </a:solidFill>
                <a:latin typeface="Futura-Bold" pitchFamily="2" charset="0"/>
              </a:rPr>
              <a:t>CHANGING</a:t>
            </a:r>
          </a:p>
        </p:txBody>
      </p:sp>
    </p:spTree>
    <p:extLst>
      <p:ext uri="{BB962C8B-B14F-4D97-AF65-F5344CB8AC3E}">
        <p14:creationId xmlns:p14="http://schemas.microsoft.com/office/powerpoint/2010/main" val="3573813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4207DF-9818-490D-96DA-CC78A3B89F49}"/>
              </a:ext>
            </a:extLst>
          </p:cNvPr>
          <p:cNvCxnSpPr/>
          <p:nvPr/>
        </p:nvCxnSpPr>
        <p:spPr>
          <a:xfrm>
            <a:off x="6508956" y="0"/>
            <a:ext cx="0" cy="6858000"/>
          </a:xfrm>
          <a:prstGeom prst="line">
            <a:avLst/>
          </a:prstGeom>
          <a:ln w="76200">
            <a:solidFill>
              <a:srgbClr val="224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5F43DE7-370D-4D71-8E5D-046BACEDD86E}"/>
              </a:ext>
            </a:extLst>
          </p:cNvPr>
          <p:cNvSpPr txBox="1"/>
          <p:nvPr/>
        </p:nvSpPr>
        <p:spPr>
          <a:xfrm rot="5400000">
            <a:off x="2849905" y="3279872"/>
            <a:ext cx="6654423" cy="400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GB" sz="2000" dirty="0">
                <a:solidFill>
                  <a:srgbClr val="224B8E"/>
                </a:solidFill>
                <a:effectLst/>
                <a:latin typeface="Futura-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STRUCTURE (AGES, GENDER, AGE GROUPS ETC)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644478-A439-4621-B47F-5140C0D739B2}"/>
              </a:ext>
            </a:extLst>
          </p:cNvPr>
          <p:cNvCxnSpPr/>
          <p:nvPr/>
        </p:nvCxnSpPr>
        <p:spPr>
          <a:xfrm>
            <a:off x="5845278" y="0"/>
            <a:ext cx="0" cy="6858000"/>
          </a:xfrm>
          <a:prstGeom prst="line">
            <a:avLst/>
          </a:prstGeom>
          <a:ln w="76200">
            <a:solidFill>
              <a:srgbClr val="224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7A088B3-DA8A-4522-9CF1-44D627F50913}"/>
              </a:ext>
            </a:extLst>
          </p:cNvPr>
          <p:cNvSpPr txBox="1"/>
          <p:nvPr/>
        </p:nvSpPr>
        <p:spPr>
          <a:xfrm>
            <a:off x="1371604" y="287867"/>
            <a:ext cx="294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224B8E"/>
                </a:solidFill>
                <a:latin typeface="Futura-Bold" pitchFamily="2" charset="0"/>
              </a:rPr>
              <a:t>KEEPING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120DEB-D7F5-4BC4-8B07-5085F1336471}"/>
              </a:ext>
            </a:extLst>
          </p:cNvPr>
          <p:cNvSpPr txBox="1"/>
          <p:nvPr/>
        </p:nvSpPr>
        <p:spPr>
          <a:xfrm>
            <a:off x="7873998" y="287867"/>
            <a:ext cx="294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224B8E"/>
                </a:solidFill>
                <a:latin typeface="Futura-Bold" pitchFamily="2" charset="0"/>
              </a:rPr>
              <a:t>CHANGING</a:t>
            </a:r>
          </a:p>
        </p:txBody>
      </p:sp>
    </p:spTree>
    <p:extLst>
      <p:ext uri="{BB962C8B-B14F-4D97-AF65-F5344CB8AC3E}">
        <p14:creationId xmlns:p14="http://schemas.microsoft.com/office/powerpoint/2010/main" val="1880858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A088B3-DA8A-4522-9CF1-44D627F50913}"/>
              </a:ext>
            </a:extLst>
          </p:cNvPr>
          <p:cNvSpPr txBox="1"/>
          <p:nvPr/>
        </p:nvSpPr>
        <p:spPr>
          <a:xfrm>
            <a:off x="1083736" y="287867"/>
            <a:ext cx="10024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224B8E"/>
                </a:solidFill>
                <a:latin typeface="Futura-Bold" pitchFamily="2" charset="0"/>
              </a:rPr>
              <a:t>WHEN A MEMBER COMPLETES THEIR TIME WITH OUR ORGANSIATION THEY WILL HAVE: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2CD02B-7262-4D16-A65F-1720B0B07271}"/>
              </a:ext>
            </a:extLst>
          </p:cNvPr>
          <p:cNvSpPr txBox="1"/>
          <p:nvPr/>
        </p:nvSpPr>
        <p:spPr>
          <a:xfrm>
            <a:off x="1151467" y="6200801"/>
            <a:ext cx="9889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(What will they have experienced / had the opportunity to do / skills gained etc?) </a:t>
            </a:r>
          </a:p>
        </p:txBody>
      </p:sp>
    </p:spTree>
    <p:extLst>
      <p:ext uri="{BB962C8B-B14F-4D97-AF65-F5344CB8AC3E}">
        <p14:creationId xmlns:p14="http://schemas.microsoft.com/office/powerpoint/2010/main" val="2563300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8C70-10B7-4028-80DF-1EAE2DCE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8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FF148-2301-46CC-9494-327067885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10" descr="A picture containing logo&#10;&#10;Description automatically generated">
            <a:extLst>
              <a:ext uri="{FF2B5EF4-FFF2-40B4-BE49-F238E27FC236}">
                <a16:creationId xmlns:a16="http://schemas.microsoft.com/office/drawing/2014/main" id="{88A679DF-AAC9-4CE0-9F4B-2A8ACCBBE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63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41CD1BA6-8F1C-4984-B5EC-50A63CC9D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EDF656-07E8-47F5-BCC4-8A291B436E3E}"/>
              </a:ext>
            </a:extLst>
          </p:cNvPr>
          <p:cNvSpPr txBox="1"/>
          <p:nvPr/>
        </p:nvSpPr>
        <p:spPr>
          <a:xfrm>
            <a:off x="474640" y="1858911"/>
            <a:ext cx="87108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700" dirty="0"/>
          </a:p>
          <a:p>
            <a:r>
              <a:rPr lang="en-GB" sz="2800" dirty="0">
                <a:latin typeface="Futura-Bold" pitchFamily="2" charset="0"/>
              </a:rPr>
              <a:t>HOW WILL THE SESSION WORK?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72CC58-5769-432D-A395-A30CF076CC0F}"/>
              </a:ext>
            </a:extLst>
          </p:cNvPr>
          <p:cNvSpPr txBox="1"/>
          <p:nvPr/>
        </p:nvSpPr>
        <p:spPr>
          <a:xfrm>
            <a:off x="501799" y="2534704"/>
            <a:ext cx="71437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 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 mins) </a:t>
            </a:r>
          </a:p>
          <a:p>
            <a:pPr fontAlgn="base"/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Ice Breaker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 (5 mins) </a:t>
            </a:r>
          </a:p>
          <a:p>
            <a:pPr fontAlgn="base"/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Shield Activity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 (15 mins) </a:t>
            </a:r>
          </a:p>
          <a:p>
            <a:pPr fontAlgn="base"/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 Journey Activity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 (30 mins) </a:t>
            </a:r>
          </a:p>
          <a:p>
            <a:pPr fontAlgn="base"/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Project:  Dragon’s Den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(85 mins) </a:t>
            </a:r>
          </a:p>
          <a:p>
            <a:pPr lvl="1" fontAlgn="base"/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are all Here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 (10 mins) </a:t>
            </a:r>
          </a:p>
          <a:p>
            <a:pPr lvl="1" fontAlgn="base"/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 (15 mins) </a:t>
            </a:r>
          </a:p>
          <a:p>
            <a:pPr fontAlgn="base"/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 mins) </a:t>
            </a:r>
          </a:p>
          <a:p>
            <a:pPr lvl="1" fontAlgn="base"/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Sales Pitch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(60 mins) </a:t>
            </a:r>
          </a:p>
          <a:p>
            <a:pPr fontAlgn="base"/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Devotion: Choices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(15 mins) </a:t>
            </a:r>
          </a:p>
          <a:p>
            <a:pPr fontAlgn="base"/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Goodbyes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 mins) </a:t>
            </a:r>
          </a:p>
        </p:txBody>
      </p:sp>
    </p:spTree>
    <p:extLst>
      <p:ext uri="{BB962C8B-B14F-4D97-AF65-F5344CB8AC3E}">
        <p14:creationId xmlns:p14="http://schemas.microsoft.com/office/powerpoint/2010/main" val="61063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0469723-B12F-41CF-804C-D65F3B331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7C8F3F-DBE7-4130-8706-56D8CC50FADF}"/>
              </a:ext>
            </a:extLst>
          </p:cNvPr>
          <p:cNvSpPr txBox="1"/>
          <p:nvPr/>
        </p:nvSpPr>
        <p:spPr>
          <a:xfrm>
            <a:off x="474640" y="1812257"/>
            <a:ext cx="871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Futura-Bold" pitchFamily="2" charset="0"/>
              </a:rPr>
              <a:t>RECAP ON TODAY’S 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A534DE-F736-40BF-AB7D-12CAA69A648F}"/>
              </a:ext>
            </a:extLst>
          </p:cNvPr>
          <p:cNvSpPr txBox="1"/>
          <p:nvPr/>
        </p:nvSpPr>
        <p:spPr>
          <a:xfrm>
            <a:off x="474640" y="2512675"/>
            <a:ext cx="808340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800" dirty="0"/>
              <a:t>Reflect on your life experiences up to this point.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800" dirty="0"/>
              <a:t>Think about the journey working towards the Queen’s Badge has taken you on.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800" dirty="0"/>
              <a:t>Start to explore what you want from the future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Tick off the final requirement for the Queen’s badge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Meet and hear from other young people in a similar           position to you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val="245959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8C70-10B7-4028-80DF-1EAE2DCE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41BF6-92EE-4816-B611-FDB88F4A3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10" descr="A picture containing logo&#10;&#10;Description automatically generated">
            <a:extLst>
              <a:ext uri="{FF2B5EF4-FFF2-40B4-BE49-F238E27FC236}">
                <a16:creationId xmlns:a16="http://schemas.microsoft.com/office/drawing/2014/main" id="{0A377E30-D1D1-4AF3-BE2B-70B4DE0EF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8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894400F8-2BB3-4A87-AB0A-F7DDE1B18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7C8F3F-DBE7-4130-8706-56D8CC50FADF}"/>
              </a:ext>
            </a:extLst>
          </p:cNvPr>
          <p:cNvSpPr txBox="1"/>
          <p:nvPr/>
        </p:nvSpPr>
        <p:spPr>
          <a:xfrm>
            <a:off x="474640" y="1812257"/>
            <a:ext cx="871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Futura-Bold" pitchFamily="2" charset="0"/>
              </a:rPr>
              <a:t>TODAY’S 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A534DE-F736-40BF-AB7D-12CAA69A648F}"/>
              </a:ext>
            </a:extLst>
          </p:cNvPr>
          <p:cNvSpPr txBox="1"/>
          <p:nvPr/>
        </p:nvSpPr>
        <p:spPr>
          <a:xfrm>
            <a:off x="501798" y="2478808"/>
            <a:ext cx="95733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800" dirty="0"/>
              <a:t>Reflect on your life experiences up to this point.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800" dirty="0"/>
              <a:t>Think about the journey working towards the Queen’s         Badge has taken you on.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800" dirty="0"/>
              <a:t>Start to explore what you want from the future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Tick off the final requirement for the Queen’s badge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Meet and hear from other young people in a similar           position to you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val="237926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D0606C2F-972D-4F45-9FFD-59DB0AB7E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EDF656-07E8-47F5-BCC4-8A291B436E3E}"/>
              </a:ext>
            </a:extLst>
          </p:cNvPr>
          <p:cNvSpPr txBox="1"/>
          <p:nvPr/>
        </p:nvSpPr>
        <p:spPr>
          <a:xfrm>
            <a:off x="474640" y="1807438"/>
            <a:ext cx="871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Futura-Bold" pitchFamily="2" charset="0"/>
              </a:rPr>
              <a:t>GETTING INTO OUR GROUPS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F6E00-9F80-4CC7-A75B-BF6F236A8D5A}"/>
              </a:ext>
            </a:extLst>
          </p:cNvPr>
          <p:cNvSpPr txBox="1"/>
          <p:nvPr/>
        </p:nvSpPr>
        <p:spPr>
          <a:xfrm>
            <a:off x="474640" y="2386913"/>
            <a:ext cx="7902444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going to form some smaller groups that we will go in and out of during today’s session.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4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5FD4FB5-421F-4BC5-AEAC-0511C3970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EDF656-07E8-47F5-BCC4-8A291B436E3E}"/>
              </a:ext>
            </a:extLst>
          </p:cNvPr>
          <p:cNvSpPr txBox="1"/>
          <p:nvPr/>
        </p:nvSpPr>
        <p:spPr>
          <a:xfrm>
            <a:off x="474640" y="1807438"/>
            <a:ext cx="871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Futura-Bold" pitchFamily="2" charset="0"/>
              </a:rPr>
              <a:t>MY SHIELD ACTIVITY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F6E00-9F80-4CC7-A75B-BF6F236A8D5A}"/>
              </a:ext>
            </a:extLst>
          </p:cNvPr>
          <p:cNvSpPr txBox="1"/>
          <p:nvPr/>
        </p:nvSpPr>
        <p:spPr>
          <a:xfrm>
            <a:off x="474640" y="2386913"/>
            <a:ext cx="790244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opportunity to get to know the group a little better. 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20BB72F3-FE53-406E-90AF-2AC4BE1D82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6" b="7524"/>
          <a:stretch/>
        </p:blipFill>
        <p:spPr>
          <a:xfrm>
            <a:off x="1535804" y="2929946"/>
            <a:ext cx="4443351" cy="376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4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740946D3-642A-4F2F-99B8-75695490E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D2B6A8-BBB6-4A52-A06E-94178FB165CA}"/>
              </a:ext>
            </a:extLst>
          </p:cNvPr>
          <p:cNvSpPr txBox="1"/>
          <p:nvPr/>
        </p:nvSpPr>
        <p:spPr>
          <a:xfrm>
            <a:off x="-339092" y="354980"/>
            <a:ext cx="871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Futura-Bold" pitchFamily="2" charset="0"/>
              </a:rPr>
              <a:t>MY SHIELD</a:t>
            </a:r>
          </a:p>
        </p:txBody>
      </p:sp>
      <p:pic>
        <p:nvPicPr>
          <p:cNvPr id="17" name="Content Placeholder 16" descr="A picture containing arrow&#10;&#10;Description automatically generated">
            <a:extLst>
              <a:ext uri="{FF2B5EF4-FFF2-40B4-BE49-F238E27FC236}">
                <a16:creationId xmlns:a16="http://schemas.microsoft.com/office/drawing/2014/main" id="{6FB97BDC-CF3D-4977-BBD5-BE8C1DB0C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" b="9999"/>
          <a:stretch/>
        </p:blipFill>
        <p:spPr>
          <a:xfrm>
            <a:off x="546276" y="822120"/>
            <a:ext cx="7086025" cy="5830350"/>
          </a:xfrm>
        </p:spPr>
      </p:pic>
    </p:spTree>
    <p:extLst>
      <p:ext uri="{BB962C8B-B14F-4D97-AF65-F5344CB8AC3E}">
        <p14:creationId xmlns:p14="http://schemas.microsoft.com/office/powerpoint/2010/main" val="2632177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8C70-10B7-4028-80DF-1EAE2DCE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8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BF6EE-46C3-4AB3-A9AE-4A79D95AB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10" descr="A picture containing logo&#10;&#10;Description automatically generated">
            <a:extLst>
              <a:ext uri="{FF2B5EF4-FFF2-40B4-BE49-F238E27FC236}">
                <a16:creationId xmlns:a16="http://schemas.microsoft.com/office/drawing/2014/main" id="{7C09C17B-C20B-4C74-AB82-E722887B9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9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920DF26A-E915-44FE-A181-B47359549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7C8F3F-DBE7-4130-8706-56D8CC50FADF}"/>
              </a:ext>
            </a:extLst>
          </p:cNvPr>
          <p:cNvSpPr txBox="1"/>
          <p:nvPr/>
        </p:nvSpPr>
        <p:spPr>
          <a:xfrm>
            <a:off x="474640" y="1812257"/>
            <a:ext cx="871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Futura-Bold" pitchFamily="2" charset="0"/>
              </a:rPr>
              <a:t>MY JOURNEY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A534DE-F736-40BF-AB7D-12CAA69A648F}"/>
              </a:ext>
            </a:extLst>
          </p:cNvPr>
          <p:cNvSpPr txBox="1"/>
          <p:nvPr/>
        </p:nvSpPr>
        <p:spPr>
          <a:xfrm>
            <a:off x="501798" y="2478808"/>
            <a:ext cx="888074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2800" dirty="0"/>
              <a:t>An opportunity to reflect on your journey to this point and appreciate the hard work and progress that has been made. Looking at your BB, Queen’s Badge and faith journeys. </a:t>
            </a:r>
          </a:p>
        </p:txBody>
      </p:sp>
    </p:spTree>
    <p:extLst>
      <p:ext uri="{BB962C8B-B14F-4D97-AF65-F5344CB8AC3E}">
        <p14:creationId xmlns:p14="http://schemas.microsoft.com/office/powerpoint/2010/main" val="4267258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7262</TotalTime>
  <Words>711</Words>
  <Application>Microsoft Office PowerPoint</Application>
  <PresentationFormat>Widescreen</PresentationFormat>
  <Paragraphs>114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Futura-Bold</vt:lpstr>
      <vt:lpstr>Futura-Book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‘BRAND BB’?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Norman</dc:creator>
  <cp:lastModifiedBy>Chris Norman</cp:lastModifiedBy>
  <cp:revision>61</cp:revision>
  <dcterms:created xsi:type="dcterms:W3CDTF">2020-12-16T18:26:40Z</dcterms:created>
  <dcterms:modified xsi:type="dcterms:W3CDTF">2021-02-11T14:00:25Z</dcterms:modified>
</cp:coreProperties>
</file>