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02" r:id="rId5"/>
    <p:sldId id="258" r:id="rId6"/>
    <p:sldId id="415" r:id="rId7"/>
    <p:sldId id="498" r:id="rId8"/>
    <p:sldId id="297" r:id="rId9"/>
    <p:sldId id="613" r:id="rId10"/>
    <p:sldId id="625" r:id="rId11"/>
    <p:sldId id="626" r:id="rId12"/>
    <p:sldId id="608" r:id="rId13"/>
    <p:sldId id="620" r:id="rId14"/>
    <p:sldId id="599" r:id="rId15"/>
    <p:sldId id="611" r:id="rId16"/>
    <p:sldId id="612" r:id="rId17"/>
    <p:sldId id="628" r:id="rId18"/>
    <p:sldId id="614" r:id="rId19"/>
    <p:sldId id="615" r:id="rId20"/>
    <p:sldId id="616" r:id="rId21"/>
    <p:sldId id="629" r:id="rId22"/>
    <p:sldId id="618" r:id="rId23"/>
    <p:sldId id="619" r:id="rId24"/>
    <p:sldId id="621" r:id="rId25"/>
    <p:sldId id="610" r:id="rId26"/>
    <p:sldId id="622" r:id="rId27"/>
    <p:sldId id="623" r:id="rId28"/>
    <p:sldId id="624"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17" r:id="rId43"/>
    <p:sldId id="627" r:id="rId44"/>
    <p:sldId id="643" r:id="rId45"/>
    <p:sldId id="644" r:id="rId46"/>
    <p:sldId id="645" r:id="rId47"/>
    <p:sldId id="646" r:id="rId48"/>
    <p:sldId id="680" r:id="rId49"/>
    <p:sldId id="681" r:id="rId50"/>
    <p:sldId id="682" r:id="rId51"/>
    <p:sldId id="683" r:id="rId52"/>
    <p:sldId id="684" r:id="rId53"/>
    <p:sldId id="685" r:id="rId54"/>
    <p:sldId id="686" r:id="rId55"/>
    <p:sldId id="647" r:id="rId56"/>
    <p:sldId id="648" r:id="rId57"/>
    <p:sldId id="649" r:id="rId58"/>
    <p:sldId id="650" r:id="rId59"/>
    <p:sldId id="651" r:id="rId60"/>
    <p:sldId id="652" r:id="rId61"/>
    <p:sldId id="671" r:id="rId62"/>
    <p:sldId id="653" r:id="rId63"/>
    <p:sldId id="654" r:id="rId64"/>
    <p:sldId id="655" r:id="rId65"/>
    <p:sldId id="657" r:id="rId66"/>
    <p:sldId id="656" r:id="rId67"/>
    <p:sldId id="658" r:id="rId68"/>
    <p:sldId id="659" r:id="rId69"/>
    <p:sldId id="660" r:id="rId70"/>
    <p:sldId id="661" r:id="rId71"/>
    <p:sldId id="662" r:id="rId72"/>
    <p:sldId id="687" r:id="rId73"/>
    <p:sldId id="663" r:id="rId74"/>
    <p:sldId id="664" r:id="rId75"/>
    <p:sldId id="665" r:id="rId76"/>
    <p:sldId id="666" r:id="rId77"/>
    <p:sldId id="688" r:id="rId78"/>
    <p:sldId id="667" r:id="rId79"/>
    <p:sldId id="668" r:id="rId80"/>
    <p:sldId id="669" r:id="rId81"/>
    <p:sldId id="670" r:id="rId82"/>
    <p:sldId id="689" r:id="rId83"/>
    <p:sldId id="672" r:id="rId84"/>
    <p:sldId id="677" r:id="rId85"/>
    <p:sldId id="690" r:id="rId86"/>
    <p:sldId id="676" r:id="rId87"/>
    <p:sldId id="678" r:id="rId88"/>
    <p:sldId id="673" r:id="rId89"/>
    <p:sldId id="674" r:id="rId90"/>
    <p:sldId id="691" r:id="rId91"/>
    <p:sldId id="675" r:id="rId92"/>
    <p:sldId id="679" r:id="rId93"/>
    <p:sldId id="692" r:id="rId94"/>
    <p:sldId id="693" r:id="rId95"/>
    <p:sldId id="495" r:id="rId96"/>
    <p:sldId id="501" r:id="rId97"/>
    <p:sldId id="694" r:id="rId9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Norman" initials="CN" lastIdx="4" clrIdx="0">
    <p:extLst>
      <p:ext uri="{19B8F6BF-5375-455C-9EA6-DF929625EA0E}">
        <p15:presenceInfo xmlns:p15="http://schemas.microsoft.com/office/powerpoint/2012/main" userId="e30001d8767411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95A"/>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72" d="100"/>
          <a:sy n="72" d="100"/>
        </p:scale>
        <p:origin x="15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87A48D-5121-4580-B624-F599ACFA33EB}"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398952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7A48D-5121-4580-B624-F599ACFA33EB}"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367591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7A48D-5121-4580-B624-F599ACFA33EB}"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226828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7A48D-5121-4580-B624-F599ACFA33EB}"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7335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7A48D-5121-4580-B624-F599ACFA33EB}"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50748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7A48D-5121-4580-B624-F599ACFA33EB}"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349179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7A48D-5121-4580-B624-F599ACFA33EB}"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232449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7A48D-5121-4580-B624-F599ACFA33EB}"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52867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7A48D-5121-4580-B624-F599ACFA33EB}"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204282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7A48D-5121-4580-B624-F599ACFA33EB}"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33132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7A48D-5121-4580-B624-F599ACFA33EB}"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2063A-22F9-4278-8B90-91A52B18A4DF}" type="slidenum">
              <a:rPr lang="en-GB" smtClean="0"/>
              <a:t>‹#›</a:t>
            </a:fld>
            <a:endParaRPr lang="en-GB"/>
          </a:p>
        </p:txBody>
      </p:sp>
    </p:spTree>
    <p:extLst>
      <p:ext uri="{BB962C8B-B14F-4D97-AF65-F5344CB8AC3E}">
        <p14:creationId xmlns:p14="http://schemas.microsoft.com/office/powerpoint/2010/main" val="126052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7A48D-5121-4580-B624-F599ACFA33EB}" type="datetimeFigureOut">
              <a:rPr lang="en-GB" smtClean="0"/>
              <a:t>05/02/2021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2063A-22F9-4278-8B90-91A52B18A4DF}" type="slidenum">
              <a:rPr lang="en-GB" smtClean="0"/>
              <a:t>‹#›</a:t>
            </a:fld>
            <a:endParaRPr lang="en-GB"/>
          </a:p>
        </p:txBody>
      </p:sp>
    </p:spTree>
    <p:extLst>
      <p:ext uri="{BB962C8B-B14F-4D97-AF65-F5344CB8AC3E}">
        <p14:creationId xmlns:p14="http://schemas.microsoft.com/office/powerpoint/2010/main" val="199887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ideo" Target="https://www.youtube.com/embed/fU1EbCnwdlU?feature=oembed"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ideo" Target="https://player.vimeo.com/video/449239069?app_id=122963" TargetMode="Externa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E5BECD-934B-4BBA-A859-D7737E288430}"/>
              </a:ext>
            </a:extLst>
          </p:cNvPr>
          <p:cNvSpPr txBox="1">
            <a:spLocks/>
          </p:cNvSpPr>
          <p:nvPr/>
        </p:nvSpPr>
        <p:spPr>
          <a:xfrm>
            <a:off x="487057" y="528582"/>
            <a:ext cx="8169886" cy="59896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Company &amp; Seniors Week 3 Taster Programme</a:t>
            </a:r>
          </a:p>
          <a:p>
            <a:endParaRPr lang="en-GB" sz="1400" dirty="0"/>
          </a:p>
          <a:p>
            <a:r>
              <a:rPr lang="en-GB" sz="1400" dirty="0"/>
              <a:t>_________________________________________________________</a:t>
            </a:r>
          </a:p>
          <a:p>
            <a:endParaRPr lang="en-GB" sz="1400" dirty="0"/>
          </a:p>
          <a:p>
            <a:r>
              <a:rPr lang="en-GB" sz="1400" dirty="0"/>
              <a:t>If you have not already downloaded and installed the Brigade fonts used in this presentation you can download our font pack at</a:t>
            </a:r>
            <a:br>
              <a:rPr lang="en-GB" sz="1400" dirty="0"/>
            </a:br>
            <a:r>
              <a:rPr lang="en-GB" sz="1400" dirty="0">
                <a:hlinkClick r:id="rId2"/>
              </a:rPr>
              <a:t>http://leaders.boys-brigade.org.uk/ourbrand.htm</a:t>
            </a:r>
            <a:endParaRPr lang="en-GB" sz="1400" dirty="0"/>
          </a:p>
          <a:p>
            <a:r>
              <a:rPr lang="en-GB" sz="1400" dirty="0"/>
              <a:t>Alternatively you may just need to check through the presentation to ensure the substitute font used is displaying correctly.</a:t>
            </a:r>
          </a:p>
          <a:p>
            <a:r>
              <a:rPr lang="en-GB" sz="1400" dirty="0"/>
              <a:t>_________________________________________________________</a:t>
            </a:r>
          </a:p>
          <a:p>
            <a:endParaRPr lang="en-GB" sz="1400" dirty="0"/>
          </a:p>
          <a:p>
            <a:r>
              <a:rPr lang="en-GB" sz="1400" dirty="0"/>
              <a:t>All elements of the programme that need to be shown on screen are included in this presentation. Please remove any elements you do not need. This PowerPoint presentation will have any videos mentioned in the programme embedded into it. When you come to these click the play button to start the video. Ensure when sharing your screen through Zoom you tick the ‘Share Computer Sound’ box.</a:t>
            </a:r>
          </a:p>
          <a:p>
            <a:r>
              <a:rPr lang="en-GB" sz="1400" dirty="0"/>
              <a:t>_________________________________________________________</a:t>
            </a:r>
          </a:p>
          <a:p>
            <a:endParaRPr lang="en-GB" sz="1400" dirty="0"/>
          </a:p>
          <a:p>
            <a:r>
              <a:rPr lang="en-GB" sz="1400" dirty="0"/>
              <a:t>Please check through and edit text as required. </a:t>
            </a:r>
            <a:r>
              <a:rPr lang="en-GB" sz="1400" dirty="0" err="1"/>
              <a:t>Rember</a:t>
            </a:r>
            <a:r>
              <a:rPr lang="en-GB" sz="1400" dirty="0"/>
              <a:t> to remind parents / carers to send in photos of their child taking part in the ‘Takeaway Challenge’ and add these in on the ‘Last week’s challenge’ slide. The young people will love seeing themselves here </a:t>
            </a:r>
            <a:r>
              <a:rPr lang="en-GB" sz="1400" dirty="0">
                <a:sym typeface="Wingdings" panose="05000000000000000000" pitchFamily="2" charset="2"/>
              </a:rPr>
              <a:t></a:t>
            </a:r>
          </a:p>
          <a:p>
            <a:endParaRPr lang="en-GB" sz="1400" dirty="0">
              <a:sym typeface="Wingdings" panose="05000000000000000000" pitchFamily="2" charset="2"/>
            </a:endParaRPr>
          </a:p>
          <a:p>
            <a:r>
              <a:rPr lang="en-GB" sz="1400" dirty="0">
                <a:sym typeface="Wingdings" panose="05000000000000000000" pitchFamily="2" charset="2"/>
              </a:rPr>
              <a:t>A template points chart is also included which you can update each week and share as part of your virtual session.</a:t>
            </a:r>
            <a:endParaRPr lang="en-GB" sz="1400" dirty="0"/>
          </a:p>
        </p:txBody>
      </p:sp>
    </p:spTree>
    <p:extLst>
      <p:ext uri="{BB962C8B-B14F-4D97-AF65-F5344CB8AC3E}">
        <p14:creationId xmlns:p14="http://schemas.microsoft.com/office/powerpoint/2010/main" val="425426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2035630"/>
            <a:ext cx="7086049" cy="2831544"/>
          </a:xfrm>
          <a:prstGeom prst="rect">
            <a:avLst/>
          </a:prstGeom>
        </p:spPr>
        <p:txBody>
          <a:bodyPr wrap="square">
            <a:spAutoFit/>
          </a:bodyPr>
          <a:lstStyle/>
          <a:p>
            <a:pPr algn="ctr"/>
            <a:r>
              <a:rPr lang="en-GB" sz="5400" cap="all" dirty="0">
                <a:solidFill>
                  <a:srgbClr val="2D395A"/>
                </a:solidFill>
                <a:latin typeface="Futura-Bold" pitchFamily="2" charset="0"/>
              </a:rPr>
              <a:t>Round 1:</a:t>
            </a:r>
          </a:p>
          <a:p>
            <a:pPr algn="ctr"/>
            <a:endParaRPr lang="en-GB" sz="1600" cap="all" dirty="0">
              <a:solidFill>
                <a:srgbClr val="2D395A"/>
              </a:solidFill>
              <a:latin typeface="Futura-Bold" pitchFamily="2" charset="0"/>
            </a:endParaRPr>
          </a:p>
          <a:p>
            <a:pPr algn="ctr"/>
            <a:r>
              <a:rPr lang="en-GB" sz="5400" cap="all" dirty="0">
                <a:solidFill>
                  <a:srgbClr val="2D395A"/>
                </a:solidFill>
                <a:latin typeface="Futura-Bold" pitchFamily="2" charset="0"/>
              </a:rPr>
              <a:t>Sports General knowledge</a:t>
            </a:r>
            <a:endParaRPr lang="en-GB" sz="14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1304456-E949-4843-A594-F0A4BF4F1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27977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67544" y="1643563"/>
            <a:ext cx="8496944" cy="2985433"/>
          </a:xfrm>
          <a:prstGeom prst="rect">
            <a:avLst/>
          </a:prstGeom>
          <a:noFill/>
        </p:spPr>
        <p:txBody>
          <a:bodyPr wrap="square" rtlCol="0">
            <a:spAutoFit/>
          </a:bodyPr>
          <a:lstStyle/>
          <a:p>
            <a:r>
              <a:rPr lang="en-GB" sz="4400" b="1" dirty="0">
                <a:solidFill>
                  <a:srgbClr val="2D395A"/>
                </a:solidFill>
              </a:rPr>
              <a:t>Question 1:</a:t>
            </a:r>
          </a:p>
          <a:p>
            <a:r>
              <a:rPr lang="en-GB" sz="1100" b="1" dirty="0">
                <a:solidFill>
                  <a:srgbClr val="2D395A"/>
                </a:solidFill>
              </a:rPr>
              <a:t> </a:t>
            </a:r>
          </a:p>
          <a:p>
            <a:r>
              <a:rPr lang="en-GB" sz="4400" b="1" dirty="0">
                <a:solidFill>
                  <a:srgbClr val="2D395A"/>
                </a:solidFill>
              </a:rPr>
              <a:t>Who won the Premier League’s Golden Boot (most goals scored) for the 2019/20 season?</a:t>
            </a:r>
          </a:p>
        </p:txBody>
      </p:sp>
      <p:pic>
        <p:nvPicPr>
          <p:cNvPr id="4" name="Content Placeholder 6" descr="A picture containing text, night sky&#10;&#10;Description automatically generated">
            <a:extLst>
              <a:ext uri="{FF2B5EF4-FFF2-40B4-BE49-F238E27FC236}">
                <a16:creationId xmlns:a16="http://schemas.microsoft.com/office/drawing/2014/main" id="{F84CD067-88EC-403D-8DC1-B2A32CED6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09664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507300" y="1868849"/>
            <a:ext cx="8496944" cy="2292935"/>
          </a:xfrm>
          <a:prstGeom prst="rect">
            <a:avLst/>
          </a:prstGeom>
          <a:noFill/>
        </p:spPr>
        <p:txBody>
          <a:bodyPr wrap="square" rtlCol="0">
            <a:spAutoFit/>
          </a:bodyPr>
          <a:lstStyle/>
          <a:p>
            <a:r>
              <a:rPr lang="en-GB" sz="4400" b="1" dirty="0">
                <a:solidFill>
                  <a:srgbClr val="2D395A"/>
                </a:solidFill>
              </a:rPr>
              <a:t>Question 2:</a:t>
            </a:r>
          </a:p>
          <a:p>
            <a:r>
              <a:rPr lang="en-GB" sz="1100" b="1" dirty="0">
                <a:solidFill>
                  <a:srgbClr val="2D395A"/>
                </a:solidFill>
              </a:rPr>
              <a:t> </a:t>
            </a:r>
          </a:p>
          <a:p>
            <a:r>
              <a:rPr lang="en-GB" sz="4400" b="1" dirty="0">
                <a:solidFill>
                  <a:srgbClr val="2D395A"/>
                </a:solidFill>
              </a:rPr>
              <a:t>What Colours are the 5 Olympic rings? </a:t>
            </a:r>
          </a:p>
        </p:txBody>
      </p:sp>
      <p:pic>
        <p:nvPicPr>
          <p:cNvPr id="4" name="Content Placeholder 6" descr="A picture containing text, night sky&#10;&#10;Description automatically generated">
            <a:extLst>
              <a:ext uri="{FF2B5EF4-FFF2-40B4-BE49-F238E27FC236}">
                <a16:creationId xmlns:a16="http://schemas.microsoft.com/office/drawing/2014/main" id="{AF099145-EF53-4854-9E1E-827BCE462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540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323528" y="1884968"/>
            <a:ext cx="8496944" cy="2292935"/>
          </a:xfrm>
          <a:prstGeom prst="rect">
            <a:avLst/>
          </a:prstGeom>
          <a:noFill/>
        </p:spPr>
        <p:txBody>
          <a:bodyPr wrap="square" rtlCol="0">
            <a:spAutoFit/>
          </a:bodyPr>
          <a:lstStyle/>
          <a:p>
            <a:r>
              <a:rPr lang="en-GB" sz="4400" b="1" dirty="0">
                <a:solidFill>
                  <a:srgbClr val="2D395A"/>
                </a:solidFill>
              </a:rPr>
              <a:t>Question 3:</a:t>
            </a:r>
          </a:p>
          <a:p>
            <a:r>
              <a:rPr lang="en-GB" sz="1100" b="1" dirty="0">
                <a:solidFill>
                  <a:srgbClr val="2D395A"/>
                </a:solidFill>
              </a:rPr>
              <a:t> </a:t>
            </a:r>
          </a:p>
          <a:p>
            <a:r>
              <a:rPr lang="en-GB" sz="4400" b="1" dirty="0">
                <a:solidFill>
                  <a:srgbClr val="2D395A"/>
                </a:solidFill>
              </a:rPr>
              <a:t>Name the four Grand Slam events in tennis? </a:t>
            </a:r>
          </a:p>
        </p:txBody>
      </p:sp>
      <p:pic>
        <p:nvPicPr>
          <p:cNvPr id="4" name="Content Placeholder 6" descr="A picture containing text, night sky&#10;&#10;Description automatically generated">
            <a:extLst>
              <a:ext uri="{FF2B5EF4-FFF2-40B4-BE49-F238E27FC236}">
                <a16:creationId xmlns:a16="http://schemas.microsoft.com/office/drawing/2014/main" id="{DAF268CF-EA52-4236-B74F-07001D21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29703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03041" y="1511174"/>
            <a:ext cx="8496944" cy="4170372"/>
          </a:xfrm>
          <a:prstGeom prst="rect">
            <a:avLst/>
          </a:prstGeom>
          <a:noFill/>
        </p:spPr>
        <p:txBody>
          <a:bodyPr wrap="square" rtlCol="0">
            <a:spAutoFit/>
          </a:bodyPr>
          <a:lstStyle/>
          <a:p>
            <a:r>
              <a:rPr lang="en-GB" sz="4400" b="1" dirty="0">
                <a:solidFill>
                  <a:srgbClr val="2D395A"/>
                </a:solidFill>
              </a:rPr>
              <a:t>Question 4:</a:t>
            </a:r>
          </a:p>
          <a:p>
            <a:r>
              <a:rPr lang="en-GB" sz="1100" b="1" dirty="0">
                <a:solidFill>
                  <a:srgbClr val="2D395A"/>
                </a:solidFill>
              </a:rPr>
              <a:t> </a:t>
            </a:r>
          </a:p>
          <a:p>
            <a:r>
              <a:rPr lang="en-GB" sz="4200" b="1" dirty="0">
                <a:solidFill>
                  <a:srgbClr val="2D395A"/>
                </a:solidFill>
              </a:rPr>
              <a:t>What is the total of: </a:t>
            </a:r>
          </a:p>
          <a:p>
            <a:pPr marL="571500" indent="-571500">
              <a:buFontTx/>
              <a:buChar char="-"/>
            </a:pPr>
            <a:r>
              <a:rPr lang="en-GB" sz="4200" b="1" dirty="0">
                <a:solidFill>
                  <a:srgbClr val="2D395A"/>
                </a:solidFill>
              </a:rPr>
              <a:t>Players in a football team</a:t>
            </a:r>
          </a:p>
          <a:p>
            <a:pPr marL="571500" indent="-571500">
              <a:buFontTx/>
              <a:buChar char="-"/>
            </a:pPr>
            <a:r>
              <a:rPr lang="en-GB" sz="4200" b="1" dirty="0">
                <a:solidFill>
                  <a:srgbClr val="2D395A"/>
                </a:solidFill>
              </a:rPr>
              <a:t>Maximum score in darts (3 throws)</a:t>
            </a:r>
          </a:p>
          <a:p>
            <a:pPr marL="571500" indent="-571500">
              <a:buFontTx/>
              <a:buChar char="-"/>
            </a:pPr>
            <a:r>
              <a:rPr lang="en-GB" sz="4200" b="1" dirty="0">
                <a:solidFill>
                  <a:srgbClr val="2D395A"/>
                </a:solidFill>
              </a:rPr>
              <a:t>Value of the black ball in snooker</a:t>
            </a:r>
          </a:p>
          <a:p>
            <a:pPr marL="571500" indent="-571500">
              <a:buFontTx/>
              <a:buChar char="-"/>
            </a:pPr>
            <a:r>
              <a:rPr lang="en-GB" sz="4200" b="1" dirty="0">
                <a:solidFill>
                  <a:srgbClr val="2D395A"/>
                </a:solidFill>
              </a:rPr>
              <a:t>Number of miles in a marathon</a:t>
            </a:r>
          </a:p>
        </p:txBody>
      </p:sp>
      <p:pic>
        <p:nvPicPr>
          <p:cNvPr id="4" name="Content Placeholder 6" descr="A picture containing text, night sky&#10;&#10;Description automatically generated">
            <a:extLst>
              <a:ext uri="{FF2B5EF4-FFF2-40B4-BE49-F238E27FC236}">
                <a16:creationId xmlns:a16="http://schemas.microsoft.com/office/drawing/2014/main" id="{8FA2ED13-6DA3-4FB5-B13F-2BE6FE5FF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84937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80796" y="1709823"/>
            <a:ext cx="8496944" cy="2292935"/>
          </a:xfrm>
          <a:prstGeom prst="rect">
            <a:avLst/>
          </a:prstGeom>
          <a:noFill/>
        </p:spPr>
        <p:txBody>
          <a:bodyPr wrap="square" rtlCol="0">
            <a:spAutoFit/>
          </a:bodyPr>
          <a:lstStyle/>
          <a:p>
            <a:r>
              <a:rPr lang="en-GB" sz="4400" b="1" dirty="0">
                <a:solidFill>
                  <a:srgbClr val="2D395A"/>
                </a:solidFill>
              </a:rPr>
              <a:t>Question 5:</a:t>
            </a:r>
          </a:p>
          <a:p>
            <a:r>
              <a:rPr lang="en-GB" sz="1100" b="1" dirty="0">
                <a:solidFill>
                  <a:srgbClr val="2D395A"/>
                </a:solidFill>
              </a:rPr>
              <a:t> </a:t>
            </a:r>
          </a:p>
          <a:p>
            <a:r>
              <a:rPr lang="en-GB" sz="4400" b="1" dirty="0">
                <a:solidFill>
                  <a:srgbClr val="2D395A"/>
                </a:solidFill>
              </a:rPr>
              <a:t>What major sporting event takes place at Aintree each April?</a:t>
            </a:r>
          </a:p>
        </p:txBody>
      </p:sp>
      <p:pic>
        <p:nvPicPr>
          <p:cNvPr id="4" name="Content Placeholder 6" descr="A picture containing text, night sky&#10;&#10;Description automatically generated">
            <a:extLst>
              <a:ext uri="{FF2B5EF4-FFF2-40B4-BE49-F238E27FC236}">
                <a16:creationId xmlns:a16="http://schemas.microsoft.com/office/drawing/2014/main" id="{8255C2D7-8855-4B96-A09B-E3D5D7EC7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7693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80796" y="1431527"/>
            <a:ext cx="8496944" cy="3647152"/>
          </a:xfrm>
          <a:prstGeom prst="rect">
            <a:avLst/>
          </a:prstGeom>
          <a:noFill/>
        </p:spPr>
        <p:txBody>
          <a:bodyPr wrap="square" rtlCol="0">
            <a:spAutoFit/>
          </a:bodyPr>
          <a:lstStyle/>
          <a:p>
            <a:r>
              <a:rPr lang="en-GB" sz="4400" b="1" dirty="0">
                <a:solidFill>
                  <a:srgbClr val="2D395A"/>
                </a:solidFill>
              </a:rPr>
              <a:t>Question 6:</a:t>
            </a:r>
          </a:p>
          <a:p>
            <a:r>
              <a:rPr lang="en-GB" sz="1100" b="1" dirty="0">
                <a:solidFill>
                  <a:srgbClr val="2D395A"/>
                </a:solidFill>
              </a:rPr>
              <a:t> </a:t>
            </a:r>
          </a:p>
          <a:p>
            <a:r>
              <a:rPr lang="en-GB" sz="4400" b="1" dirty="0">
                <a:solidFill>
                  <a:srgbClr val="2D395A"/>
                </a:solidFill>
              </a:rPr>
              <a:t>Which sport includes the terms ‘house’ and ‘hammer’ and equipment called ‘stones’ and ‘brooms’? </a:t>
            </a:r>
          </a:p>
        </p:txBody>
      </p:sp>
      <p:pic>
        <p:nvPicPr>
          <p:cNvPr id="4" name="Content Placeholder 6" descr="A picture containing text, night sky&#10;&#10;Description automatically generated">
            <a:extLst>
              <a:ext uri="{FF2B5EF4-FFF2-40B4-BE49-F238E27FC236}">
                <a16:creationId xmlns:a16="http://schemas.microsoft.com/office/drawing/2014/main" id="{F29DA566-BE01-4471-8E77-4721AD3D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35251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94049" y="1577301"/>
            <a:ext cx="8496944" cy="2292935"/>
          </a:xfrm>
          <a:prstGeom prst="rect">
            <a:avLst/>
          </a:prstGeom>
          <a:noFill/>
        </p:spPr>
        <p:txBody>
          <a:bodyPr wrap="square" rtlCol="0">
            <a:spAutoFit/>
          </a:bodyPr>
          <a:lstStyle/>
          <a:p>
            <a:r>
              <a:rPr lang="en-GB" sz="4400" b="1" dirty="0">
                <a:solidFill>
                  <a:srgbClr val="2D395A"/>
                </a:solidFill>
              </a:rPr>
              <a:t>Question 7:</a:t>
            </a:r>
          </a:p>
          <a:p>
            <a:r>
              <a:rPr lang="en-GB" sz="1100" b="1" dirty="0">
                <a:solidFill>
                  <a:srgbClr val="2D395A"/>
                </a:solidFill>
              </a:rPr>
              <a:t> </a:t>
            </a:r>
          </a:p>
          <a:p>
            <a:r>
              <a:rPr lang="en-GB" sz="4400" b="1" dirty="0">
                <a:solidFill>
                  <a:srgbClr val="2D395A"/>
                </a:solidFill>
              </a:rPr>
              <a:t>Which team does Lewis Hamilton drive for in F1? </a:t>
            </a:r>
          </a:p>
        </p:txBody>
      </p:sp>
      <p:pic>
        <p:nvPicPr>
          <p:cNvPr id="4" name="Content Placeholder 6" descr="A picture containing text, night sky&#10;&#10;Description automatically generated">
            <a:extLst>
              <a:ext uri="{FF2B5EF4-FFF2-40B4-BE49-F238E27FC236}">
                <a16:creationId xmlns:a16="http://schemas.microsoft.com/office/drawing/2014/main" id="{D850E9CC-2F3E-46BF-8742-BFF0F11C9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73058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41039" y="1683319"/>
            <a:ext cx="8496944" cy="2292935"/>
          </a:xfrm>
          <a:prstGeom prst="rect">
            <a:avLst/>
          </a:prstGeom>
          <a:noFill/>
        </p:spPr>
        <p:txBody>
          <a:bodyPr wrap="square" rtlCol="0">
            <a:spAutoFit/>
          </a:bodyPr>
          <a:lstStyle/>
          <a:p>
            <a:r>
              <a:rPr lang="en-GB" sz="4400" b="1" dirty="0">
                <a:solidFill>
                  <a:srgbClr val="2D395A"/>
                </a:solidFill>
              </a:rPr>
              <a:t>Question 8:</a:t>
            </a:r>
          </a:p>
          <a:p>
            <a:r>
              <a:rPr lang="en-GB" sz="1100" b="1" dirty="0">
                <a:solidFill>
                  <a:srgbClr val="2D395A"/>
                </a:solidFill>
              </a:rPr>
              <a:t> </a:t>
            </a:r>
          </a:p>
          <a:p>
            <a:r>
              <a:rPr lang="en-GB" sz="4400" b="1" dirty="0">
                <a:solidFill>
                  <a:srgbClr val="2D395A"/>
                </a:solidFill>
              </a:rPr>
              <a:t>Which country’s rugby team is called the Springboks?  </a:t>
            </a:r>
          </a:p>
        </p:txBody>
      </p:sp>
      <p:pic>
        <p:nvPicPr>
          <p:cNvPr id="4" name="Content Placeholder 6" descr="A picture containing text, night sky&#10;&#10;Description automatically generated">
            <a:extLst>
              <a:ext uri="{FF2B5EF4-FFF2-40B4-BE49-F238E27FC236}">
                <a16:creationId xmlns:a16="http://schemas.microsoft.com/office/drawing/2014/main" id="{4D1643CE-807C-48E9-80E8-36DAB09C9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97842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54292" y="1471284"/>
            <a:ext cx="8496944" cy="2970044"/>
          </a:xfrm>
          <a:prstGeom prst="rect">
            <a:avLst/>
          </a:prstGeom>
          <a:noFill/>
        </p:spPr>
        <p:txBody>
          <a:bodyPr wrap="square" rtlCol="0">
            <a:spAutoFit/>
          </a:bodyPr>
          <a:lstStyle/>
          <a:p>
            <a:r>
              <a:rPr lang="en-GB" sz="4400" b="1" dirty="0">
                <a:solidFill>
                  <a:srgbClr val="2D395A"/>
                </a:solidFill>
              </a:rPr>
              <a:t>Question 9:</a:t>
            </a:r>
          </a:p>
          <a:p>
            <a:r>
              <a:rPr lang="en-GB" sz="1100" b="1" dirty="0">
                <a:solidFill>
                  <a:srgbClr val="2D395A"/>
                </a:solidFill>
              </a:rPr>
              <a:t> </a:t>
            </a:r>
          </a:p>
          <a:p>
            <a:r>
              <a:rPr lang="en-GB" sz="4400" b="1" dirty="0">
                <a:solidFill>
                  <a:srgbClr val="2D395A"/>
                </a:solidFill>
              </a:rPr>
              <a:t>True or False? Skateboarding was due to make its Olympic debut at the Tokyo 2020 Games? </a:t>
            </a:r>
          </a:p>
        </p:txBody>
      </p:sp>
      <p:pic>
        <p:nvPicPr>
          <p:cNvPr id="4" name="Content Placeholder 6" descr="A picture containing text, night sky&#10;&#10;Description automatically generated">
            <a:extLst>
              <a:ext uri="{FF2B5EF4-FFF2-40B4-BE49-F238E27FC236}">
                <a16:creationId xmlns:a16="http://schemas.microsoft.com/office/drawing/2014/main" id="{99B932B6-EC5E-47DA-8EB3-6F028CFFF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72078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5833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5960425"/>
            <a:ext cx="8496944" cy="707886"/>
          </a:xfrm>
          <a:prstGeom prst="rect">
            <a:avLst/>
          </a:prstGeom>
          <a:noFill/>
        </p:spPr>
        <p:txBody>
          <a:bodyPr wrap="square" rtlCol="0">
            <a:spAutoFit/>
          </a:bodyPr>
          <a:lstStyle/>
          <a:p>
            <a:r>
              <a:rPr lang="en-GB" sz="4000" b="1" dirty="0">
                <a:solidFill>
                  <a:srgbClr val="2D395A"/>
                </a:solidFill>
              </a:rPr>
              <a:t>Round 1 – Sport General Knowledge </a:t>
            </a:r>
          </a:p>
        </p:txBody>
      </p:sp>
      <p:sp>
        <p:nvSpPr>
          <p:cNvPr id="3" name="TextBox 2">
            <a:extLst>
              <a:ext uri="{FF2B5EF4-FFF2-40B4-BE49-F238E27FC236}">
                <a16:creationId xmlns:a16="http://schemas.microsoft.com/office/drawing/2014/main" id="{CAA63CDC-FC14-49F5-A7AD-E53A26943592}"/>
              </a:ext>
            </a:extLst>
          </p:cNvPr>
          <p:cNvSpPr txBox="1"/>
          <p:nvPr/>
        </p:nvSpPr>
        <p:spPr>
          <a:xfrm>
            <a:off x="467544" y="1656815"/>
            <a:ext cx="8496944" cy="2970044"/>
          </a:xfrm>
          <a:prstGeom prst="rect">
            <a:avLst/>
          </a:prstGeom>
          <a:noFill/>
        </p:spPr>
        <p:txBody>
          <a:bodyPr wrap="square" rtlCol="0">
            <a:spAutoFit/>
          </a:bodyPr>
          <a:lstStyle/>
          <a:p>
            <a:r>
              <a:rPr lang="en-GB" sz="4400" b="1" dirty="0">
                <a:solidFill>
                  <a:srgbClr val="2D395A"/>
                </a:solidFill>
              </a:rPr>
              <a:t>Question 10:</a:t>
            </a:r>
          </a:p>
          <a:p>
            <a:r>
              <a:rPr lang="en-GB" sz="1100" b="1" dirty="0">
                <a:solidFill>
                  <a:srgbClr val="2D395A"/>
                </a:solidFill>
              </a:rPr>
              <a:t> </a:t>
            </a:r>
          </a:p>
          <a:p>
            <a:r>
              <a:rPr lang="en-GB" sz="4400" b="1" dirty="0">
                <a:solidFill>
                  <a:srgbClr val="2D395A"/>
                </a:solidFill>
              </a:rPr>
              <a:t>In bowling, what is the name given for achieving three consecutive strikes? </a:t>
            </a:r>
          </a:p>
        </p:txBody>
      </p:sp>
      <p:pic>
        <p:nvPicPr>
          <p:cNvPr id="4" name="Content Placeholder 6" descr="A picture containing text, night sky&#10;&#10;Description automatically generated">
            <a:extLst>
              <a:ext uri="{FF2B5EF4-FFF2-40B4-BE49-F238E27FC236}">
                <a16:creationId xmlns:a16="http://schemas.microsoft.com/office/drawing/2014/main" id="{5C4EE793-E8E7-4265-B98D-E63D5E130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99063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1567820"/>
            <a:ext cx="7086049" cy="4093428"/>
          </a:xfrm>
          <a:prstGeom prst="rect">
            <a:avLst/>
          </a:prstGeom>
        </p:spPr>
        <p:txBody>
          <a:bodyPr wrap="square">
            <a:spAutoFit/>
          </a:bodyPr>
          <a:lstStyle/>
          <a:p>
            <a:pPr algn="ctr"/>
            <a:r>
              <a:rPr lang="en-GB" sz="5400" cap="all" dirty="0">
                <a:solidFill>
                  <a:srgbClr val="2D395A"/>
                </a:solidFill>
                <a:latin typeface="Futura-Bold" pitchFamily="2" charset="0"/>
              </a:rPr>
              <a:t>Round 1:</a:t>
            </a:r>
          </a:p>
          <a:p>
            <a:pPr algn="ctr"/>
            <a:endParaRPr lang="en-GB" sz="1600" cap="all" dirty="0">
              <a:solidFill>
                <a:srgbClr val="2D395A"/>
              </a:solidFill>
              <a:latin typeface="Futura-Bold" pitchFamily="2" charset="0"/>
            </a:endParaRPr>
          </a:p>
          <a:p>
            <a:pPr algn="ctr"/>
            <a:r>
              <a:rPr lang="en-GB" sz="5400" cap="all" dirty="0">
                <a:solidFill>
                  <a:srgbClr val="2D395A"/>
                </a:solidFill>
                <a:latin typeface="Futura-Bold" pitchFamily="2" charset="0"/>
              </a:rPr>
              <a:t>Sports General knowledge</a:t>
            </a:r>
          </a:p>
          <a:p>
            <a:pPr algn="ctr"/>
            <a:endParaRPr lang="en-GB" sz="2000" cap="all" dirty="0">
              <a:solidFill>
                <a:srgbClr val="2D395A"/>
              </a:solidFill>
              <a:latin typeface="Futura-Bold" pitchFamily="2" charset="0"/>
            </a:endParaRPr>
          </a:p>
          <a:p>
            <a:pPr algn="ctr"/>
            <a:r>
              <a:rPr lang="en-GB" sz="5400" cap="all" dirty="0">
                <a:solidFill>
                  <a:srgbClr val="2D395A"/>
                </a:solidFill>
                <a:latin typeface="Futura-Bold" pitchFamily="2" charset="0"/>
              </a:rPr>
              <a:t>Answers</a:t>
            </a:r>
            <a:endParaRPr lang="en-GB" sz="14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B84F8932-96C7-4899-9B97-641897127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94116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40626" y="332656"/>
            <a:ext cx="8462748" cy="1323439"/>
          </a:xfrm>
          <a:prstGeom prst="rect">
            <a:avLst/>
          </a:prstGeom>
        </p:spPr>
        <p:txBody>
          <a:bodyPr wrap="square">
            <a:spAutoFit/>
          </a:bodyPr>
          <a:lstStyle/>
          <a:p>
            <a:pPr algn="ctr"/>
            <a:r>
              <a:rPr lang="en-GB" sz="4000" cap="all" dirty="0">
                <a:solidFill>
                  <a:srgbClr val="2D395A"/>
                </a:solidFill>
                <a:latin typeface="Futura-Bold" pitchFamily="2" charset="0"/>
              </a:rPr>
              <a:t>Sport General Knowledge Answers</a:t>
            </a:r>
            <a:endParaRPr lang="en-GB" sz="40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sp>
        <p:nvSpPr>
          <p:cNvPr id="2" name="TextBox 1">
            <a:extLst>
              <a:ext uri="{FF2B5EF4-FFF2-40B4-BE49-F238E27FC236}">
                <a16:creationId xmlns:a16="http://schemas.microsoft.com/office/drawing/2014/main" id="{584203B9-6C53-48DE-8340-23E95C9B125C}"/>
              </a:ext>
            </a:extLst>
          </p:cNvPr>
          <p:cNvSpPr txBox="1"/>
          <p:nvPr/>
        </p:nvSpPr>
        <p:spPr>
          <a:xfrm>
            <a:off x="827584" y="1916832"/>
            <a:ext cx="8335957" cy="5755422"/>
          </a:xfrm>
          <a:prstGeom prst="rect">
            <a:avLst/>
          </a:prstGeom>
          <a:noFill/>
        </p:spPr>
        <p:txBody>
          <a:bodyPr wrap="square" rtlCol="0">
            <a:spAutoFit/>
          </a:bodyPr>
          <a:lstStyle/>
          <a:p>
            <a:pPr marL="342900" indent="-342900">
              <a:buAutoNum type="arabicParenR"/>
            </a:pPr>
            <a:r>
              <a:rPr lang="en-GB" sz="2600" b="1" dirty="0">
                <a:solidFill>
                  <a:srgbClr val="2D395A"/>
                </a:solidFill>
              </a:rPr>
              <a:t>Jamie Vardy (Leicester City FC) </a:t>
            </a:r>
          </a:p>
          <a:p>
            <a:pPr marL="342900" indent="-342900">
              <a:buAutoNum type="arabicParenR"/>
            </a:pPr>
            <a:r>
              <a:rPr lang="en-GB" sz="2600" b="1" dirty="0">
                <a:solidFill>
                  <a:srgbClr val="2D395A"/>
                </a:solidFill>
              </a:rPr>
              <a:t>Red, Yellow, Blue, Green, Black</a:t>
            </a:r>
          </a:p>
          <a:p>
            <a:pPr marL="342900" indent="-342900">
              <a:buAutoNum type="arabicParenR"/>
            </a:pPr>
            <a:r>
              <a:rPr lang="en-GB" sz="2600" b="1" dirty="0">
                <a:solidFill>
                  <a:srgbClr val="2D395A"/>
                </a:solidFill>
              </a:rPr>
              <a:t>Australian Open, French Open, Wimbledon, US Open</a:t>
            </a:r>
          </a:p>
          <a:p>
            <a:pPr marL="342900" indent="-342900">
              <a:buAutoNum type="arabicParenR"/>
            </a:pPr>
            <a:r>
              <a:rPr lang="en-GB" sz="2600" b="1" dirty="0">
                <a:solidFill>
                  <a:srgbClr val="2D395A"/>
                </a:solidFill>
              </a:rPr>
              <a:t>11 + 180 + 7 + 26 = 224</a:t>
            </a:r>
          </a:p>
          <a:p>
            <a:pPr marL="342900" indent="-342900">
              <a:buAutoNum type="arabicParenR"/>
            </a:pPr>
            <a:r>
              <a:rPr lang="en-GB" sz="2600" b="1" dirty="0">
                <a:solidFill>
                  <a:srgbClr val="2D395A"/>
                </a:solidFill>
              </a:rPr>
              <a:t>Grand National (Horse Racing) </a:t>
            </a:r>
          </a:p>
          <a:p>
            <a:pPr marL="342900" indent="-342900">
              <a:buAutoNum type="arabicParenR"/>
            </a:pPr>
            <a:r>
              <a:rPr lang="en-GB" sz="2600" b="1" dirty="0">
                <a:solidFill>
                  <a:srgbClr val="2D395A"/>
                </a:solidFill>
              </a:rPr>
              <a:t>Curling</a:t>
            </a:r>
          </a:p>
          <a:p>
            <a:pPr marL="342900" indent="-342900">
              <a:buAutoNum type="arabicParenR"/>
            </a:pPr>
            <a:r>
              <a:rPr lang="en-GB" sz="2600" b="1" dirty="0">
                <a:solidFill>
                  <a:srgbClr val="2D395A"/>
                </a:solidFill>
              </a:rPr>
              <a:t>Mercedes</a:t>
            </a:r>
          </a:p>
          <a:p>
            <a:pPr marL="342900" indent="-342900">
              <a:buAutoNum type="arabicParenR"/>
            </a:pPr>
            <a:r>
              <a:rPr lang="en-GB" sz="2600" b="1" dirty="0">
                <a:solidFill>
                  <a:srgbClr val="2D395A"/>
                </a:solidFill>
              </a:rPr>
              <a:t>South Africa </a:t>
            </a:r>
          </a:p>
          <a:p>
            <a:pPr marL="342900" indent="-342900">
              <a:buAutoNum type="arabicParenR"/>
            </a:pPr>
            <a:r>
              <a:rPr lang="en-GB" sz="2600" b="1" dirty="0">
                <a:solidFill>
                  <a:srgbClr val="2D395A"/>
                </a:solidFill>
              </a:rPr>
              <a:t>True</a:t>
            </a:r>
          </a:p>
          <a:p>
            <a:pPr marL="342900" indent="-342900">
              <a:buAutoNum type="arabicParenR"/>
            </a:pPr>
            <a:r>
              <a:rPr lang="en-GB" sz="2600" b="1" dirty="0">
                <a:solidFill>
                  <a:srgbClr val="2D395A"/>
                </a:solidFill>
              </a:rPr>
              <a:t> Turkey </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8299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1744081"/>
            <a:ext cx="7086049" cy="2831544"/>
          </a:xfrm>
          <a:prstGeom prst="rect">
            <a:avLst/>
          </a:prstGeom>
        </p:spPr>
        <p:txBody>
          <a:bodyPr wrap="square">
            <a:spAutoFit/>
          </a:bodyPr>
          <a:lstStyle/>
          <a:p>
            <a:pPr algn="ctr"/>
            <a:r>
              <a:rPr lang="en-GB" sz="5400" cap="all" dirty="0">
                <a:solidFill>
                  <a:srgbClr val="2D395A"/>
                </a:solidFill>
                <a:latin typeface="Futura-Bold" pitchFamily="2" charset="0"/>
              </a:rPr>
              <a:t>Round 2:</a:t>
            </a:r>
          </a:p>
          <a:p>
            <a:pPr algn="ctr"/>
            <a:endParaRPr lang="en-GB" sz="1600" cap="all" dirty="0">
              <a:solidFill>
                <a:srgbClr val="2D395A"/>
              </a:solidFill>
              <a:latin typeface="Futura-Bold" pitchFamily="2" charset="0"/>
            </a:endParaRPr>
          </a:p>
          <a:p>
            <a:pPr algn="ctr"/>
            <a:r>
              <a:rPr lang="en-GB" sz="5400" cap="all" dirty="0">
                <a:solidFill>
                  <a:srgbClr val="2D395A"/>
                </a:solidFill>
                <a:latin typeface="Futura-Bold" pitchFamily="2" charset="0"/>
              </a:rPr>
              <a:t>Famous Sporting Faces</a:t>
            </a:r>
            <a:endParaRPr lang="en-GB" sz="14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0E0F2B1F-E26D-4AA0-950C-41751CBCF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04725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A9A0-92B9-4FA1-BA4C-E7582E0FD1EA}"/>
              </a:ext>
            </a:extLst>
          </p:cNvPr>
          <p:cNvSpPr>
            <a:spLocks noGrp="1"/>
          </p:cNvSpPr>
          <p:nvPr>
            <p:ph type="title"/>
          </p:nvPr>
        </p:nvSpPr>
        <p:spPr/>
        <p:txBody>
          <a:bodyPr/>
          <a:lstStyle/>
          <a:p>
            <a:endParaRPr lang="en-GB"/>
          </a:p>
        </p:txBody>
      </p:sp>
      <p:pic>
        <p:nvPicPr>
          <p:cNvPr id="1026" name="Picture 2" descr="Mohamed Salah - Wikipedia">
            <a:extLst>
              <a:ext uri="{FF2B5EF4-FFF2-40B4-BE49-F238E27FC236}">
                <a16:creationId xmlns:a16="http://schemas.microsoft.com/office/drawing/2014/main" id="{24328C2C-10AF-48C4-8620-FAF5028D0F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00" t="36" r="11769" b="-36"/>
          <a:stretch/>
        </p:blipFill>
        <p:spPr bwMode="auto">
          <a:xfrm>
            <a:off x="0" y="1244"/>
            <a:ext cx="1835696"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ltteri Bottas, Mercedes AMG F1 | Valtteri bottas, Mercedes amg ...">
            <a:extLst>
              <a:ext uri="{FF2B5EF4-FFF2-40B4-BE49-F238E27FC236}">
                <a16:creationId xmlns:a16="http://schemas.microsoft.com/office/drawing/2014/main" id="{C423ACBB-BA8D-46B0-BDB7-F95DD1927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36" t="7410" r="20028" b="12059"/>
          <a:stretch/>
        </p:blipFill>
        <p:spPr bwMode="auto">
          <a:xfrm>
            <a:off x="1835697" y="0"/>
            <a:ext cx="1835696"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 Out Wimbledon Champion Novak Djokovic's Real Estate Game">
            <a:extLst>
              <a:ext uri="{FF2B5EF4-FFF2-40B4-BE49-F238E27FC236}">
                <a16:creationId xmlns:a16="http://schemas.microsoft.com/office/drawing/2014/main" id="{0AB545BD-7427-4FA4-B9DC-C298878851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9" t="2652" r="36998" b="2652"/>
          <a:stretch/>
        </p:blipFill>
        <p:spPr bwMode="auto">
          <a:xfrm>
            <a:off x="3671394" y="0"/>
            <a:ext cx="1801216"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yer Pack: Alex Scott | Arsenal in the Community | News ...">
            <a:extLst>
              <a:ext uri="{FF2B5EF4-FFF2-40B4-BE49-F238E27FC236}">
                <a16:creationId xmlns:a16="http://schemas.microsoft.com/office/drawing/2014/main" id="{A0E52B04-6929-4260-A842-E95680BC1A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751" r="40116"/>
          <a:stretch/>
        </p:blipFill>
        <p:spPr bwMode="auto">
          <a:xfrm>
            <a:off x="5472610" y="0"/>
            <a:ext cx="1835694"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urinho stopping Kane sale to Man Utd - Ferdinand - AS.com">
            <a:extLst>
              <a:ext uri="{FF2B5EF4-FFF2-40B4-BE49-F238E27FC236}">
                <a16:creationId xmlns:a16="http://schemas.microsoft.com/office/drawing/2014/main" id="{B0338F8B-EFE9-47F4-A9B1-9C6169E9A0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055" r="36821"/>
          <a:stretch/>
        </p:blipFill>
        <p:spPr bwMode="auto">
          <a:xfrm>
            <a:off x="7306389" y="0"/>
            <a:ext cx="1835694"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England rugby star Owen Farrell has proved the doubters wrong ...">
            <a:extLst>
              <a:ext uri="{FF2B5EF4-FFF2-40B4-BE49-F238E27FC236}">
                <a16:creationId xmlns:a16="http://schemas.microsoft.com/office/drawing/2014/main" id="{B53A0A60-BFC1-4575-B9C9-5BF1AB2217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157" t="22937" r="40293" b="-211"/>
          <a:stretch/>
        </p:blipFill>
        <p:spPr bwMode="auto">
          <a:xfrm>
            <a:off x="0" y="3438370"/>
            <a:ext cx="1835696" cy="34277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thony Joshua next fight: Will coronavirus cancel the event? Who ...">
            <a:extLst>
              <a:ext uri="{FF2B5EF4-FFF2-40B4-BE49-F238E27FC236}">
                <a16:creationId xmlns:a16="http://schemas.microsoft.com/office/drawing/2014/main" id="{B2C10A44-368E-4B8E-877E-1D26CC71C7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522" t="9731" r="32488" b="-810"/>
          <a:stretch/>
        </p:blipFill>
        <p:spPr bwMode="auto">
          <a:xfrm>
            <a:off x="1835696" y="3437126"/>
            <a:ext cx="1835696" cy="34501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mazon.com: Megan Rapinoe Sports Poster Print Photo Wall Art ...">
            <a:extLst>
              <a:ext uri="{FF2B5EF4-FFF2-40B4-BE49-F238E27FC236}">
                <a16:creationId xmlns:a16="http://schemas.microsoft.com/office/drawing/2014/main" id="{472F49C6-A7D6-4ADD-B737-CB9D215456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29" t="2738" r="14553" b="5197"/>
          <a:stretch/>
        </p:blipFill>
        <p:spPr bwMode="auto">
          <a:xfrm>
            <a:off x="3671392" y="3435249"/>
            <a:ext cx="1801216" cy="34501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amie Murray is latest player to voice concerns over travelling to ...">
            <a:extLst>
              <a:ext uri="{FF2B5EF4-FFF2-40B4-BE49-F238E27FC236}">
                <a16:creationId xmlns:a16="http://schemas.microsoft.com/office/drawing/2014/main" id="{60D80564-D61B-462D-AC9B-B7888B404D9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97" t="689" r="23197" b="-689"/>
          <a:stretch/>
        </p:blipFill>
        <p:spPr bwMode="auto">
          <a:xfrm>
            <a:off x="5472608" y="3429000"/>
            <a:ext cx="1833781" cy="34582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atch: Joe Root Urges People to Stay Home Amidst Coronavirus ...">
            <a:extLst>
              <a:ext uri="{FF2B5EF4-FFF2-40B4-BE49-F238E27FC236}">
                <a16:creationId xmlns:a16="http://schemas.microsoft.com/office/drawing/2014/main" id="{C6228E6C-8449-428C-B380-33D09924F06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982" t="27044" r="37948"/>
          <a:stretch/>
        </p:blipFill>
        <p:spPr bwMode="auto">
          <a:xfrm>
            <a:off x="7302829" y="3430246"/>
            <a:ext cx="1835696" cy="345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1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40626" y="332656"/>
            <a:ext cx="8462748" cy="1323439"/>
          </a:xfrm>
          <a:prstGeom prst="rect">
            <a:avLst/>
          </a:prstGeom>
        </p:spPr>
        <p:txBody>
          <a:bodyPr wrap="square">
            <a:spAutoFit/>
          </a:bodyPr>
          <a:lstStyle/>
          <a:p>
            <a:pPr algn="ctr"/>
            <a:r>
              <a:rPr lang="en-GB" sz="4000" cap="all" dirty="0">
                <a:solidFill>
                  <a:srgbClr val="2D395A"/>
                </a:solidFill>
                <a:latin typeface="Futura-Bold" pitchFamily="2" charset="0"/>
              </a:rPr>
              <a:t>Famous Sporting Faces Answers</a:t>
            </a:r>
            <a:endParaRPr lang="en-GB" sz="40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sp>
        <p:nvSpPr>
          <p:cNvPr id="2" name="TextBox 1">
            <a:extLst>
              <a:ext uri="{FF2B5EF4-FFF2-40B4-BE49-F238E27FC236}">
                <a16:creationId xmlns:a16="http://schemas.microsoft.com/office/drawing/2014/main" id="{584203B9-6C53-48DE-8340-23E95C9B125C}"/>
              </a:ext>
            </a:extLst>
          </p:cNvPr>
          <p:cNvSpPr txBox="1"/>
          <p:nvPr/>
        </p:nvSpPr>
        <p:spPr>
          <a:xfrm>
            <a:off x="827584" y="1916832"/>
            <a:ext cx="8335957" cy="5755422"/>
          </a:xfrm>
          <a:prstGeom prst="rect">
            <a:avLst/>
          </a:prstGeom>
          <a:noFill/>
        </p:spPr>
        <p:txBody>
          <a:bodyPr wrap="square" rtlCol="0">
            <a:spAutoFit/>
          </a:bodyPr>
          <a:lstStyle/>
          <a:p>
            <a:pPr marL="342900" indent="-342900">
              <a:buAutoNum type="arabicParenR"/>
            </a:pPr>
            <a:r>
              <a:rPr lang="en-GB" sz="2600" b="1" dirty="0">
                <a:solidFill>
                  <a:srgbClr val="2D395A"/>
                </a:solidFill>
              </a:rPr>
              <a:t>Mo Salah </a:t>
            </a:r>
          </a:p>
          <a:p>
            <a:pPr marL="342900" indent="-342900">
              <a:buAutoNum type="arabicParenR"/>
            </a:pPr>
            <a:r>
              <a:rPr lang="en-GB" sz="2600" b="1" dirty="0">
                <a:solidFill>
                  <a:srgbClr val="2D395A"/>
                </a:solidFill>
              </a:rPr>
              <a:t>Valtteri </a:t>
            </a:r>
            <a:r>
              <a:rPr lang="en-GB" sz="2600" b="1" dirty="0" err="1">
                <a:solidFill>
                  <a:srgbClr val="2D395A"/>
                </a:solidFill>
              </a:rPr>
              <a:t>Bottas</a:t>
            </a:r>
            <a:endParaRPr lang="en-GB" sz="2600" b="1" dirty="0">
              <a:solidFill>
                <a:srgbClr val="2D395A"/>
              </a:solidFill>
            </a:endParaRPr>
          </a:p>
          <a:p>
            <a:pPr marL="342900" indent="-342900">
              <a:buAutoNum type="arabicParenR"/>
            </a:pPr>
            <a:r>
              <a:rPr lang="en-GB" sz="2600" b="1" dirty="0">
                <a:solidFill>
                  <a:srgbClr val="2D395A"/>
                </a:solidFill>
              </a:rPr>
              <a:t>Novak Djokovic </a:t>
            </a:r>
          </a:p>
          <a:p>
            <a:pPr marL="342900" indent="-342900">
              <a:buAutoNum type="arabicParenR"/>
            </a:pPr>
            <a:r>
              <a:rPr lang="en-GB" sz="2600" b="1" dirty="0">
                <a:solidFill>
                  <a:srgbClr val="2D395A"/>
                </a:solidFill>
              </a:rPr>
              <a:t>Alex Scott</a:t>
            </a:r>
          </a:p>
          <a:p>
            <a:pPr marL="342900" indent="-342900">
              <a:buAutoNum type="arabicParenR"/>
            </a:pPr>
            <a:r>
              <a:rPr lang="en-GB" sz="2600" b="1" dirty="0">
                <a:solidFill>
                  <a:srgbClr val="2D395A"/>
                </a:solidFill>
              </a:rPr>
              <a:t>Harry Kane</a:t>
            </a:r>
          </a:p>
          <a:p>
            <a:pPr marL="342900" indent="-342900">
              <a:buAutoNum type="arabicParenR"/>
            </a:pPr>
            <a:r>
              <a:rPr lang="en-GB" sz="2600" b="1" dirty="0">
                <a:solidFill>
                  <a:srgbClr val="2D395A"/>
                </a:solidFill>
              </a:rPr>
              <a:t>Owen Farrell </a:t>
            </a:r>
          </a:p>
          <a:p>
            <a:pPr marL="342900" indent="-342900">
              <a:buAutoNum type="arabicParenR"/>
            </a:pPr>
            <a:r>
              <a:rPr lang="en-GB" sz="2600" b="1" dirty="0">
                <a:solidFill>
                  <a:srgbClr val="2D395A"/>
                </a:solidFill>
              </a:rPr>
              <a:t>Anthony Joshua </a:t>
            </a:r>
          </a:p>
          <a:p>
            <a:pPr marL="342900" indent="-342900">
              <a:buAutoNum type="arabicParenR"/>
            </a:pPr>
            <a:r>
              <a:rPr lang="en-GB" sz="2600" b="1" dirty="0">
                <a:solidFill>
                  <a:srgbClr val="2D395A"/>
                </a:solidFill>
              </a:rPr>
              <a:t>Megan Rapinoe </a:t>
            </a:r>
          </a:p>
          <a:p>
            <a:pPr marL="342900" indent="-342900">
              <a:buAutoNum type="arabicParenR"/>
            </a:pPr>
            <a:r>
              <a:rPr lang="en-GB" sz="2600" b="1" dirty="0">
                <a:solidFill>
                  <a:srgbClr val="2D395A"/>
                </a:solidFill>
              </a:rPr>
              <a:t>Jamie Murray </a:t>
            </a:r>
          </a:p>
          <a:p>
            <a:pPr marL="342900" indent="-342900">
              <a:buAutoNum type="arabicParenR"/>
            </a:pPr>
            <a:r>
              <a:rPr lang="en-GB" sz="2600" b="1" dirty="0">
                <a:solidFill>
                  <a:srgbClr val="2D395A"/>
                </a:solidFill>
              </a:rPr>
              <a:t> Joe Root  </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325564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820268" y="1615501"/>
            <a:ext cx="7503464" cy="3662541"/>
          </a:xfrm>
          <a:prstGeom prst="rect">
            <a:avLst/>
          </a:prstGeom>
        </p:spPr>
        <p:txBody>
          <a:bodyPr wrap="square">
            <a:spAutoFit/>
          </a:bodyPr>
          <a:lstStyle/>
          <a:p>
            <a:pPr algn="ctr"/>
            <a:r>
              <a:rPr lang="en-GB" sz="5400" cap="all" dirty="0">
                <a:solidFill>
                  <a:srgbClr val="2D395A"/>
                </a:solidFill>
                <a:latin typeface="Futura-Bold" pitchFamily="2" charset="0"/>
              </a:rPr>
              <a:t>Round 3:</a:t>
            </a:r>
          </a:p>
          <a:p>
            <a:pPr algn="ctr"/>
            <a:endParaRPr lang="en-GB" sz="1600" cap="all" dirty="0">
              <a:solidFill>
                <a:srgbClr val="2D395A"/>
              </a:solidFill>
              <a:latin typeface="Futura-Bold" pitchFamily="2" charset="0"/>
            </a:endParaRPr>
          </a:p>
          <a:p>
            <a:pPr algn="ctr"/>
            <a:r>
              <a:rPr lang="en-GB" sz="5400" cap="all" dirty="0">
                <a:solidFill>
                  <a:srgbClr val="2D395A"/>
                </a:solidFill>
                <a:latin typeface="Futura-Bold" pitchFamily="2" charset="0"/>
              </a:rPr>
              <a:t>Name the stadium/Ground/Venue</a:t>
            </a:r>
            <a:endParaRPr lang="en-GB" sz="14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06F1CCD2-CBBE-4F9C-B2D0-07C2A6AD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95129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B6F5-3DEB-4041-B3E7-FB6D0146AF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2ABFDD-F105-470C-A22D-7D12C0BDD577}"/>
              </a:ext>
            </a:extLst>
          </p:cNvPr>
          <p:cNvSpPr>
            <a:spLocks noGrp="1"/>
          </p:cNvSpPr>
          <p:nvPr>
            <p:ph idx="1"/>
          </p:nvPr>
        </p:nvSpPr>
        <p:spPr/>
        <p:txBody>
          <a:bodyPr/>
          <a:lstStyle/>
          <a:p>
            <a:endParaRPr lang="en-GB"/>
          </a:p>
        </p:txBody>
      </p:sp>
      <p:pic>
        <p:nvPicPr>
          <p:cNvPr id="2052" name="Picture 4" descr="Download wallpapers Hampden Park, Queens Park FC Stadium, Glasgow ...">
            <a:extLst>
              <a:ext uri="{FF2B5EF4-FFF2-40B4-BE49-F238E27FC236}">
                <a16:creationId xmlns:a16="http://schemas.microsoft.com/office/drawing/2014/main" id="{5D5EB331-F42C-4329-9FF8-604BB9270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9" r="972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1</a:t>
            </a:r>
          </a:p>
        </p:txBody>
      </p:sp>
    </p:spTree>
    <p:extLst>
      <p:ext uri="{BB962C8B-B14F-4D97-AF65-F5344CB8AC3E}">
        <p14:creationId xmlns:p14="http://schemas.microsoft.com/office/powerpoint/2010/main" val="275904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B6F5-3DEB-4041-B3E7-FB6D0146AF6C}"/>
              </a:ext>
            </a:extLst>
          </p:cNvPr>
          <p:cNvSpPr>
            <a:spLocks noGrp="1"/>
          </p:cNvSpPr>
          <p:nvPr>
            <p:ph type="title"/>
          </p:nvPr>
        </p:nvSpPr>
        <p:spPr/>
        <p:txBody>
          <a:bodyPr/>
          <a:lstStyle/>
          <a:p>
            <a:endParaRPr lang="en-GB"/>
          </a:p>
        </p:txBody>
      </p:sp>
      <p:pic>
        <p:nvPicPr>
          <p:cNvPr id="3074" name="Picture 2" descr="Wimbledon: No 1 court roof unveiled with star-studded ceremony ...">
            <a:extLst>
              <a:ext uri="{FF2B5EF4-FFF2-40B4-BE49-F238E27FC236}">
                <a16:creationId xmlns:a16="http://schemas.microsoft.com/office/drawing/2014/main" id="{EE46142D-D05D-48C5-B664-90E257567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2</a:t>
            </a:r>
          </a:p>
        </p:txBody>
      </p:sp>
    </p:spTree>
    <p:extLst>
      <p:ext uri="{BB962C8B-B14F-4D97-AF65-F5344CB8AC3E}">
        <p14:creationId xmlns:p14="http://schemas.microsoft.com/office/powerpoint/2010/main" val="381632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outdoor, grass, building, large&#10;&#10;Description automatically generated">
            <a:extLst>
              <a:ext uri="{FF2B5EF4-FFF2-40B4-BE49-F238E27FC236}">
                <a16:creationId xmlns:a16="http://schemas.microsoft.com/office/drawing/2014/main" id="{B45B2DB6-60DD-4D93-A590-3D89DF5FA8E6}"/>
              </a:ext>
            </a:extLst>
          </p:cNvPr>
          <p:cNvPicPr>
            <a:picLocks noChangeAspect="1"/>
          </p:cNvPicPr>
          <p:nvPr/>
        </p:nvPicPr>
        <p:blipFill>
          <a:blip r:embed="rId2"/>
          <a:stretch>
            <a:fillRect/>
          </a:stretch>
        </p:blipFill>
        <p:spPr>
          <a:xfrm>
            <a:off x="-596417" y="-24491"/>
            <a:ext cx="11341407" cy="6914890"/>
          </a:xfrm>
          <a:prstGeom prst="rect">
            <a:avLst/>
          </a:prstGeom>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3</a:t>
            </a:r>
          </a:p>
        </p:txBody>
      </p:sp>
    </p:spTree>
    <p:extLst>
      <p:ext uri="{BB962C8B-B14F-4D97-AF65-F5344CB8AC3E}">
        <p14:creationId xmlns:p14="http://schemas.microsoft.com/office/powerpoint/2010/main" val="155440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A418AB-41FA-4690-891B-8B903078F81D}"/>
              </a:ext>
            </a:extLst>
          </p:cNvPr>
          <p:cNvSpPr txBox="1">
            <a:spLocks/>
          </p:cNvSpPr>
          <p:nvPr/>
        </p:nvSpPr>
        <p:spPr>
          <a:xfrm>
            <a:off x="649119" y="1170766"/>
            <a:ext cx="8030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2D395A"/>
                </a:solidFill>
                <a:latin typeface="Futura-Bold" pitchFamily="2" charset="0"/>
              </a:rPr>
              <a:t>Last week’s challenge . . .</a:t>
            </a:r>
          </a:p>
        </p:txBody>
      </p:sp>
      <p:pic>
        <p:nvPicPr>
          <p:cNvPr id="7" name="Content Placeholder 6" descr="A picture containing text, night sky&#10;&#10;Description automatically generated">
            <a:extLst>
              <a:ext uri="{FF2B5EF4-FFF2-40B4-BE49-F238E27FC236}">
                <a16:creationId xmlns:a16="http://schemas.microsoft.com/office/drawing/2014/main" id="{A207F540-BEF0-4A93-AF79-E056D94E9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1232297"/>
          </a:xfrm>
        </p:spPr>
      </p:pic>
      <p:sp>
        <p:nvSpPr>
          <p:cNvPr id="16" name="TextBox 15">
            <a:extLst>
              <a:ext uri="{FF2B5EF4-FFF2-40B4-BE49-F238E27FC236}">
                <a16:creationId xmlns:a16="http://schemas.microsoft.com/office/drawing/2014/main" id="{FD03DCFE-665E-408A-8AE6-9E7216C1002B}"/>
              </a:ext>
            </a:extLst>
          </p:cNvPr>
          <p:cNvSpPr txBox="1"/>
          <p:nvPr/>
        </p:nvSpPr>
        <p:spPr>
          <a:xfrm>
            <a:off x="947530" y="3167390"/>
            <a:ext cx="7248939" cy="523220"/>
          </a:xfrm>
          <a:prstGeom prst="rect">
            <a:avLst/>
          </a:prstGeom>
          <a:noFill/>
        </p:spPr>
        <p:txBody>
          <a:bodyPr wrap="square" rtlCol="0">
            <a:spAutoFit/>
          </a:bodyPr>
          <a:lstStyle/>
          <a:p>
            <a:pPr algn="ctr"/>
            <a:r>
              <a:rPr lang="en-GB" sz="2800" b="1" dirty="0">
                <a:solidFill>
                  <a:srgbClr val="224C8E"/>
                </a:solidFill>
              </a:rPr>
              <a:t>Add photos sent in by parents/carers here!</a:t>
            </a:r>
          </a:p>
        </p:txBody>
      </p:sp>
    </p:spTree>
    <p:extLst>
      <p:ext uri="{BB962C8B-B14F-4D97-AF65-F5344CB8AC3E}">
        <p14:creationId xmlns:p14="http://schemas.microsoft.com/office/powerpoint/2010/main" val="27142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61DB7D-883D-4CCD-9209-AB4B37561FA9}"/>
              </a:ext>
            </a:extLst>
          </p:cNvPr>
          <p:cNvGrpSpPr/>
          <p:nvPr/>
        </p:nvGrpSpPr>
        <p:grpSpPr>
          <a:xfrm>
            <a:off x="0" y="0"/>
            <a:ext cx="9144000" cy="6856413"/>
            <a:chOff x="0" y="0"/>
            <a:chExt cx="9144000" cy="6856413"/>
          </a:xfrm>
        </p:grpSpPr>
        <p:pic>
          <p:nvPicPr>
            <p:cNvPr id="6146" name="Picture 2" descr="Wembley Stadium sale a step closer after FA board meeting | The ...">
              <a:extLst>
                <a:ext uri="{FF2B5EF4-FFF2-40B4-BE49-F238E27FC236}">
                  <a16:creationId xmlns:a16="http://schemas.microsoft.com/office/drawing/2014/main" id="{74359176-9EA1-4A44-A2A5-49AD3AE0F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4D5370F-4266-4A61-9B91-19B2623754A7}"/>
                </a:ext>
              </a:extLst>
            </p:cNvPr>
            <p:cNvSpPr/>
            <p:nvPr/>
          </p:nvSpPr>
          <p:spPr>
            <a:xfrm>
              <a:off x="6588224" y="4941168"/>
              <a:ext cx="432048" cy="360040"/>
            </a:xfrm>
            <a:prstGeom prst="rect">
              <a:avLst/>
            </a:prstGeom>
            <a:solidFill>
              <a:srgbClr val="01385B"/>
            </a:solidFill>
            <a:ln>
              <a:solidFill>
                <a:srgbClr val="013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nchor="t">
            <a:spAutoFit/>
          </a:bodyPr>
          <a:lstStyle/>
          <a:p>
            <a:r>
              <a:rPr lang="en-GB" sz="4000" dirty="0">
                <a:solidFill>
                  <a:schemeClr val="bg1"/>
                </a:solidFill>
                <a:latin typeface="Futura-Bold"/>
              </a:rPr>
              <a:t>4</a:t>
            </a:r>
            <a:endParaRPr lang="en-GB" sz="4000" dirty="0">
              <a:solidFill>
                <a:schemeClr val="bg1"/>
              </a:solidFill>
              <a:latin typeface="Futura-Bold" pitchFamily="2" charset="0"/>
            </a:endParaRPr>
          </a:p>
        </p:txBody>
      </p:sp>
    </p:spTree>
    <p:extLst>
      <p:ext uri="{BB962C8B-B14F-4D97-AF65-F5344CB8AC3E}">
        <p14:creationId xmlns:p14="http://schemas.microsoft.com/office/powerpoint/2010/main" val="312567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ula One Agrees to Keep the British Grand Prix at Silverstone ...">
            <a:extLst>
              <a:ext uri="{FF2B5EF4-FFF2-40B4-BE49-F238E27FC236}">
                <a16:creationId xmlns:a16="http://schemas.microsoft.com/office/drawing/2014/main" id="{52B5AF71-90E5-47BE-9F0A-0B5243810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2" t="-191" r="5652" b="191"/>
          <a:stretch/>
        </p:blipFill>
        <p:spPr bwMode="auto">
          <a:xfrm>
            <a:off x="0" y="-13139"/>
            <a:ext cx="9144000" cy="6871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nchor="t">
            <a:spAutoFit/>
          </a:bodyPr>
          <a:lstStyle/>
          <a:p>
            <a:r>
              <a:rPr lang="en-GB" sz="4000" dirty="0">
                <a:solidFill>
                  <a:schemeClr val="bg1"/>
                </a:solidFill>
                <a:latin typeface="Futura-Bold"/>
              </a:rPr>
              <a:t>5</a:t>
            </a:r>
            <a:endParaRPr lang="en-GB" sz="4000" dirty="0">
              <a:solidFill>
                <a:schemeClr val="bg1"/>
              </a:solidFill>
              <a:latin typeface="Futura-Bold" pitchFamily="2" charset="0"/>
            </a:endParaRPr>
          </a:p>
        </p:txBody>
      </p:sp>
    </p:spTree>
    <p:extLst>
      <p:ext uri="{BB962C8B-B14F-4D97-AF65-F5344CB8AC3E}">
        <p14:creationId xmlns:p14="http://schemas.microsoft.com/office/powerpoint/2010/main" val="69969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ople - Photos | Olympic stadium london, Olympic venues, London ...">
            <a:extLst>
              <a:ext uri="{FF2B5EF4-FFF2-40B4-BE49-F238E27FC236}">
                <a16:creationId xmlns:a16="http://schemas.microsoft.com/office/drawing/2014/main" id="{954E91B0-A8BA-406A-A790-CE01F0A596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3" r="5533"/>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nchor="t">
            <a:spAutoFit/>
          </a:bodyPr>
          <a:lstStyle/>
          <a:p>
            <a:r>
              <a:rPr lang="en-GB" sz="4000" dirty="0">
                <a:solidFill>
                  <a:schemeClr val="bg1"/>
                </a:solidFill>
                <a:latin typeface="Futura-Bold"/>
              </a:rPr>
              <a:t>6</a:t>
            </a:r>
            <a:endParaRPr lang="en-GB" sz="4000" dirty="0">
              <a:solidFill>
                <a:schemeClr val="bg1"/>
              </a:solidFill>
              <a:latin typeface="Futura-Bold" pitchFamily="2" charset="0"/>
            </a:endParaRPr>
          </a:p>
        </p:txBody>
      </p:sp>
    </p:spTree>
    <p:extLst>
      <p:ext uri="{BB962C8B-B14F-4D97-AF65-F5344CB8AC3E}">
        <p14:creationId xmlns:p14="http://schemas.microsoft.com/office/powerpoint/2010/main" val="409550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a Oval launches new mobile ticketing app - Coliseum">
            <a:extLst>
              <a:ext uri="{FF2B5EF4-FFF2-40B4-BE49-F238E27FC236}">
                <a16:creationId xmlns:a16="http://schemas.microsoft.com/office/drawing/2014/main" id="{0D5FFFAA-720E-4EEA-8F7B-707B4A3CE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nchor="t">
            <a:spAutoFit/>
          </a:bodyPr>
          <a:lstStyle/>
          <a:p>
            <a:r>
              <a:rPr lang="en-GB" sz="4000" dirty="0">
                <a:solidFill>
                  <a:schemeClr val="bg1"/>
                </a:solidFill>
                <a:latin typeface="Futura-Bold"/>
              </a:rPr>
              <a:t>7</a:t>
            </a:r>
            <a:endParaRPr lang="en-GB" sz="4000" dirty="0">
              <a:solidFill>
                <a:schemeClr val="bg1"/>
              </a:solidFill>
              <a:latin typeface="Futura-Bold" pitchFamily="2" charset="0"/>
            </a:endParaRPr>
          </a:p>
        </p:txBody>
      </p:sp>
    </p:spTree>
    <p:extLst>
      <p:ext uri="{BB962C8B-B14F-4D97-AF65-F5344CB8AC3E}">
        <p14:creationId xmlns:p14="http://schemas.microsoft.com/office/powerpoint/2010/main" val="461023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amp Nou Stadium">
            <a:extLst>
              <a:ext uri="{FF2B5EF4-FFF2-40B4-BE49-F238E27FC236}">
                <a16:creationId xmlns:a16="http://schemas.microsoft.com/office/drawing/2014/main" id="{F6249463-979D-4ABC-B0D5-E14E166CC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2" t="-62" r="11482" b="62"/>
          <a:stretch/>
        </p:blipFill>
        <p:spPr bwMode="auto">
          <a:xfrm>
            <a:off x="-1" y="-4259"/>
            <a:ext cx="9144001" cy="6862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8</a:t>
            </a:r>
          </a:p>
        </p:txBody>
      </p:sp>
    </p:spTree>
    <p:extLst>
      <p:ext uri="{BB962C8B-B14F-4D97-AF65-F5344CB8AC3E}">
        <p14:creationId xmlns:p14="http://schemas.microsoft.com/office/powerpoint/2010/main" val="258696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future of Stamford Bridge redevelopment after plans were shelved.">
            <a:extLst>
              <a:ext uri="{FF2B5EF4-FFF2-40B4-BE49-F238E27FC236}">
                <a16:creationId xmlns:a16="http://schemas.microsoft.com/office/drawing/2014/main" id="{63606567-4ABF-44A2-A243-521751C37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8" r="4535"/>
          <a:stretch/>
        </p:blipFill>
        <p:spPr bwMode="auto">
          <a:xfrm>
            <a:off x="-1" y="-13140"/>
            <a:ext cx="9144001" cy="6871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9</a:t>
            </a:r>
          </a:p>
        </p:txBody>
      </p:sp>
    </p:spTree>
    <p:extLst>
      <p:ext uri="{BB962C8B-B14F-4D97-AF65-F5344CB8AC3E}">
        <p14:creationId xmlns:p14="http://schemas.microsoft.com/office/powerpoint/2010/main" val="136502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eltic - TheSportsDB.com">
            <a:extLst>
              <a:ext uri="{FF2B5EF4-FFF2-40B4-BE49-F238E27FC236}">
                <a16:creationId xmlns:a16="http://schemas.microsoft.com/office/drawing/2014/main" id="{2B1C5441-AF28-401C-903B-64CBB853E7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 t="-12" r="16431" b="1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8327ED-715A-4756-96D4-BA9CF19523F4}"/>
              </a:ext>
            </a:extLst>
          </p:cNvPr>
          <p:cNvSpPr txBox="1"/>
          <p:nvPr/>
        </p:nvSpPr>
        <p:spPr>
          <a:xfrm>
            <a:off x="351606" y="229533"/>
            <a:ext cx="1656184" cy="707886"/>
          </a:xfrm>
          <a:prstGeom prst="rect">
            <a:avLst/>
          </a:prstGeom>
          <a:noFill/>
        </p:spPr>
        <p:txBody>
          <a:bodyPr wrap="square" rtlCol="0">
            <a:spAutoFit/>
          </a:bodyPr>
          <a:lstStyle/>
          <a:p>
            <a:r>
              <a:rPr lang="en-GB" sz="4000" dirty="0">
                <a:solidFill>
                  <a:schemeClr val="bg1"/>
                </a:solidFill>
                <a:latin typeface="Futura-Bold" pitchFamily="2" charset="0"/>
              </a:rPr>
              <a:t>10</a:t>
            </a:r>
          </a:p>
        </p:txBody>
      </p:sp>
    </p:spTree>
    <p:extLst>
      <p:ext uri="{BB962C8B-B14F-4D97-AF65-F5344CB8AC3E}">
        <p14:creationId xmlns:p14="http://schemas.microsoft.com/office/powerpoint/2010/main" val="583943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431540" y="1554561"/>
            <a:ext cx="8280919" cy="3200876"/>
          </a:xfrm>
          <a:prstGeom prst="rect">
            <a:avLst/>
          </a:prstGeom>
        </p:spPr>
        <p:txBody>
          <a:bodyPr wrap="square">
            <a:spAutoFit/>
          </a:bodyPr>
          <a:lstStyle/>
          <a:p>
            <a:pPr algn="ctr"/>
            <a:r>
              <a:rPr lang="en-GB" sz="5400" cap="all" dirty="0">
                <a:solidFill>
                  <a:srgbClr val="2D395A"/>
                </a:solidFill>
                <a:latin typeface="Futura-Bold" pitchFamily="2" charset="0"/>
              </a:rPr>
              <a:t>Round 3:</a:t>
            </a:r>
          </a:p>
          <a:p>
            <a:pPr algn="ctr"/>
            <a:endParaRPr lang="en-GB" sz="1600" cap="all" dirty="0">
              <a:solidFill>
                <a:srgbClr val="2D395A"/>
              </a:solidFill>
              <a:latin typeface="Futura-Bold" pitchFamily="2" charset="0"/>
            </a:endParaRPr>
          </a:p>
          <a:p>
            <a:pPr algn="ctr"/>
            <a:r>
              <a:rPr lang="en-GB" sz="4400" cap="all" dirty="0">
                <a:solidFill>
                  <a:srgbClr val="2D395A"/>
                </a:solidFill>
                <a:latin typeface="Futura-Bold" pitchFamily="2" charset="0"/>
              </a:rPr>
              <a:t>Name the stadium/Ground/Venue Answers</a:t>
            </a: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EAFD6A0D-D7D5-4E0B-8520-E0559B316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60753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40626" y="476672"/>
            <a:ext cx="8462748" cy="1077218"/>
          </a:xfrm>
          <a:prstGeom prst="rect">
            <a:avLst/>
          </a:prstGeom>
        </p:spPr>
        <p:txBody>
          <a:bodyPr wrap="square">
            <a:spAutoFit/>
          </a:bodyPr>
          <a:lstStyle/>
          <a:p>
            <a:pPr algn="ctr"/>
            <a:r>
              <a:rPr lang="en-GB" sz="3200" cap="all" dirty="0">
                <a:solidFill>
                  <a:srgbClr val="2D395A"/>
                </a:solidFill>
                <a:latin typeface="Futura-Bold" pitchFamily="2" charset="0"/>
              </a:rPr>
              <a:t>Name the stadium/Ground/Venue Answers</a:t>
            </a: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sp>
        <p:nvSpPr>
          <p:cNvPr id="2" name="TextBox 1">
            <a:extLst>
              <a:ext uri="{FF2B5EF4-FFF2-40B4-BE49-F238E27FC236}">
                <a16:creationId xmlns:a16="http://schemas.microsoft.com/office/drawing/2014/main" id="{584203B9-6C53-48DE-8340-23E95C9B125C}"/>
              </a:ext>
            </a:extLst>
          </p:cNvPr>
          <p:cNvSpPr txBox="1"/>
          <p:nvPr/>
        </p:nvSpPr>
        <p:spPr>
          <a:xfrm>
            <a:off x="827584" y="1916832"/>
            <a:ext cx="8335957" cy="5755422"/>
          </a:xfrm>
          <a:prstGeom prst="rect">
            <a:avLst/>
          </a:prstGeom>
          <a:noFill/>
        </p:spPr>
        <p:txBody>
          <a:bodyPr wrap="square" rtlCol="0" anchor="t">
            <a:spAutoFit/>
          </a:bodyPr>
          <a:lstStyle/>
          <a:p>
            <a:pPr marL="342900" indent="-342900">
              <a:buAutoNum type="arabicParenR"/>
            </a:pPr>
            <a:r>
              <a:rPr lang="en-GB" sz="2600" b="1" dirty="0">
                <a:solidFill>
                  <a:srgbClr val="2D395A"/>
                </a:solidFill>
              </a:rPr>
              <a:t>Hampden Park </a:t>
            </a:r>
          </a:p>
          <a:p>
            <a:pPr marL="342900" indent="-342900">
              <a:buAutoNum type="arabicParenR"/>
            </a:pPr>
            <a:r>
              <a:rPr lang="en-GB" sz="2600" b="1" dirty="0">
                <a:solidFill>
                  <a:srgbClr val="2D395A"/>
                </a:solidFill>
              </a:rPr>
              <a:t>Centre Court (Wimbledon) </a:t>
            </a:r>
          </a:p>
          <a:p>
            <a:pPr marL="342900" indent="-342900">
              <a:buAutoNum type="arabicParenR"/>
            </a:pPr>
            <a:r>
              <a:rPr lang="en-GB" sz="2600" b="1" dirty="0">
                <a:solidFill>
                  <a:srgbClr val="2D395A"/>
                </a:solidFill>
              </a:rPr>
              <a:t>Old Trafford Cricket Ground</a:t>
            </a:r>
            <a:endParaRPr lang="en-GB" sz="2600" b="1" dirty="0">
              <a:solidFill>
                <a:srgbClr val="2D395A"/>
              </a:solidFill>
              <a:cs typeface="Calibri"/>
            </a:endParaRPr>
          </a:p>
          <a:p>
            <a:pPr marL="342900" indent="-342900">
              <a:buAutoNum type="arabicParenR"/>
            </a:pPr>
            <a:r>
              <a:rPr lang="en-GB" sz="2600" b="1" dirty="0">
                <a:solidFill>
                  <a:srgbClr val="2D395A"/>
                </a:solidFill>
              </a:rPr>
              <a:t>Wembley </a:t>
            </a:r>
            <a:endParaRPr lang="en-GB" sz="2600" b="1" dirty="0">
              <a:solidFill>
                <a:srgbClr val="2D395A"/>
              </a:solidFill>
              <a:cs typeface="Calibri"/>
            </a:endParaRPr>
          </a:p>
          <a:p>
            <a:pPr marL="342900" indent="-342900">
              <a:buAutoNum type="arabicParenR"/>
            </a:pPr>
            <a:r>
              <a:rPr lang="en-GB" sz="2600" b="1" dirty="0">
                <a:solidFill>
                  <a:srgbClr val="2D395A"/>
                </a:solidFill>
              </a:rPr>
              <a:t>Silverstone Circuit </a:t>
            </a:r>
          </a:p>
          <a:p>
            <a:pPr marL="342900" indent="-342900">
              <a:buAutoNum type="arabicParenR"/>
            </a:pPr>
            <a:r>
              <a:rPr lang="en-GB" sz="2600" b="1" dirty="0">
                <a:solidFill>
                  <a:srgbClr val="2D395A"/>
                </a:solidFill>
              </a:rPr>
              <a:t>Olympic Stadium / London Stadium </a:t>
            </a:r>
          </a:p>
          <a:p>
            <a:pPr marL="342900" indent="-342900">
              <a:buAutoNum type="arabicParenR"/>
            </a:pPr>
            <a:r>
              <a:rPr lang="en-GB" sz="2600" b="1" dirty="0">
                <a:solidFill>
                  <a:srgbClr val="2D395A"/>
                </a:solidFill>
                <a:ea typeface="+mn-lt"/>
                <a:cs typeface="+mn-lt"/>
              </a:rPr>
              <a:t>The Oval</a:t>
            </a:r>
          </a:p>
          <a:p>
            <a:pPr marL="342900" indent="-342900">
              <a:buAutoNum type="arabicParenR"/>
            </a:pPr>
            <a:r>
              <a:rPr lang="en-GB" sz="2600" b="1" dirty="0">
                <a:solidFill>
                  <a:srgbClr val="2D395A"/>
                </a:solidFill>
              </a:rPr>
              <a:t>Camp </a:t>
            </a:r>
            <a:r>
              <a:rPr lang="en-GB" sz="2600" b="1" dirty="0" err="1">
                <a:solidFill>
                  <a:srgbClr val="2D395A"/>
                </a:solidFill>
              </a:rPr>
              <a:t>Nou</a:t>
            </a:r>
            <a:r>
              <a:rPr lang="en-GB" sz="2600" b="1" dirty="0">
                <a:solidFill>
                  <a:srgbClr val="2D395A"/>
                </a:solidFill>
              </a:rPr>
              <a:t> (Barcelona) </a:t>
            </a:r>
            <a:endParaRPr lang="en-GB"/>
          </a:p>
          <a:p>
            <a:pPr marL="342900" indent="-342900">
              <a:buAutoNum type="arabicParenR"/>
            </a:pPr>
            <a:r>
              <a:rPr lang="en-GB" sz="2600" b="1" dirty="0">
                <a:solidFill>
                  <a:srgbClr val="2D395A"/>
                </a:solidFill>
              </a:rPr>
              <a:t>Stamford Brigade (Chelsea) </a:t>
            </a:r>
          </a:p>
          <a:p>
            <a:pPr marL="342900" indent="-342900">
              <a:buAutoNum type="arabicParenR"/>
            </a:pPr>
            <a:r>
              <a:rPr lang="en-GB" sz="2600" b="1" dirty="0">
                <a:solidFill>
                  <a:srgbClr val="2D395A"/>
                </a:solidFill>
              </a:rPr>
              <a:t> Celtic Park (Celtic)  </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365317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2760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941E52E5-EDD7-4C51-94B9-212D5BFD3D8D}"/>
              </a:ext>
            </a:extLst>
          </p:cNvPr>
          <p:cNvGraphicFramePr>
            <a:graphicFrameLocks noChangeAspect="1"/>
          </p:cNvGraphicFramePr>
          <p:nvPr>
            <p:extLst>
              <p:ext uri="{D42A27DB-BD31-4B8C-83A1-F6EECF244321}">
                <p14:modId xmlns:p14="http://schemas.microsoft.com/office/powerpoint/2010/main" val="1817298684"/>
              </p:ext>
            </p:extLst>
          </p:nvPr>
        </p:nvGraphicFramePr>
        <p:xfrm>
          <a:off x="2702072" y="2675730"/>
          <a:ext cx="3950588" cy="3135521"/>
        </p:xfrm>
        <a:graphic>
          <a:graphicData uri="http://schemas.openxmlformats.org/presentationml/2006/ole">
            <mc:AlternateContent xmlns:mc="http://schemas.openxmlformats.org/markup-compatibility/2006">
              <mc:Choice xmlns:v="urn:schemas-microsoft-com:vml" Requires="v">
                <p:oleObj r:id="rId2" imgW="2261520" imgH="1794960" progId="">
                  <p:embed/>
                </p:oleObj>
              </mc:Choice>
              <mc:Fallback>
                <p:oleObj r:id="rId2" imgW="2261520" imgH="1794960" progId="">
                  <p:embed/>
                  <p:pic>
                    <p:nvPicPr>
                      <p:cNvPr id="0" name=""/>
                      <p:cNvPicPr/>
                      <p:nvPr/>
                    </p:nvPicPr>
                    <p:blipFill>
                      <a:blip r:embed="rId3"/>
                      <a:stretch>
                        <a:fillRect/>
                      </a:stretch>
                    </p:blipFill>
                    <p:spPr>
                      <a:xfrm>
                        <a:off x="2702072" y="2675730"/>
                        <a:ext cx="3950588" cy="313552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57E579BB-6F63-43CC-933B-D3C81DB7DD73}"/>
              </a:ext>
            </a:extLst>
          </p:cNvPr>
          <p:cNvSpPr txBox="1">
            <a:spLocks/>
          </p:cNvSpPr>
          <p:nvPr/>
        </p:nvSpPr>
        <p:spPr>
          <a:xfrm>
            <a:off x="628650" y="1503351"/>
            <a:ext cx="8030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2D395A"/>
                </a:solidFill>
                <a:latin typeface="Futura-Bold" pitchFamily="2" charset="0"/>
              </a:rPr>
              <a:t>Remember to share your photos with us</a:t>
            </a:r>
          </a:p>
        </p:txBody>
      </p:sp>
      <p:sp>
        <p:nvSpPr>
          <p:cNvPr id="8" name="Title 1">
            <a:extLst>
              <a:ext uri="{FF2B5EF4-FFF2-40B4-BE49-F238E27FC236}">
                <a16:creationId xmlns:a16="http://schemas.microsoft.com/office/drawing/2014/main" id="{07291821-A2E8-42BA-94BD-0B63EA8252AB}"/>
              </a:ext>
            </a:extLst>
          </p:cNvPr>
          <p:cNvSpPr txBox="1">
            <a:spLocks/>
          </p:cNvSpPr>
          <p:nvPr/>
        </p:nvSpPr>
        <p:spPr>
          <a:xfrm>
            <a:off x="638437" y="5507270"/>
            <a:ext cx="8030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2D395A"/>
                </a:solidFill>
                <a:latin typeface="Futura-Bold" pitchFamily="2" charset="0"/>
              </a:rPr>
              <a:t>Send by email to </a:t>
            </a:r>
            <a:r>
              <a:rPr lang="en-GB" sz="2400" dirty="0" err="1">
                <a:solidFill>
                  <a:srgbClr val="2D395A"/>
                </a:solidFill>
                <a:latin typeface="Futura-Bold" pitchFamily="2" charset="0"/>
              </a:rPr>
              <a:t>xxxxxxx</a:t>
            </a:r>
            <a:r>
              <a:rPr lang="en-GB" sz="2400" dirty="0">
                <a:solidFill>
                  <a:srgbClr val="2D395A"/>
                </a:solidFill>
                <a:latin typeface="Futura-Bold" pitchFamily="2" charset="0"/>
              </a:rPr>
              <a:t> or via WhatsApp/SMS/Social Media</a:t>
            </a:r>
          </a:p>
        </p:txBody>
      </p:sp>
      <p:pic>
        <p:nvPicPr>
          <p:cNvPr id="6" name="Content Placeholder 6" descr="A picture containing text, night sky&#10;&#10;Description automatically generated">
            <a:extLst>
              <a:ext uri="{FF2B5EF4-FFF2-40B4-BE49-F238E27FC236}">
                <a16:creationId xmlns:a16="http://schemas.microsoft.com/office/drawing/2014/main" id="{665EF5A8-1BE8-4BCF-8FCB-39E516A402B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9144000" cy="1232297"/>
          </a:xfrm>
        </p:spPr>
      </p:pic>
    </p:spTree>
    <p:extLst>
      <p:ext uri="{BB962C8B-B14F-4D97-AF65-F5344CB8AC3E}">
        <p14:creationId xmlns:p14="http://schemas.microsoft.com/office/powerpoint/2010/main" val="379400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 picture containing text, night sky&#10;&#10;Description automatically generated">
            <a:extLst>
              <a:ext uri="{FF2B5EF4-FFF2-40B4-BE49-F238E27FC236}">
                <a16:creationId xmlns:a16="http://schemas.microsoft.com/office/drawing/2014/main" id="{95DF754F-AF07-4845-B292-A0130B919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1232297"/>
          </a:xfrm>
        </p:spPr>
      </p:pic>
      <p:pic>
        <p:nvPicPr>
          <p:cNvPr id="4" name="Online Media 3" title="Born to Play">
            <a:hlinkClick r:id="" action="ppaction://media"/>
            <a:extLst>
              <a:ext uri="{FF2B5EF4-FFF2-40B4-BE49-F238E27FC236}">
                <a16:creationId xmlns:a16="http://schemas.microsoft.com/office/drawing/2014/main" id="{35E5EC90-0596-4E46-B5D2-876AF2C187DF}"/>
              </a:ext>
            </a:extLst>
          </p:cNvPr>
          <p:cNvPicPr>
            <a:picLocks noRot="1" noChangeAspect="1"/>
          </p:cNvPicPr>
          <p:nvPr>
            <a:videoFile r:link="rId1"/>
          </p:nvPr>
        </p:nvPicPr>
        <p:blipFill>
          <a:blip r:embed="rId4"/>
          <a:stretch>
            <a:fillRect/>
          </a:stretch>
        </p:blipFill>
        <p:spPr>
          <a:xfrm>
            <a:off x="0" y="1452493"/>
            <a:ext cx="9156804" cy="5173594"/>
          </a:xfrm>
          <a:prstGeom prst="rect">
            <a:avLst/>
          </a:prstGeom>
        </p:spPr>
      </p:pic>
    </p:spTree>
    <p:extLst>
      <p:ext uri="{BB962C8B-B14F-4D97-AF65-F5344CB8AC3E}">
        <p14:creationId xmlns:p14="http://schemas.microsoft.com/office/powerpoint/2010/main" val="5389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7143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1916832"/>
            <a:ext cx="7086049" cy="2123658"/>
          </a:xfrm>
          <a:prstGeom prst="rect">
            <a:avLst/>
          </a:prstGeom>
        </p:spPr>
        <p:txBody>
          <a:bodyPr wrap="square">
            <a:spAutoFit/>
          </a:bodyPr>
          <a:lstStyle/>
          <a:p>
            <a:pPr algn="ctr"/>
            <a:r>
              <a:rPr lang="en-GB" sz="6600" cap="all" dirty="0">
                <a:solidFill>
                  <a:srgbClr val="2D395A"/>
                </a:solidFill>
                <a:latin typeface="Futura-Bold" pitchFamily="2" charset="0"/>
              </a:rPr>
              <a:t>Sporting Charades </a:t>
            </a:r>
            <a:endParaRPr lang="en-GB"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E270D45-E156-4E4C-90D8-574D43D2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49791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1412776"/>
            <a:ext cx="7086049" cy="3631763"/>
          </a:xfrm>
          <a:prstGeom prst="rect">
            <a:avLst/>
          </a:prstGeom>
        </p:spPr>
        <p:txBody>
          <a:bodyPr wrap="square">
            <a:spAutoFit/>
          </a:bodyPr>
          <a:lstStyle/>
          <a:p>
            <a:pPr algn="ctr"/>
            <a:r>
              <a:rPr lang="en-GB" sz="11500" cap="all" dirty="0">
                <a:solidFill>
                  <a:srgbClr val="2D395A"/>
                </a:solidFill>
                <a:latin typeface="Futura-Bold" pitchFamily="2" charset="0"/>
              </a:rPr>
              <a:t>High Jump</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7" name="Content Placeholder 6" descr="A picture containing text, night sky&#10;&#10;Description automatically generated">
            <a:extLst>
              <a:ext uri="{FF2B5EF4-FFF2-40B4-BE49-F238E27FC236}">
                <a16:creationId xmlns:a16="http://schemas.microsoft.com/office/drawing/2014/main" id="{D598E2EE-8010-4FCB-937F-28BD56F79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084472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Rowing</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6C1AA6F1-4598-4803-819D-FA7C783CA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276612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Hockey</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EF364D72-DF34-4DAD-A8D7-E149C5EAD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27717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631763"/>
          </a:xfrm>
          <a:prstGeom prst="rect">
            <a:avLst/>
          </a:prstGeom>
        </p:spPr>
        <p:txBody>
          <a:bodyPr wrap="square">
            <a:spAutoFit/>
          </a:bodyPr>
          <a:lstStyle/>
          <a:p>
            <a:pPr algn="ctr"/>
            <a:r>
              <a:rPr lang="en-GB" sz="11500" cap="all" dirty="0">
                <a:solidFill>
                  <a:srgbClr val="2D395A"/>
                </a:solidFill>
                <a:latin typeface="Futura-Bold" pitchFamily="2" charset="0"/>
              </a:rPr>
              <a:t>100 Metres</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B412A4B8-515D-4577-9AAC-7980E3DF7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496722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Fencing</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BB8D615-BF30-4756-85B1-DE2D1AFA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207203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631763"/>
          </a:xfrm>
          <a:prstGeom prst="rect">
            <a:avLst/>
          </a:prstGeom>
        </p:spPr>
        <p:txBody>
          <a:bodyPr wrap="square">
            <a:spAutoFit/>
          </a:bodyPr>
          <a:lstStyle/>
          <a:p>
            <a:pPr algn="ctr"/>
            <a:r>
              <a:rPr lang="en-GB" sz="11500" cap="all" dirty="0">
                <a:solidFill>
                  <a:srgbClr val="2D395A"/>
                </a:solidFill>
                <a:latin typeface="Futura-Bold" pitchFamily="2" charset="0"/>
              </a:rPr>
              <a:t>Lewis Hamilton</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14844BBB-1F44-4E6E-A89A-8A119ED7E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84260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Diving</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4CD9F58-9367-4622-949A-9257847EE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51013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0B3F-BC34-4DD5-B0B5-4DF1572FB66B}"/>
              </a:ext>
            </a:extLst>
          </p:cNvPr>
          <p:cNvSpPr>
            <a:spLocks noGrp="1"/>
          </p:cNvSpPr>
          <p:nvPr>
            <p:ph type="title"/>
          </p:nvPr>
        </p:nvSpPr>
        <p:spPr>
          <a:xfrm>
            <a:off x="628647" y="1378324"/>
            <a:ext cx="7886700" cy="689724"/>
          </a:xfrm>
        </p:spPr>
        <p:txBody>
          <a:bodyPr>
            <a:normAutofit/>
          </a:bodyPr>
          <a:lstStyle/>
          <a:p>
            <a:pPr algn="ctr"/>
            <a:r>
              <a:rPr lang="en-GB" sz="3600" dirty="0">
                <a:solidFill>
                  <a:srgbClr val="002060"/>
                </a:solidFill>
                <a:latin typeface="Futura-Bold" pitchFamily="2" charset="0"/>
              </a:rPr>
              <a:t>#</a:t>
            </a:r>
            <a:r>
              <a:rPr lang="en-GB" sz="3600" dirty="0" err="1">
                <a:solidFill>
                  <a:srgbClr val="002060"/>
                </a:solidFill>
                <a:latin typeface="Futura-Bold" pitchFamily="2" charset="0"/>
              </a:rPr>
              <a:t>BBatHOME</a:t>
            </a:r>
            <a:r>
              <a:rPr lang="en-GB" sz="3600" dirty="0">
                <a:solidFill>
                  <a:srgbClr val="002060"/>
                </a:solidFill>
                <a:latin typeface="Futura-Bold" pitchFamily="2" charset="0"/>
              </a:rPr>
              <a:t> Points Chart</a:t>
            </a:r>
          </a:p>
        </p:txBody>
      </p:sp>
      <p:sp>
        <p:nvSpPr>
          <p:cNvPr id="5" name="Rectangle 4">
            <a:extLst>
              <a:ext uri="{FF2B5EF4-FFF2-40B4-BE49-F238E27FC236}">
                <a16:creationId xmlns:a16="http://schemas.microsoft.com/office/drawing/2014/main" id="{5453E051-1768-4BCD-AACA-F71179035BF1}"/>
              </a:ext>
            </a:extLst>
          </p:cNvPr>
          <p:cNvSpPr/>
          <p:nvPr/>
        </p:nvSpPr>
        <p:spPr>
          <a:xfrm>
            <a:off x="565039" y="5782368"/>
            <a:ext cx="8146112" cy="876971"/>
          </a:xfrm>
          <a:prstGeom prst="rect">
            <a:avLst/>
          </a:prstGeom>
        </p:spPr>
        <p:txBody>
          <a:bodyPr wrap="square">
            <a:spAutoFit/>
          </a:bodyPr>
          <a:lstStyle/>
          <a:p>
            <a:pPr>
              <a:lnSpc>
                <a:spcPct val="107000"/>
              </a:lnSpc>
              <a:spcAft>
                <a:spcPts val="800"/>
              </a:spcAft>
            </a:pPr>
            <a:r>
              <a:rPr lang="en-GB" sz="1400" b="1" dirty="0">
                <a:latin typeface="Calibri" panose="020F0502020204030204" pitchFamily="34" charset="0"/>
                <a:ea typeface="Calibri" panose="020F0502020204030204" pitchFamily="34" charset="0"/>
                <a:cs typeface="Times New Roman" panose="02020603050405020304" pitchFamily="18" charset="0"/>
              </a:rPr>
              <a:t>We will update points each week and share on our Virtual Sessions!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dirty="0">
                <a:latin typeface="Calibri" panose="020F0502020204030204" pitchFamily="34" charset="0"/>
                <a:ea typeface="Calibri" panose="020F0502020204030204" pitchFamily="34" charset="0"/>
                <a:cs typeface="Times New Roman" panose="02020603050405020304" pitchFamily="18" charset="0"/>
              </a:rPr>
              <a:t>Medals will be awarded as follows:</a:t>
            </a:r>
            <a:br>
              <a:rPr lang="en-GB" sz="1300" dirty="0">
                <a:latin typeface="Calibri" panose="020F0502020204030204" pitchFamily="34" charset="0"/>
                <a:ea typeface="Calibri" panose="020F0502020204030204" pitchFamily="34" charset="0"/>
                <a:cs typeface="Times New Roman" panose="02020603050405020304" pitchFamily="18" charset="0"/>
              </a:rPr>
            </a:br>
            <a:r>
              <a:rPr lang="en-GB" sz="1300" b="1" dirty="0">
                <a:latin typeface="Calibri" panose="020F0502020204030204" pitchFamily="34" charset="0"/>
                <a:ea typeface="Calibri" panose="020F0502020204030204" pitchFamily="34" charset="0"/>
                <a:cs typeface="Times New Roman" panose="02020603050405020304" pitchFamily="18" charset="0"/>
              </a:rPr>
              <a:t>Bronze</a:t>
            </a:r>
            <a:r>
              <a:rPr lang="en-GB" sz="1300" dirty="0">
                <a:latin typeface="Calibri" panose="020F0502020204030204" pitchFamily="34" charset="0"/>
                <a:ea typeface="Calibri" panose="020F0502020204030204" pitchFamily="34" charset="0"/>
                <a:cs typeface="Times New Roman" panose="02020603050405020304" pitchFamily="18" charset="0"/>
              </a:rPr>
              <a:t> = 10+ Points  /  </a:t>
            </a:r>
            <a:r>
              <a:rPr lang="en-GB" sz="1300" b="1" dirty="0">
                <a:latin typeface="Calibri" panose="020F0502020204030204" pitchFamily="34" charset="0"/>
                <a:ea typeface="Calibri" panose="020F0502020204030204" pitchFamily="34" charset="0"/>
                <a:cs typeface="Times New Roman" panose="02020603050405020304" pitchFamily="18" charset="0"/>
              </a:rPr>
              <a:t>Silver</a:t>
            </a:r>
            <a:r>
              <a:rPr lang="en-GB" sz="1300" dirty="0">
                <a:latin typeface="Calibri" panose="020F0502020204030204" pitchFamily="34" charset="0"/>
                <a:ea typeface="Calibri" panose="020F0502020204030204" pitchFamily="34" charset="0"/>
                <a:cs typeface="Times New Roman" panose="02020603050405020304" pitchFamily="18" charset="0"/>
              </a:rPr>
              <a:t> = 20+ Points  /  </a:t>
            </a:r>
            <a:r>
              <a:rPr lang="en-GB" sz="1300" b="1" dirty="0">
                <a:latin typeface="Calibri" panose="020F0502020204030204" pitchFamily="34" charset="0"/>
                <a:ea typeface="Calibri" panose="020F0502020204030204" pitchFamily="34" charset="0"/>
                <a:cs typeface="Times New Roman" panose="02020603050405020304" pitchFamily="18" charset="0"/>
              </a:rPr>
              <a:t>Gold </a:t>
            </a:r>
            <a:r>
              <a:rPr lang="en-GB" sz="1300" dirty="0">
                <a:latin typeface="Calibri" panose="020F0502020204030204" pitchFamily="34" charset="0"/>
                <a:ea typeface="Calibri" panose="020F0502020204030204" pitchFamily="34" charset="0"/>
                <a:cs typeface="Times New Roman" panose="02020603050405020304" pitchFamily="18" charset="0"/>
              </a:rPr>
              <a:t>= 35+ Points  /  </a:t>
            </a:r>
            <a:r>
              <a:rPr lang="en-GB" sz="1300" b="1" dirty="0">
                <a:latin typeface="Calibri" panose="020F0502020204030204" pitchFamily="34" charset="0"/>
                <a:ea typeface="Calibri" panose="020F0502020204030204" pitchFamily="34" charset="0"/>
                <a:cs typeface="Times New Roman" panose="02020603050405020304" pitchFamily="18" charset="0"/>
              </a:rPr>
              <a:t>Diamond</a:t>
            </a:r>
            <a:r>
              <a:rPr lang="en-GB" sz="1300" dirty="0">
                <a:latin typeface="Calibri" panose="020F0502020204030204" pitchFamily="34" charset="0"/>
                <a:ea typeface="Calibri" panose="020F0502020204030204" pitchFamily="34" charset="0"/>
                <a:cs typeface="Times New Roman" panose="02020603050405020304" pitchFamily="18" charset="0"/>
              </a:rPr>
              <a:t> = 50+ Points  /  </a:t>
            </a:r>
            <a:r>
              <a:rPr lang="en-GB" sz="1300" b="1" dirty="0">
                <a:latin typeface="Calibri" panose="020F0502020204030204" pitchFamily="34" charset="0"/>
                <a:ea typeface="Calibri" panose="020F0502020204030204" pitchFamily="34" charset="0"/>
                <a:cs typeface="Times New Roman" panose="02020603050405020304" pitchFamily="18" charset="0"/>
              </a:rPr>
              <a:t>Platinum </a:t>
            </a:r>
            <a:r>
              <a:rPr lang="en-GB" sz="1300" dirty="0">
                <a:latin typeface="Calibri" panose="020F0502020204030204" pitchFamily="34" charset="0"/>
                <a:ea typeface="Calibri" panose="020F0502020204030204" pitchFamily="34" charset="0"/>
                <a:cs typeface="Times New Roman" panose="02020603050405020304" pitchFamily="18" charset="0"/>
              </a:rPr>
              <a:t>= 75+ Points</a:t>
            </a:r>
          </a:p>
        </p:txBody>
      </p:sp>
      <p:pic>
        <p:nvPicPr>
          <p:cNvPr id="9" name="Content Placeholder 6" descr="A picture containing text, night sky&#10;&#10;Description automatically generated">
            <a:extLst>
              <a:ext uri="{FF2B5EF4-FFF2-40B4-BE49-F238E27FC236}">
                <a16:creationId xmlns:a16="http://schemas.microsoft.com/office/drawing/2014/main" id="{80D95613-7331-4ED9-9DA7-10E1A2EC2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
        <p:nvSpPr>
          <p:cNvPr id="7" name="TextBox 6">
            <a:extLst>
              <a:ext uri="{FF2B5EF4-FFF2-40B4-BE49-F238E27FC236}">
                <a16:creationId xmlns:a16="http://schemas.microsoft.com/office/drawing/2014/main" id="{3E5D3964-EB8C-4686-8486-FCEB0E72DA3C}"/>
              </a:ext>
            </a:extLst>
          </p:cNvPr>
          <p:cNvSpPr txBox="1"/>
          <p:nvPr/>
        </p:nvSpPr>
        <p:spPr>
          <a:xfrm>
            <a:off x="947530" y="3167390"/>
            <a:ext cx="7248939" cy="954107"/>
          </a:xfrm>
          <a:prstGeom prst="rect">
            <a:avLst/>
          </a:prstGeom>
          <a:noFill/>
        </p:spPr>
        <p:txBody>
          <a:bodyPr wrap="square" rtlCol="0">
            <a:spAutoFit/>
          </a:bodyPr>
          <a:lstStyle/>
          <a:p>
            <a:pPr algn="ctr"/>
            <a:r>
              <a:rPr lang="en-GB" sz="2800" b="1" dirty="0">
                <a:solidFill>
                  <a:srgbClr val="224C8E"/>
                </a:solidFill>
              </a:rPr>
              <a:t>Copy and paste your latest points chart from the previous week here</a:t>
            </a:r>
          </a:p>
        </p:txBody>
      </p:sp>
    </p:spTree>
    <p:extLst>
      <p:ext uri="{BB962C8B-B14F-4D97-AF65-F5344CB8AC3E}">
        <p14:creationId xmlns:p14="http://schemas.microsoft.com/office/powerpoint/2010/main" val="2902031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London Marathon</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5F3DEC5D-F061-48A1-9AD9-4A6D1BA97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64758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Darts</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5CB4B89-12B5-4407-8AB9-F86B34A3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696839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Olympics</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DCCBE29E-228C-41DC-8106-3D0574167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992888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Football</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6070702A-AC87-4E55-9533-BB14CDDE3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822185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862048"/>
          </a:xfrm>
          <a:prstGeom prst="rect">
            <a:avLst/>
          </a:prstGeom>
        </p:spPr>
        <p:txBody>
          <a:bodyPr wrap="square">
            <a:spAutoFit/>
          </a:bodyPr>
          <a:lstStyle/>
          <a:p>
            <a:pPr algn="ctr"/>
            <a:r>
              <a:rPr lang="en-GB" sz="11500" cap="all" dirty="0">
                <a:solidFill>
                  <a:srgbClr val="2D395A"/>
                </a:solidFill>
                <a:latin typeface="Futura-Bold" pitchFamily="2" charset="0"/>
              </a:rPr>
              <a:t>Javelin</a:t>
            </a:r>
            <a:endParaRPr lang="en-GB" sz="36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B20D6C12-5368-4099-9001-632FA260E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287107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268618" y="1988840"/>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Bobsleigh</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133EC1AC-F73E-4BBF-B1EC-A7E656CD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507566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Andy Murray</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F7C2A8F6-F9ED-44D7-89F7-45E258A9B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110231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Referee</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CE91905-C87C-445E-84E5-3CC3E72B9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000656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Badminton</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25A2837A-8516-48F8-8840-B19C300DE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230703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Tennis Racket</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4899240-CCAF-4EBA-ACA6-F89191CA4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75879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3877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Slam </a:t>
            </a:r>
          </a:p>
          <a:p>
            <a:pPr algn="ctr"/>
            <a:r>
              <a:rPr lang="en-GB" sz="9600" cap="all" dirty="0">
                <a:solidFill>
                  <a:srgbClr val="2D395A"/>
                </a:solidFill>
                <a:latin typeface="Futura-Bold" pitchFamily="2" charset="0"/>
              </a:rPr>
              <a:t>Dunk</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0D3B67F6-3D88-4831-8E27-751ADC12C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734339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Winter Olympics</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9D621ED2-C17E-48FB-8C37-F189BBA15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612846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Rugby</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39F2E07E-AA48-4132-9C2C-E3E12E7A3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698521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37683" y="1340768"/>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Sports Stadium</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A5B49471-5E19-4B28-A04D-82E7AFE2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452908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1556792"/>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Weight lifting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F2377EB3-339A-4080-834C-44E7A3791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394332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1412776"/>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Wayne Rooney</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09F839A0-C770-4A9B-95EB-B4F82BE56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2231001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BMX Racing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E342FC25-464B-449E-B9E0-4EAA4B781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76812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Shot </a:t>
            </a:r>
          </a:p>
          <a:p>
            <a:pPr algn="ctr"/>
            <a:r>
              <a:rPr lang="en-GB" sz="9600" cap="all" dirty="0">
                <a:solidFill>
                  <a:srgbClr val="2D395A"/>
                </a:solidFill>
                <a:latin typeface="Futura-Bold" pitchFamily="2" charset="0"/>
              </a:rPr>
              <a:t>Put</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6158145-A75D-4B1F-B0A7-589AF6F44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18395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Netball</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DF44C14-EEC1-49CD-B12A-3B9F60DEA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690608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200329"/>
          </a:xfrm>
          <a:prstGeom prst="rect">
            <a:avLst/>
          </a:prstGeom>
        </p:spPr>
        <p:txBody>
          <a:bodyPr wrap="square">
            <a:spAutoFit/>
          </a:bodyPr>
          <a:lstStyle/>
          <a:p>
            <a:pPr algn="ctr"/>
            <a:r>
              <a:rPr lang="en-GB" sz="7200" cap="all" dirty="0">
                <a:solidFill>
                  <a:srgbClr val="2D395A"/>
                </a:solidFill>
                <a:latin typeface="Futura-Bold" pitchFamily="2" charset="0"/>
              </a:rPr>
              <a:t>Skateboarding</a:t>
            </a:r>
            <a:endParaRPr lang="en-GB" sz="20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EB680CB-7618-48B2-BF78-83EDB389B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523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 picture containing text, night sky&#10;&#10;Description automatically generated">
            <a:extLst>
              <a:ext uri="{FF2B5EF4-FFF2-40B4-BE49-F238E27FC236}">
                <a16:creationId xmlns:a16="http://schemas.microsoft.com/office/drawing/2014/main" id="{95DF754F-AF07-4845-B292-A0130B919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1232297"/>
          </a:xfrm>
        </p:spPr>
      </p:pic>
      <p:pic>
        <p:nvPicPr>
          <p:cNvPr id="2" name="Online Media 1" title="Fitness video (Company &amp; Seniors)">
            <a:hlinkClick r:id="" action="ppaction://media"/>
            <a:extLst>
              <a:ext uri="{FF2B5EF4-FFF2-40B4-BE49-F238E27FC236}">
                <a16:creationId xmlns:a16="http://schemas.microsoft.com/office/drawing/2014/main" id="{A548E71D-F9C1-450F-9D71-9B567F5AF6CD}"/>
              </a:ext>
            </a:extLst>
          </p:cNvPr>
          <p:cNvPicPr>
            <a:picLocks noRot="1" noChangeAspect="1"/>
          </p:cNvPicPr>
          <p:nvPr>
            <a:videoFile r:link="rId1"/>
          </p:nvPr>
        </p:nvPicPr>
        <p:blipFill>
          <a:blip r:embed="rId4"/>
          <a:stretch>
            <a:fillRect/>
          </a:stretch>
        </p:blipFill>
        <p:spPr>
          <a:xfrm>
            <a:off x="0" y="1494183"/>
            <a:ext cx="9144000" cy="5151549"/>
          </a:xfrm>
          <a:prstGeom prst="rect">
            <a:avLst/>
          </a:prstGeom>
        </p:spPr>
      </p:pic>
    </p:spTree>
    <p:extLst>
      <p:ext uri="{BB962C8B-B14F-4D97-AF65-F5344CB8AC3E}">
        <p14:creationId xmlns:p14="http://schemas.microsoft.com/office/powerpoint/2010/main" val="3116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Horse Jumping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9DA21EC3-E2A9-4929-B328-5AC5C97BA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286431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Skiing </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FE1CACD6-C06C-4314-BC21-A720AEA26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836636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Basketball</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E6F8C100-BB71-4CFC-AED3-D0C307EF2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927713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Baseball</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4A18286E-9D28-424F-AE5D-D91B8C5A5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585734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Surfing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9F9C19B-3447-4B2E-9A91-BAAA632F7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113236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World </a:t>
            </a:r>
          </a:p>
          <a:p>
            <a:pPr algn="ctr"/>
            <a:r>
              <a:rPr lang="en-GB" sz="9600" cap="all" dirty="0">
                <a:solidFill>
                  <a:srgbClr val="2D395A"/>
                </a:solidFill>
                <a:latin typeface="Futura-Bold" pitchFamily="2" charset="0"/>
              </a:rPr>
              <a:t>Cup</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143C55B3-561B-4856-8EDA-925491FAC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99438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Curling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A3653CA0-7AE7-49CD-B003-3F60EFF94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830339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Table Tennis</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5F5E5E51-0B45-4643-9268-73F7A4710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677180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Triple</a:t>
            </a:r>
          </a:p>
          <a:p>
            <a:pPr algn="ctr"/>
            <a:r>
              <a:rPr lang="en-GB" sz="9600" cap="all" dirty="0">
                <a:solidFill>
                  <a:srgbClr val="2D395A"/>
                </a:solidFill>
                <a:latin typeface="Futura-Bold" pitchFamily="2" charset="0"/>
              </a:rPr>
              <a:t> Jump</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550B1D21-5527-4CE1-927A-CED9534FB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100340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Rock Climbing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89488B6C-54B6-4914-96D8-E867A68B4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9920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27705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Snooker</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A2772EE7-CE45-4C22-A4EC-BC21D4ADE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09025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GOLF</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BC423009-6996-4B33-8A97-1034F755D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340974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Sailing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66DCFA6E-E4B6-448D-9C9B-4AEEF8EE4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1783594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Volleyball</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8E57A729-470D-4A3B-B661-2E61CBF36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2507983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Dressage</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51E133B-B5C7-4103-A22D-817B3F9F6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4068290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American Football</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30BB59E8-970C-457E-B4F8-C360E565F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823168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8516" y="2132856"/>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Hurdles</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9EABF37E-617B-45E9-AEF5-26CB42ECE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671997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137" y="1556792"/>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Sumo Wrestling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3C8484B0-A3DA-42B8-BDA0-879412D6B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611921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Ice Hockey</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7F51705A-69C0-4A93-98B1-A66F66E00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7232228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57724" y="1628800"/>
            <a:ext cx="8606764" cy="3046988"/>
          </a:xfrm>
          <a:prstGeom prst="rect">
            <a:avLst/>
          </a:prstGeom>
        </p:spPr>
        <p:txBody>
          <a:bodyPr wrap="square">
            <a:spAutoFit/>
          </a:bodyPr>
          <a:lstStyle/>
          <a:p>
            <a:pPr algn="ctr"/>
            <a:r>
              <a:rPr lang="en-GB" sz="9600" cap="all" dirty="0">
                <a:solidFill>
                  <a:srgbClr val="2D395A"/>
                </a:solidFill>
                <a:latin typeface="Futura-Bold" pitchFamily="2" charset="0"/>
              </a:rPr>
              <a:t>10 pin bowling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B092ABA8-7478-46B2-8617-F96D499A4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49275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1028975" y="1916832"/>
            <a:ext cx="7086049" cy="2123658"/>
          </a:xfrm>
          <a:prstGeom prst="rect">
            <a:avLst/>
          </a:prstGeom>
        </p:spPr>
        <p:txBody>
          <a:bodyPr wrap="square">
            <a:spAutoFit/>
          </a:bodyPr>
          <a:lstStyle/>
          <a:p>
            <a:pPr algn="ctr"/>
            <a:r>
              <a:rPr lang="en-GB" sz="6600" cap="all" dirty="0">
                <a:solidFill>
                  <a:srgbClr val="2D395A"/>
                </a:solidFill>
                <a:latin typeface="Futura-Bold" pitchFamily="2" charset="0"/>
              </a:rPr>
              <a:t>A Question of Sport</a:t>
            </a:r>
            <a:endParaRPr lang="en-GB"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F810065C-EE1F-456D-9F37-53476FC38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625852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8DF445-8E1E-4227-88A1-E836C4B991C8}"/>
              </a:ext>
            </a:extLst>
          </p:cNvPr>
          <p:cNvSpPr/>
          <p:nvPr/>
        </p:nvSpPr>
        <p:spPr>
          <a:xfrm>
            <a:off x="343316" y="2060848"/>
            <a:ext cx="8606764" cy="1569660"/>
          </a:xfrm>
          <a:prstGeom prst="rect">
            <a:avLst/>
          </a:prstGeom>
        </p:spPr>
        <p:txBody>
          <a:bodyPr wrap="square">
            <a:spAutoFit/>
          </a:bodyPr>
          <a:lstStyle/>
          <a:p>
            <a:pPr algn="ctr"/>
            <a:r>
              <a:rPr lang="en-GB" sz="9600" cap="all" dirty="0">
                <a:solidFill>
                  <a:srgbClr val="2D395A"/>
                </a:solidFill>
                <a:latin typeface="Futura-Bold" pitchFamily="2" charset="0"/>
              </a:rPr>
              <a:t>Boxing</a:t>
            </a:r>
            <a:endParaRPr lang="en-GB" sz="3200" dirty="0">
              <a:solidFill>
                <a:srgbClr val="2D395A"/>
              </a:solidFill>
            </a:endParaRPr>
          </a:p>
        </p:txBody>
      </p:sp>
      <p:pic>
        <p:nvPicPr>
          <p:cNvPr id="9" name="Picture 8" descr="A close up of a sign&#10;&#10;Description automatically generated">
            <a:extLst>
              <a:ext uri="{FF2B5EF4-FFF2-40B4-BE49-F238E27FC236}">
                <a16:creationId xmlns:a16="http://schemas.microsoft.com/office/drawing/2014/main" id="{C12F3EE3-F715-4531-9E8C-8FA97FD92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661248"/>
            <a:ext cx="2414076" cy="966482"/>
          </a:xfrm>
          <a:prstGeom prst="rect">
            <a:avLst/>
          </a:prstGeom>
        </p:spPr>
      </p:pic>
      <p:pic>
        <p:nvPicPr>
          <p:cNvPr id="4" name="Content Placeholder 6" descr="A picture containing text, night sky&#10;&#10;Description automatically generated">
            <a:extLst>
              <a:ext uri="{FF2B5EF4-FFF2-40B4-BE49-F238E27FC236}">
                <a16:creationId xmlns:a16="http://schemas.microsoft.com/office/drawing/2014/main" id="{DF78647E-8FDD-481B-84F3-E889F1379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spTree>
    <p:extLst>
      <p:ext uri="{BB962C8B-B14F-4D97-AF65-F5344CB8AC3E}">
        <p14:creationId xmlns:p14="http://schemas.microsoft.com/office/powerpoint/2010/main" val="3629632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8805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A418AB-41FA-4690-891B-8B903078F81D}"/>
              </a:ext>
            </a:extLst>
          </p:cNvPr>
          <p:cNvSpPr txBox="1">
            <a:spLocks/>
          </p:cNvSpPr>
          <p:nvPr/>
        </p:nvSpPr>
        <p:spPr>
          <a:xfrm>
            <a:off x="766564" y="1199575"/>
            <a:ext cx="8030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2D395A"/>
                </a:solidFill>
                <a:latin typeface="Futura-Bold" pitchFamily="2" charset="0"/>
              </a:rPr>
              <a:t>This week’s challenge . . .</a:t>
            </a:r>
          </a:p>
        </p:txBody>
      </p:sp>
      <p:pic>
        <p:nvPicPr>
          <p:cNvPr id="8" name="Content Placeholder 6" descr="A picture containing text, night sky&#10;&#10;Description automatically generated">
            <a:extLst>
              <a:ext uri="{FF2B5EF4-FFF2-40B4-BE49-F238E27FC236}">
                <a16:creationId xmlns:a16="http://schemas.microsoft.com/office/drawing/2014/main" id="{DC41F389-9319-4AF2-B07B-3B5B05A88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2297"/>
          </a:xfrm>
          <a:prstGeom prst="rect">
            <a:avLst/>
          </a:prstGeom>
        </p:spPr>
      </p:pic>
      <p:pic>
        <p:nvPicPr>
          <p:cNvPr id="11" name="Picture 10">
            <a:extLst>
              <a:ext uri="{FF2B5EF4-FFF2-40B4-BE49-F238E27FC236}">
                <a16:creationId xmlns:a16="http://schemas.microsoft.com/office/drawing/2014/main" id="{2F34801D-5501-4D71-9508-B6BA97207C2A}"/>
              </a:ext>
            </a:extLst>
          </p:cNvPr>
          <p:cNvPicPr>
            <a:picLocks noChangeAspect="1"/>
          </p:cNvPicPr>
          <p:nvPr/>
        </p:nvPicPr>
        <p:blipFill>
          <a:blip r:embed="rId3"/>
          <a:stretch>
            <a:fillRect/>
          </a:stretch>
        </p:blipFill>
        <p:spPr>
          <a:xfrm>
            <a:off x="1490662" y="2262394"/>
            <a:ext cx="6162675" cy="4400550"/>
          </a:xfrm>
          <a:prstGeom prst="rect">
            <a:avLst/>
          </a:prstGeom>
        </p:spPr>
      </p:pic>
    </p:spTree>
    <p:extLst>
      <p:ext uri="{BB962C8B-B14F-4D97-AF65-F5344CB8AC3E}">
        <p14:creationId xmlns:p14="http://schemas.microsoft.com/office/powerpoint/2010/main" val="2856027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A418AB-41FA-4690-891B-8B903078F81D}"/>
              </a:ext>
            </a:extLst>
          </p:cNvPr>
          <p:cNvSpPr txBox="1">
            <a:spLocks/>
          </p:cNvSpPr>
          <p:nvPr/>
        </p:nvSpPr>
        <p:spPr>
          <a:xfrm>
            <a:off x="766564" y="1199575"/>
            <a:ext cx="8030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2D395A"/>
                </a:solidFill>
                <a:latin typeface="Futura-Bold" pitchFamily="2" charset="0"/>
              </a:rPr>
              <a:t>Next week . . .</a:t>
            </a:r>
          </a:p>
        </p:txBody>
      </p:sp>
      <p:pic>
        <p:nvPicPr>
          <p:cNvPr id="8" name="Content Placeholder 6" descr="A picture containing text, night sky&#10;&#10;Description automatically generated">
            <a:extLst>
              <a:ext uri="{FF2B5EF4-FFF2-40B4-BE49-F238E27FC236}">
                <a16:creationId xmlns:a16="http://schemas.microsoft.com/office/drawing/2014/main" id="{95DF754F-AF07-4845-B292-A0130B919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1232297"/>
          </a:xfrm>
        </p:spPr>
      </p:pic>
      <p:pic>
        <p:nvPicPr>
          <p:cNvPr id="12" name="Picture 11">
            <a:extLst>
              <a:ext uri="{FF2B5EF4-FFF2-40B4-BE49-F238E27FC236}">
                <a16:creationId xmlns:a16="http://schemas.microsoft.com/office/drawing/2014/main" id="{F9E0C52A-4374-4628-8B02-B389C42A0AAA}"/>
              </a:ext>
            </a:extLst>
          </p:cNvPr>
          <p:cNvPicPr>
            <a:picLocks noChangeAspect="1"/>
          </p:cNvPicPr>
          <p:nvPr/>
        </p:nvPicPr>
        <p:blipFill>
          <a:blip r:embed="rId3"/>
          <a:stretch>
            <a:fillRect/>
          </a:stretch>
        </p:blipFill>
        <p:spPr>
          <a:xfrm>
            <a:off x="1380116" y="2319131"/>
            <a:ext cx="6383768" cy="4245948"/>
          </a:xfrm>
          <a:prstGeom prst="rect">
            <a:avLst/>
          </a:prstGeom>
        </p:spPr>
      </p:pic>
    </p:spTree>
    <p:extLst>
      <p:ext uri="{BB962C8B-B14F-4D97-AF65-F5344CB8AC3E}">
        <p14:creationId xmlns:p14="http://schemas.microsoft.com/office/powerpoint/2010/main" val="7473640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3448FA5B-D8A9-472E-93EC-B77D4802E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62756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9162E4D579C41BCD1F16776778AE9" ma:contentTypeVersion="9" ma:contentTypeDescription="Create a new document." ma:contentTypeScope="" ma:versionID="1b460e5babeed8845184e7bfbc6aa823">
  <xsd:schema xmlns:xsd="http://www.w3.org/2001/XMLSchema" xmlns:xs="http://www.w3.org/2001/XMLSchema" xmlns:p="http://schemas.microsoft.com/office/2006/metadata/properties" xmlns:ns2="d57c9fef-f938-4d67-93bd-58a6284c21c2" targetNamespace="http://schemas.microsoft.com/office/2006/metadata/properties" ma:root="true" ma:fieldsID="fbe8c9068cf728ef162e3de0daa3de1e" ns2:_="">
    <xsd:import namespace="d57c9fef-f938-4d67-93bd-58a6284c21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c9fef-f938-4d67-93bd-58a6284c2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539C2-18AE-4867-9D1C-3B350690888F}">
  <ds:schemaRefs>
    <ds:schemaRef ds:uri="http://schemas.microsoft.com/sharepoint/v3/contenttype/forms"/>
  </ds:schemaRefs>
</ds:datastoreItem>
</file>

<file path=customXml/itemProps2.xml><?xml version="1.0" encoding="utf-8"?>
<ds:datastoreItem xmlns:ds="http://schemas.openxmlformats.org/officeDocument/2006/customXml" ds:itemID="{05EE85C4-7807-4540-B17D-40200C0EC6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206A77-6107-4371-8401-DE1EC2A788A1}"/>
</file>

<file path=docProps/app.xml><?xml version="1.0" encoding="utf-8"?>
<Properties xmlns="http://schemas.openxmlformats.org/officeDocument/2006/extended-properties" xmlns:vt="http://schemas.openxmlformats.org/officeDocument/2006/docPropsVTypes">
  <Template>Office Theme</Template>
  <TotalTime>4074</TotalTime>
  <Words>826</Words>
  <Application>Microsoft Office PowerPoint</Application>
  <PresentationFormat>On-screen Show (4:3)</PresentationFormat>
  <Paragraphs>194</Paragraphs>
  <Slides>94</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94</vt:i4>
      </vt:variant>
    </vt:vector>
  </HeadingPairs>
  <TitlesOfParts>
    <vt:vector size="99"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#BBatHOME Points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Joe Harrison</cp:lastModifiedBy>
  <cp:revision>60</cp:revision>
  <cp:lastPrinted>2020-07-14T15:34:19Z</cp:lastPrinted>
  <dcterms:created xsi:type="dcterms:W3CDTF">2020-05-21T08:45:58Z</dcterms:created>
  <dcterms:modified xsi:type="dcterms:W3CDTF">2021-02-05T17:43:57Z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0x0101002A29162E4D579C41BCD1F16776778AE9</vt:lpwstr>
  </property>
</Properties>
</file>