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notesMasterIdLst>
    <p:notesMasterId r:id="rId49"/>
  </p:notesMasterIdLst>
  <p:handoutMasterIdLst>
    <p:handoutMasterId r:id="rId50"/>
  </p:handoutMasterIdLst>
  <p:sldIdLst>
    <p:sldId id="358" r:id="rId5"/>
    <p:sldId id="311" r:id="rId6"/>
    <p:sldId id="313" r:id="rId7"/>
    <p:sldId id="314" r:id="rId8"/>
    <p:sldId id="315" r:id="rId9"/>
    <p:sldId id="381" r:id="rId10"/>
    <p:sldId id="385" r:id="rId11"/>
    <p:sldId id="382" r:id="rId12"/>
    <p:sldId id="386" r:id="rId13"/>
    <p:sldId id="383" r:id="rId14"/>
    <p:sldId id="387" r:id="rId15"/>
    <p:sldId id="384" r:id="rId16"/>
    <p:sldId id="317" r:id="rId17"/>
    <p:sldId id="389" r:id="rId18"/>
    <p:sldId id="316" r:id="rId19"/>
    <p:sldId id="264" r:id="rId20"/>
    <p:sldId id="344" r:id="rId21"/>
    <p:sldId id="322" r:id="rId22"/>
    <p:sldId id="359" r:id="rId23"/>
    <p:sldId id="265" r:id="rId24"/>
    <p:sldId id="390" r:id="rId25"/>
    <p:sldId id="301" r:id="rId26"/>
    <p:sldId id="294" r:id="rId27"/>
    <p:sldId id="326" r:id="rId28"/>
    <p:sldId id="295" r:id="rId29"/>
    <p:sldId id="298" r:id="rId30"/>
    <p:sldId id="305" r:id="rId31"/>
    <p:sldId id="388" r:id="rId32"/>
    <p:sldId id="306" r:id="rId33"/>
    <p:sldId id="332" r:id="rId34"/>
    <p:sldId id="335" r:id="rId35"/>
    <p:sldId id="360" r:id="rId36"/>
    <p:sldId id="334" r:id="rId37"/>
    <p:sldId id="331" r:id="rId38"/>
    <p:sldId id="329" r:id="rId39"/>
    <p:sldId id="336" r:id="rId40"/>
    <p:sldId id="374" r:id="rId41"/>
    <p:sldId id="376" r:id="rId42"/>
    <p:sldId id="364" r:id="rId43"/>
    <p:sldId id="377" r:id="rId44"/>
    <p:sldId id="363" r:id="rId45"/>
    <p:sldId id="354" r:id="rId46"/>
    <p:sldId id="379" r:id="rId47"/>
    <p:sldId id="378" r:id="rId48"/>
  </p:sldIdLst>
  <p:sldSz cx="12192000" cy="6858000"/>
  <p:notesSz cx="6797675" cy="9872663"/>
  <p:custDataLst>
    <p:tags r:id="rId5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4374064-22B6-454E-84D3-F172333C0BCA}">
          <p14:sldIdLst>
            <p14:sldId id="358"/>
            <p14:sldId id="311"/>
            <p14:sldId id="313"/>
            <p14:sldId id="314"/>
            <p14:sldId id="315"/>
            <p14:sldId id="381"/>
            <p14:sldId id="385"/>
            <p14:sldId id="382"/>
            <p14:sldId id="386"/>
            <p14:sldId id="383"/>
            <p14:sldId id="387"/>
            <p14:sldId id="384"/>
            <p14:sldId id="317"/>
            <p14:sldId id="389"/>
            <p14:sldId id="316"/>
            <p14:sldId id="264"/>
            <p14:sldId id="344"/>
            <p14:sldId id="322"/>
            <p14:sldId id="359"/>
            <p14:sldId id="265"/>
            <p14:sldId id="390"/>
            <p14:sldId id="301"/>
            <p14:sldId id="294"/>
            <p14:sldId id="326"/>
            <p14:sldId id="295"/>
            <p14:sldId id="298"/>
            <p14:sldId id="305"/>
            <p14:sldId id="388"/>
            <p14:sldId id="306"/>
            <p14:sldId id="332"/>
            <p14:sldId id="335"/>
            <p14:sldId id="360"/>
            <p14:sldId id="334"/>
          </p14:sldIdLst>
        </p14:section>
        <p14:section name="Untitled Section" id="{A3654527-6EAB-4A8C-B18B-26D91792EF8B}">
          <p14:sldIdLst>
            <p14:sldId id="331"/>
            <p14:sldId id="329"/>
            <p14:sldId id="336"/>
            <p14:sldId id="374"/>
            <p14:sldId id="376"/>
            <p14:sldId id="364"/>
            <p14:sldId id="377"/>
            <p14:sldId id="363"/>
            <p14:sldId id="354"/>
            <p14:sldId id="379"/>
            <p14:sldId id="37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B8E"/>
    <a:srgbClr val="2D395A"/>
    <a:srgbClr val="2B3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75911" autoAdjust="0"/>
  </p:normalViewPr>
  <p:slideViewPr>
    <p:cSldViewPr>
      <p:cViewPr varScale="1">
        <p:scale>
          <a:sx n="84" d="100"/>
          <a:sy n="84" d="100"/>
        </p:scale>
        <p:origin x="834" y="60"/>
      </p:cViewPr>
      <p:guideLst>
        <p:guide orient="horz" pos="2160"/>
        <p:guide pos="3840"/>
      </p:guideLst>
    </p:cSldViewPr>
  </p:slideViewPr>
  <p:outlineViewPr>
    <p:cViewPr>
      <p:scale>
        <a:sx n="33" d="100"/>
        <a:sy n="33" d="100"/>
      </p:scale>
      <p:origin x="0" y="-60"/>
    </p:cViewPr>
  </p:outlineViewPr>
  <p:notesTextViewPr>
    <p:cViewPr>
      <p:scale>
        <a:sx n="1" d="1"/>
        <a:sy n="1" d="1"/>
      </p:scale>
      <p:origin x="0" y="0"/>
    </p:cViewPr>
  </p:notesTextViewPr>
  <p:notesViewPr>
    <p:cSldViewPr>
      <p:cViewPr varScale="1">
        <p:scale>
          <a:sx n="80" d="100"/>
          <a:sy n="80" d="100"/>
        </p:scale>
        <p:origin x="401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tags" Target="tags/tag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Norman" userId="6a6274e2-8390-45b5-af01-5c86432bbb6a" providerId="ADAL" clId="{487C125D-6B09-42B8-AEBC-E3451555106C}"/>
    <pc:docChg chg="custSel addSld modSld">
      <pc:chgData name="Chris Norman" userId="6a6274e2-8390-45b5-af01-5c86432bbb6a" providerId="ADAL" clId="{487C125D-6B09-42B8-AEBC-E3451555106C}" dt="2021-11-27T00:41:04.632" v="42" actId="14826"/>
      <pc:docMkLst>
        <pc:docMk/>
      </pc:docMkLst>
      <pc:sldChg chg="modSp">
        <pc:chgData name="Chris Norman" userId="6a6274e2-8390-45b5-af01-5c86432bbb6a" providerId="ADAL" clId="{487C125D-6B09-42B8-AEBC-E3451555106C}" dt="2021-11-27T00:40:53.822" v="41" actId="14826"/>
        <pc:sldMkLst>
          <pc:docMk/>
          <pc:sldMk cId="299331268" sldId="358"/>
        </pc:sldMkLst>
        <pc:picChg chg="mod">
          <ac:chgData name="Chris Norman" userId="6a6274e2-8390-45b5-af01-5c86432bbb6a" providerId="ADAL" clId="{487C125D-6B09-42B8-AEBC-E3451555106C}" dt="2021-11-27T00:40:53.822" v="41" actId="14826"/>
          <ac:picMkLst>
            <pc:docMk/>
            <pc:sldMk cId="299331268" sldId="358"/>
            <ac:picMk id="6" creationId="{3E945280-6CC6-4D4B-82D7-785E76FE680F}"/>
          </ac:picMkLst>
        </pc:picChg>
      </pc:sldChg>
      <pc:sldChg chg="modSp">
        <pc:chgData name="Chris Norman" userId="6a6274e2-8390-45b5-af01-5c86432bbb6a" providerId="ADAL" clId="{487C125D-6B09-42B8-AEBC-E3451555106C}" dt="2021-11-27T00:41:04.632" v="42" actId="14826"/>
        <pc:sldMkLst>
          <pc:docMk/>
          <pc:sldMk cId="3909608786" sldId="378"/>
        </pc:sldMkLst>
        <pc:picChg chg="mod">
          <ac:chgData name="Chris Norman" userId="6a6274e2-8390-45b5-af01-5c86432bbb6a" providerId="ADAL" clId="{487C125D-6B09-42B8-AEBC-E3451555106C}" dt="2021-11-27T00:41:04.632" v="42" actId="14826"/>
          <ac:picMkLst>
            <pc:docMk/>
            <pc:sldMk cId="3909608786" sldId="378"/>
            <ac:picMk id="6" creationId="{3E945280-6CC6-4D4B-82D7-785E76FE680F}"/>
          </ac:picMkLst>
        </pc:picChg>
      </pc:sldChg>
      <pc:sldChg chg="modSp add mod">
        <pc:chgData name="Chris Norman" userId="6a6274e2-8390-45b5-af01-5c86432bbb6a" providerId="ADAL" clId="{487C125D-6B09-42B8-AEBC-E3451555106C}" dt="2021-11-26T11:57:22.806" v="40" actId="20577"/>
        <pc:sldMkLst>
          <pc:docMk/>
          <pc:sldMk cId="3711039551" sldId="389"/>
        </pc:sldMkLst>
        <pc:spChg chg="mod">
          <ac:chgData name="Chris Norman" userId="6a6274e2-8390-45b5-af01-5c86432bbb6a" providerId="ADAL" clId="{487C125D-6B09-42B8-AEBC-E3451555106C}" dt="2021-11-26T11:57:22.806" v="40" actId="20577"/>
          <ac:spMkLst>
            <pc:docMk/>
            <pc:sldMk cId="3711039551" sldId="389"/>
            <ac:spMk id="3" creationId="{00000000-0000-0000-0000-000000000000}"/>
          </ac:spMkLst>
        </pc:spChg>
      </pc:sldChg>
    </pc:docChg>
  </pc:docChgLst>
  <pc:docChgLst>
    <pc:chgData name="Chris Norman" userId="6a6274e2-8390-45b5-af01-5c86432bbb6a" providerId="ADAL" clId="{47FF6E83-CEA2-4F35-BFB7-EF7D0B6B943F}"/>
    <pc:docChg chg="modSld">
      <pc:chgData name="Chris Norman" userId="6a6274e2-8390-45b5-af01-5c86432bbb6a" providerId="ADAL" clId="{47FF6E83-CEA2-4F35-BFB7-EF7D0B6B943F}" dt="2022-03-13T12:48:52.893" v="3" actId="20577"/>
      <pc:docMkLst>
        <pc:docMk/>
      </pc:docMkLst>
      <pc:sldChg chg="modSp">
        <pc:chgData name="Chris Norman" userId="6a6274e2-8390-45b5-af01-5c86432bbb6a" providerId="ADAL" clId="{47FF6E83-CEA2-4F35-BFB7-EF7D0B6B943F}" dt="2022-03-13T12:48:52.893" v="3" actId="20577"/>
        <pc:sldMkLst>
          <pc:docMk/>
          <pc:sldMk cId="2530829349" sldId="317"/>
        </pc:sldMkLst>
        <pc:spChg chg="mod">
          <ac:chgData name="Chris Norman" userId="6a6274e2-8390-45b5-af01-5c86432bbb6a" providerId="ADAL" clId="{47FF6E83-CEA2-4F35-BFB7-EF7D0B6B943F}" dt="2022-03-13T12:48:52.893" v="3" actId="20577"/>
          <ac:spMkLst>
            <pc:docMk/>
            <pc:sldMk cId="2530829349" sldId="317"/>
            <ac:spMk id="3" creationId="{00000000-0000-0000-0000-000000000000}"/>
          </ac:spMkLst>
        </pc:spChg>
      </pc:sldChg>
      <pc:sldChg chg="modSp mod">
        <pc:chgData name="Chris Norman" userId="6a6274e2-8390-45b5-af01-5c86432bbb6a" providerId="ADAL" clId="{47FF6E83-CEA2-4F35-BFB7-EF7D0B6B943F}" dt="2022-03-13T12:48:09.819" v="0" actId="20577"/>
        <pc:sldMkLst>
          <pc:docMk/>
          <pc:sldMk cId="3628515958" sldId="381"/>
        </pc:sldMkLst>
        <pc:spChg chg="mod">
          <ac:chgData name="Chris Norman" userId="6a6274e2-8390-45b5-af01-5c86432bbb6a" providerId="ADAL" clId="{47FF6E83-CEA2-4F35-BFB7-EF7D0B6B943F}" dt="2022-03-13T12:48:09.819" v="0" actId="20577"/>
          <ac:spMkLst>
            <pc:docMk/>
            <pc:sldMk cId="3628515958" sldId="381"/>
            <ac:spMk id="3" creationId="{00000000-0000-0000-0000-000000000000}"/>
          </ac:spMkLst>
        </pc:spChg>
      </pc:sldChg>
      <pc:sldChg chg="modSp mod">
        <pc:chgData name="Chris Norman" userId="6a6274e2-8390-45b5-af01-5c86432bbb6a" providerId="ADAL" clId="{47FF6E83-CEA2-4F35-BFB7-EF7D0B6B943F}" dt="2022-03-13T12:48:22.395" v="2" actId="20577"/>
        <pc:sldMkLst>
          <pc:docMk/>
          <pc:sldMk cId="3459268961" sldId="385"/>
        </pc:sldMkLst>
        <pc:spChg chg="mod">
          <ac:chgData name="Chris Norman" userId="6a6274e2-8390-45b5-af01-5c86432bbb6a" providerId="ADAL" clId="{47FF6E83-CEA2-4F35-BFB7-EF7D0B6B943F}" dt="2022-03-13T12:48:18.627" v="1" actId="20577"/>
          <ac:spMkLst>
            <pc:docMk/>
            <pc:sldMk cId="3459268961" sldId="385"/>
            <ac:spMk id="3" creationId="{00000000-0000-0000-0000-000000000000}"/>
          </ac:spMkLst>
        </pc:spChg>
        <pc:spChg chg="mod">
          <ac:chgData name="Chris Norman" userId="6a6274e2-8390-45b5-af01-5c86432bbb6a" providerId="ADAL" clId="{47FF6E83-CEA2-4F35-BFB7-EF7D0B6B943F}" dt="2022-03-13T12:48:22.395" v="2" actId="20577"/>
          <ac:spMkLst>
            <pc:docMk/>
            <pc:sldMk cId="3459268961" sldId="385"/>
            <ac:spMk id="7" creationId="{D47702D6-82C7-4975-BDE2-1501E6E08EBC}"/>
          </ac:spMkLst>
        </pc:spChg>
      </pc:sldChg>
    </pc:docChg>
  </pc:docChgLst>
  <pc:docChgLst>
    <pc:chgData name="Tom Boorman" userId="cb4ca7fa-6880-4888-bb94-3a2d6bf01120" providerId="ADAL" clId="{42FB9819-2306-4B61-BE3F-1EB27399C9B9}"/>
    <pc:docChg chg="modSld">
      <pc:chgData name="Tom Boorman" userId="cb4ca7fa-6880-4888-bb94-3a2d6bf01120" providerId="ADAL" clId="{42FB9819-2306-4B61-BE3F-1EB27399C9B9}" dt="2023-04-03T15:51:18.197" v="21" actId="14100"/>
      <pc:docMkLst>
        <pc:docMk/>
      </pc:docMkLst>
      <pc:sldChg chg="modSp mod">
        <pc:chgData name="Tom Boorman" userId="cb4ca7fa-6880-4888-bb94-3a2d6bf01120" providerId="ADAL" clId="{42FB9819-2306-4B61-BE3F-1EB27399C9B9}" dt="2023-04-03T15:51:18.197" v="21" actId="14100"/>
        <pc:sldMkLst>
          <pc:docMk/>
          <pc:sldMk cId="862737683" sldId="298"/>
        </pc:sldMkLst>
        <pc:spChg chg="mod">
          <ac:chgData name="Tom Boorman" userId="cb4ca7fa-6880-4888-bb94-3a2d6bf01120" providerId="ADAL" clId="{42FB9819-2306-4B61-BE3F-1EB27399C9B9}" dt="2023-04-03T15:51:18.197" v="21" actId="14100"/>
          <ac:spMkLst>
            <pc:docMk/>
            <pc:sldMk cId="862737683" sldId="29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418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4186"/>
          </a:xfrm>
          <a:prstGeom prst="rect">
            <a:avLst/>
          </a:prstGeom>
        </p:spPr>
        <p:txBody>
          <a:bodyPr vert="horz" lIns="91440" tIns="45720" rIns="91440" bIns="45720" rtlCol="0"/>
          <a:lstStyle>
            <a:lvl1pPr algn="r">
              <a:defRPr sz="1200"/>
            </a:lvl1pPr>
          </a:lstStyle>
          <a:p>
            <a:fld id="{D14728AF-13D1-418E-A422-A7F68F1BE44D}" type="datetimeFigureOut">
              <a:rPr lang="en-GB" smtClean="0"/>
              <a:t>03/04/2023</a:t>
            </a:fld>
            <a:endParaRPr lang="en-GB"/>
          </a:p>
        </p:txBody>
      </p:sp>
      <p:sp>
        <p:nvSpPr>
          <p:cNvPr id="4" name="Footer Placeholder 3"/>
          <p:cNvSpPr>
            <a:spLocks noGrp="1"/>
          </p:cNvSpPr>
          <p:nvPr>
            <p:ph type="ftr" sz="quarter" idx="2"/>
          </p:nvPr>
        </p:nvSpPr>
        <p:spPr>
          <a:xfrm>
            <a:off x="0" y="9376899"/>
            <a:ext cx="2946400" cy="49418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376899"/>
            <a:ext cx="2946400" cy="494185"/>
          </a:xfrm>
          <a:prstGeom prst="rect">
            <a:avLst/>
          </a:prstGeom>
        </p:spPr>
        <p:txBody>
          <a:bodyPr vert="horz" lIns="91440" tIns="45720" rIns="91440" bIns="45720" rtlCol="0" anchor="b"/>
          <a:lstStyle>
            <a:lvl1pPr algn="r">
              <a:defRPr sz="1200"/>
            </a:lvl1pPr>
          </a:lstStyle>
          <a:p>
            <a:fld id="{28C2C6DA-3917-49CE-B845-8E5D65462F1E}" type="slidenum">
              <a:rPr lang="en-GB" smtClean="0"/>
              <a:t>‹#›</a:t>
            </a:fld>
            <a:endParaRPr lang="en-GB"/>
          </a:p>
        </p:txBody>
      </p:sp>
    </p:spTree>
    <p:extLst>
      <p:ext uri="{BB962C8B-B14F-4D97-AF65-F5344CB8AC3E}">
        <p14:creationId xmlns:p14="http://schemas.microsoft.com/office/powerpoint/2010/main" val="1567632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3633"/>
          </a:xfrm>
          <a:prstGeom prst="rect">
            <a:avLst/>
          </a:prstGeom>
        </p:spPr>
        <p:txBody>
          <a:bodyPr vert="horz" lIns="91440" tIns="45720" rIns="91440" bIns="45720" rtlCol="0"/>
          <a:lstStyle>
            <a:lvl1pPr algn="r">
              <a:defRPr sz="1200"/>
            </a:lvl1pPr>
          </a:lstStyle>
          <a:p>
            <a:fld id="{FAABD36A-A49D-4853-ABA0-D603FA836CC0}" type="datetimeFigureOut">
              <a:rPr lang="en-GB" smtClean="0"/>
              <a:t>03/04/2023</a:t>
            </a:fld>
            <a:endParaRPr lang="en-GB"/>
          </a:p>
        </p:txBody>
      </p:sp>
      <p:sp>
        <p:nvSpPr>
          <p:cNvPr id="4" name="Slide Image Placeholder 3"/>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7316"/>
            <a:ext cx="2945659"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1440" tIns="45720" rIns="91440" bIns="45720" rtlCol="0" anchor="b"/>
          <a:lstStyle>
            <a:lvl1pPr algn="r">
              <a:defRPr sz="1200"/>
            </a:lvl1pPr>
          </a:lstStyle>
          <a:p>
            <a:fld id="{81223208-D77E-416D-92C2-FC714CF52720}" type="slidenum">
              <a:rPr lang="en-GB" smtClean="0"/>
              <a:t>‹#›</a:t>
            </a:fld>
            <a:endParaRPr lang="en-GB"/>
          </a:p>
        </p:txBody>
      </p:sp>
    </p:spTree>
    <p:extLst>
      <p:ext uri="{BB962C8B-B14F-4D97-AF65-F5344CB8AC3E}">
        <p14:creationId xmlns:p14="http://schemas.microsoft.com/office/powerpoint/2010/main" val="81114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1</a:t>
            </a:fld>
            <a:endParaRPr lang="en-GB"/>
          </a:p>
        </p:txBody>
      </p:sp>
    </p:spTree>
    <p:extLst>
      <p:ext uri="{BB962C8B-B14F-4D97-AF65-F5344CB8AC3E}">
        <p14:creationId xmlns:p14="http://schemas.microsoft.com/office/powerpoint/2010/main" val="3380836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10</a:t>
            </a:fld>
            <a:endParaRPr lang="en-GB"/>
          </a:p>
        </p:txBody>
      </p:sp>
    </p:spTree>
    <p:extLst>
      <p:ext uri="{BB962C8B-B14F-4D97-AF65-F5344CB8AC3E}">
        <p14:creationId xmlns:p14="http://schemas.microsoft.com/office/powerpoint/2010/main" val="3652652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11</a:t>
            </a:fld>
            <a:endParaRPr lang="en-GB"/>
          </a:p>
        </p:txBody>
      </p:sp>
    </p:spTree>
    <p:extLst>
      <p:ext uri="{BB962C8B-B14F-4D97-AF65-F5344CB8AC3E}">
        <p14:creationId xmlns:p14="http://schemas.microsoft.com/office/powerpoint/2010/main" val="1657904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12</a:t>
            </a:fld>
            <a:endParaRPr lang="en-GB"/>
          </a:p>
        </p:txBody>
      </p:sp>
    </p:spTree>
    <p:extLst>
      <p:ext uri="{BB962C8B-B14F-4D97-AF65-F5344CB8AC3E}">
        <p14:creationId xmlns:p14="http://schemas.microsoft.com/office/powerpoint/2010/main" val="1534578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b="1" dirty="0"/>
          </a:p>
        </p:txBody>
      </p:sp>
      <p:sp>
        <p:nvSpPr>
          <p:cNvPr id="4" name="Slide Number Placeholder 3"/>
          <p:cNvSpPr>
            <a:spLocks noGrp="1"/>
          </p:cNvSpPr>
          <p:nvPr>
            <p:ph type="sldNum" sz="quarter" idx="10"/>
          </p:nvPr>
        </p:nvSpPr>
        <p:spPr/>
        <p:txBody>
          <a:bodyPr/>
          <a:lstStyle/>
          <a:p>
            <a:fld id="{81223208-D77E-416D-92C2-FC714CF52720}" type="slidenum">
              <a:rPr lang="en-GB" smtClean="0"/>
              <a:t>13</a:t>
            </a:fld>
            <a:endParaRPr lang="en-GB"/>
          </a:p>
        </p:txBody>
      </p:sp>
    </p:spTree>
    <p:extLst>
      <p:ext uri="{BB962C8B-B14F-4D97-AF65-F5344CB8AC3E}">
        <p14:creationId xmlns:p14="http://schemas.microsoft.com/office/powerpoint/2010/main" val="1629034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14</a:t>
            </a:fld>
            <a:endParaRPr lang="en-GB"/>
          </a:p>
        </p:txBody>
      </p:sp>
    </p:spTree>
    <p:extLst>
      <p:ext uri="{BB962C8B-B14F-4D97-AF65-F5344CB8AC3E}">
        <p14:creationId xmlns:p14="http://schemas.microsoft.com/office/powerpoint/2010/main" val="3748139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15</a:t>
            </a:fld>
            <a:endParaRPr lang="en-GB"/>
          </a:p>
        </p:txBody>
      </p:sp>
    </p:spTree>
    <p:extLst>
      <p:ext uri="{BB962C8B-B14F-4D97-AF65-F5344CB8AC3E}">
        <p14:creationId xmlns:p14="http://schemas.microsoft.com/office/powerpoint/2010/main" val="3705564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a:lnSpc>
                <a:spcPct val="80000"/>
              </a:lnSpc>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16</a:t>
            </a:fld>
            <a:endParaRPr lang="en-GB"/>
          </a:p>
        </p:txBody>
      </p:sp>
    </p:spTree>
    <p:extLst>
      <p:ext uri="{BB962C8B-B14F-4D97-AF65-F5344CB8AC3E}">
        <p14:creationId xmlns:p14="http://schemas.microsoft.com/office/powerpoint/2010/main" val="3696597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17</a:t>
            </a:fld>
            <a:endParaRPr lang="en-GB"/>
          </a:p>
        </p:txBody>
      </p:sp>
    </p:spTree>
    <p:extLst>
      <p:ext uri="{BB962C8B-B14F-4D97-AF65-F5344CB8AC3E}">
        <p14:creationId xmlns:p14="http://schemas.microsoft.com/office/powerpoint/2010/main" val="2601031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18</a:t>
            </a:fld>
            <a:endParaRPr lang="en-GB"/>
          </a:p>
        </p:txBody>
      </p:sp>
    </p:spTree>
    <p:extLst>
      <p:ext uri="{BB962C8B-B14F-4D97-AF65-F5344CB8AC3E}">
        <p14:creationId xmlns:p14="http://schemas.microsoft.com/office/powerpoint/2010/main" val="9040968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20</a:t>
            </a:fld>
            <a:endParaRPr lang="en-GB"/>
          </a:p>
        </p:txBody>
      </p:sp>
    </p:spTree>
    <p:extLst>
      <p:ext uri="{BB962C8B-B14F-4D97-AF65-F5344CB8AC3E}">
        <p14:creationId xmlns:p14="http://schemas.microsoft.com/office/powerpoint/2010/main" val="3076233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a:t>
            </a:fld>
            <a:endParaRPr lang="en-GB"/>
          </a:p>
        </p:txBody>
      </p:sp>
    </p:spTree>
    <p:extLst>
      <p:ext uri="{BB962C8B-B14F-4D97-AF65-F5344CB8AC3E}">
        <p14:creationId xmlns:p14="http://schemas.microsoft.com/office/powerpoint/2010/main" val="3023447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r>
              <a:rPr lang="en-GB" dirty="0"/>
              <a:t>Recognise, Report, Record – do you know who your Safeguarding Coordinator is?</a:t>
            </a:r>
          </a:p>
        </p:txBody>
      </p:sp>
      <p:sp>
        <p:nvSpPr>
          <p:cNvPr id="4" name="Slide Number Placeholder 3"/>
          <p:cNvSpPr>
            <a:spLocks noGrp="1"/>
          </p:cNvSpPr>
          <p:nvPr>
            <p:ph type="sldNum" sz="quarter" idx="10"/>
          </p:nvPr>
        </p:nvSpPr>
        <p:spPr/>
        <p:txBody>
          <a:bodyPr/>
          <a:lstStyle/>
          <a:p>
            <a:fld id="{81223208-D77E-416D-92C2-FC714CF52720}" type="slidenum">
              <a:rPr lang="en-GB" smtClean="0"/>
              <a:t>21</a:t>
            </a:fld>
            <a:endParaRPr lang="en-GB"/>
          </a:p>
        </p:txBody>
      </p:sp>
    </p:spTree>
    <p:extLst>
      <p:ext uri="{BB962C8B-B14F-4D97-AF65-F5344CB8AC3E}">
        <p14:creationId xmlns:p14="http://schemas.microsoft.com/office/powerpoint/2010/main" val="3402110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22</a:t>
            </a:fld>
            <a:endParaRPr lang="en-GB"/>
          </a:p>
        </p:txBody>
      </p:sp>
    </p:spTree>
    <p:extLst>
      <p:ext uri="{BB962C8B-B14F-4D97-AF65-F5344CB8AC3E}">
        <p14:creationId xmlns:p14="http://schemas.microsoft.com/office/powerpoint/2010/main" val="3448713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23</a:t>
            </a:fld>
            <a:endParaRPr lang="en-GB"/>
          </a:p>
        </p:txBody>
      </p:sp>
    </p:spTree>
    <p:extLst>
      <p:ext uri="{BB962C8B-B14F-4D97-AF65-F5344CB8AC3E}">
        <p14:creationId xmlns:p14="http://schemas.microsoft.com/office/powerpoint/2010/main" val="3206972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r>
              <a:rPr lang="en-GB" dirty="0"/>
              <a:t>Skip this slide if struggling with time</a:t>
            </a:r>
          </a:p>
          <a:p>
            <a:endParaRPr lang="en-GB" dirty="0"/>
          </a:p>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24</a:t>
            </a:fld>
            <a:endParaRPr lang="en-GB"/>
          </a:p>
        </p:txBody>
      </p:sp>
    </p:spTree>
    <p:extLst>
      <p:ext uri="{BB962C8B-B14F-4D97-AF65-F5344CB8AC3E}">
        <p14:creationId xmlns:p14="http://schemas.microsoft.com/office/powerpoint/2010/main" val="42714480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25</a:t>
            </a:fld>
            <a:endParaRPr lang="en-GB"/>
          </a:p>
        </p:txBody>
      </p:sp>
    </p:spTree>
    <p:extLst>
      <p:ext uri="{BB962C8B-B14F-4D97-AF65-F5344CB8AC3E}">
        <p14:creationId xmlns:p14="http://schemas.microsoft.com/office/powerpoint/2010/main" val="9540863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26</a:t>
            </a:fld>
            <a:endParaRPr lang="en-GB"/>
          </a:p>
        </p:txBody>
      </p:sp>
    </p:spTree>
    <p:extLst>
      <p:ext uri="{BB962C8B-B14F-4D97-AF65-F5344CB8AC3E}">
        <p14:creationId xmlns:p14="http://schemas.microsoft.com/office/powerpoint/2010/main" val="41002089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27</a:t>
            </a:fld>
            <a:endParaRPr lang="en-GB"/>
          </a:p>
        </p:txBody>
      </p:sp>
    </p:spTree>
    <p:extLst>
      <p:ext uri="{BB962C8B-B14F-4D97-AF65-F5344CB8AC3E}">
        <p14:creationId xmlns:p14="http://schemas.microsoft.com/office/powerpoint/2010/main" val="14442883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28</a:t>
            </a:fld>
            <a:endParaRPr lang="en-GB"/>
          </a:p>
        </p:txBody>
      </p:sp>
    </p:spTree>
    <p:extLst>
      <p:ext uri="{BB962C8B-B14F-4D97-AF65-F5344CB8AC3E}">
        <p14:creationId xmlns:p14="http://schemas.microsoft.com/office/powerpoint/2010/main" val="17507627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81223208-D77E-416D-92C2-FC714CF52720}" type="slidenum">
              <a:rPr lang="en-GB" smtClean="0"/>
              <a:t>29</a:t>
            </a:fld>
            <a:endParaRPr lang="en-GB"/>
          </a:p>
        </p:txBody>
      </p:sp>
    </p:spTree>
    <p:extLst>
      <p:ext uri="{BB962C8B-B14F-4D97-AF65-F5344CB8AC3E}">
        <p14:creationId xmlns:p14="http://schemas.microsoft.com/office/powerpoint/2010/main" val="27505896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30</a:t>
            </a:fld>
            <a:endParaRPr lang="en-GB"/>
          </a:p>
        </p:txBody>
      </p:sp>
    </p:spTree>
    <p:extLst>
      <p:ext uri="{BB962C8B-B14F-4D97-AF65-F5344CB8AC3E}">
        <p14:creationId xmlns:p14="http://schemas.microsoft.com/office/powerpoint/2010/main" val="267133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3</a:t>
            </a:fld>
            <a:endParaRPr lang="en-GB"/>
          </a:p>
        </p:txBody>
      </p:sp>
    </p:spTree>
    <p:extLst>
      <p:ext uri="{BB962C8B-B14F-4D97-AF65-F5344CB8AC3E}">
        <p14:creationId xmlns:p14="http://schemas.microsoft.com/office/powerpoint/2010/main" val="26443191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31</a:t>
            </a:fld>
            <a:endParaRPr lang="en-GB"/>
          </a:p>
        </p:txBody>
      </p:sp>
    </p:spTree>
    <p:extLst>
      <p:ext uri="{BB962C8B-B14F-4D97-AF65-F5344CB8AC3E}">
        <p14:creationId xmlns:p14="http://schemas.microsoft.com/office/powerpoint/2010/main" val="15053882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r>
              <a:rPr lang="en-GB" dirty="0"/>
              <a:t>In your break out rooms spend 5 minutes thinking about this  - add to chat / flip chart page </a:t>
            </a:r>
          </a:p>
        </p:txBody>
      </p:sp>
      <p:sp>
        <p:nvSpPr>
          <p:cNvPr id="4" name="Slide Number Placeholder 3"/>
          <p:cNvSpPr>
            <a:spLocks noGrp="1"/>
          </p:cNvSpPr>
          <p:nvPr>
            <p:ph type="sldNum" sz="quarter" idx="5"/>
          </p:nvPr>
        </p:nvSpPr>
        <p:spPr/>
        <p:txBody>
          <a:bodyPr/>
          <a:lstStyle/>
          <a:p>
            <a:fld id="{81223208-D77E-416D-92C2-FC714CF52720}" type="slidenum">
              <a:rPr lang="en-GB" smtClean="0"/>
              <a:t>32</a:t>
            </a:fld>
            <a:endParaRPr lang="en-GB"/>
          </a:p>
        </p:txBody>
      </p:sp>
    </p:spTree>
    <p:extLst>
      <p:ext uri="{BB962C8B-B14F-4D97-AF65-F5344CB8AC3E}">
        <p14:creationId xmlns:p14="http://schemas.microsoft.com/office/powerpoint/2010/main" val="1362954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33</a:t>
            </a:fld>
            <a:endParaRPr lang="en-GB"/>
          </a:p>
        </p:txBody>
      </p:sp>
    </p:spTree>
    <p:extLst>
      <p:ext uri="{BB962C8B-B14F-4D97-AF65-F5344CB8AC3E}">
        <p14:creationId xmlns:p14="http://schemas.microsoft.com/office/powerpoint/2010/main" val="4293842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34</a:t>
            </a:fld>
            <a:endParaRPr lang="en-GB"/>
          </a:p>
        </p:txBody>
      </p:sp>
    </p:spTree>
    <p:extLst>
      <p:ext uri="{BB962C8B-B14F-4D97-AF65-F5344CB8AC3E}">
        <p14:creationId xmlns:p14="http://schemas.microsoft.com/office/powerpoint/2010/main" val="38585586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35</a:t>
            </a:fld>
            <a:endParaRPr lang="en-GB"/>
          </a:p>
        </p:txBody>
      </p:sp>
    </p:spTree>
    <p:extLst>
      <p:ext uri="{BB962C8B-B14F-4D97-AF65-F5344CB8AC3E}">
        <p14:creationId xmlns:p14="http://schemas.microsoft.com/office/powerpoint/2010/main" val="32244733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81223208-D77E-416D-92C2-FC714CF52720}" type="slidenum">
              <a:rPr lang="en-GB" smtClean="0"/>
              <a:t>36</a:t>
            </a:fld>
            <a:endParaRPr lang="en-GB"/>
          </a:p>
        </p:txBody>
      </p:sp>
    </p:spTree>
    <p:extLst>
      <p:ext uri="{BB962C8B-B14F-4D97-AF65-F5344CB8AC3E}">
        <p14:creationId xmlns:p14="http://schemas.microsoft.com/office/powerpoint/2010/main" val="4001333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223208-D77E-416D-92C2-FC714CF5272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38962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38</a:t>
            </a:fld>
            <a:endParaRPr lang="en-GB"/>
          </a:p>
        </p:txBody>
      </p:sp>
    </p:spTree>
    <p:extLst>
      <p:ext uri="{BB962C8B-B14F-4D97-AF65-F5344CB8AC3E}">
        <p14:creationId xmlns:p14="http://schemas.microsoft.com/office/powerpoint/2010/main" val="6375204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Calibri" panose="020F0502020204030204" pitchFamily="34" charset="0"/>
                <a:cs typeface="Calibri" panose="020F0502020204030204" pitchFamily="34" charset="0"/>
              </a:rPr>
              <a:t>By adding extra details, such as what you were doing it will help with “refreshing your memory” if this is referred to in the future, such as in Criminal Proceedings.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39</a:t>
            </a:fld>
            <a:endParaRPr lang="en-GB"/>
          </a:p>
        </p:txBody>
      </p:sp>
    </p:spTree>
    <p:extLst>
      <p:ext uri="{BB962C8B-B14F-4D97-AF65-F5344CB8AC3E}">
        <p14:creationId xmlns:p14="http://schemas.microsoft.com/office/powerpoint/2010/main" val="15390262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r>
              <a:rPr lang="en-GB" dirty="0"/>
              <a:t>This will soon be available. </a:t>
            </a:r>
          </a:p>
          <a:p>
            <a:r>
              <a:rPr lang="en-GB" dirty="0"/>
              <a:t>Anyone can use it</a:t>
            </a:r>
          </a:p>
          <a:p>
            <a:r>
              <a:rPr lang="en-GB" dirty="0"/>
              <a:t>It is ok for me to receive more than one report. </a:t>
            </a:r>
          </a:p>
          <a:p>
            <a:endParaRPr lang="en-GB" dirty="0"/>
          </a:p>
          <a:p>
            <a:r>
              <a:rPr lang="en-GB" dirty="0"/>
              <a:t> </a:t>
            </a:r>
          </a:p>
        </p:txBody>
      </p:sp>
      <p:sp>
        <p:nvSpPr>
          <p:cNvPr id="4" name="Slide Number Placeholder 3"/>
          <p:cNvSpPr>
            <a:spLocks noGrp="1"/>
          </p:cNvSpPr>
          <p:nvPr>
            <p:ph type="sldNum" sz="quarter" idx="5"/>
          </p:nvPr>
        </p:nvSpPr>
        <p:spPr/>
        <p:txBody>
          <a:bodyPr/>
          <a:lstStyle/>
          <a:p>
            <a:fld id="{81223208-D77E-416D-92C2-FC714CF52720}" type="slidenum">
              <a:rPr lang="en-GB" smtClean="0"/>
              <a:t>40</a:t>
            </a:fld>
            <a:endParaRPr lang="en-GB"/>
          </a:p>
        </p:txBody>
      </p:sp>
    </p:spTree>
    <p:extLst>
      <p:ext uri="{BB962C8B-B14F-4D97-AF65-F5344CB8AC3E}">
        <p14:creationId xmlns:p14="http://schemas.microsoft.com/office/powerpoint/2010/main" val="1070562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4</a:t>
            </a:fld>
            <a:endParaRPr lang="en-GB"/>
          </a:p>
        </p:txBody>
      </p:sp>
    </p:spTree>
    <p:extLst>
      <p:ext uri="{BB962C8B-B14F-4D97-AF65-F5344CB8AC3E}">
        <p14:creationId xmlns:p14="http://schemas.microsoft.com/office/powerpoint/2010/main" val="7320812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1223208-D77E-416D-92C2-FC714CF5272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1260380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42</a:t>
            </a:fld>
            <a:endParaRPr lang="en-GB"/>
          </a:p>
        </p:txBody>
      </p:sp>
    </p:spTree>
    <p:extLst>
      <p:ext uri="{BB962C8B-B14F-4D97-AF65-F5344CB8AC3E}">
        <p14:creationId xmlns:p14="http://schemas.microsoft.com/office/powerpoint/2010/main" val="26984850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43</a:t>
            </a:fld>
            <a:endParaRPr lang="en-GB"/>
          </a:p>
        </p:txBody>
      </p:sp>
    </p:spTree>
    <p:extLst>
      <p:ext uri="{BB962C8B-B14F-4D97-AF65-F5344CB8AC3E}">
        <p14:creationId xmlns:p14="http://schemas.microsoft.com/office/powerpoint/2010/main" val="37267054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1223208-D77E-416D-92C2-FC714CF52720}" type="slidenum">
              <a:rPr lang="en-GB" smtClean="0"/>
              <a:t>44</a:t>
            </a:fld>
            <a:endParaRPr lang="en-GB"/>
          </a:p>
        </p:txBody>
      </p:sp>
    </p:spTree>
    <p:extLst>
      <p:ext uri="{BB962C8B-B14F-4D97-AF65-F5344CB8AC3E}">
        <p14:creationId xmlns:p14="http://schemas.microsoft.com/office/powerpoint/2010/main" val="3471253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5</a:t>
            </a:fld>
            <a:endParaRPr lang="en-GB"/>
          </a:p>
        </p:txBody>
      </p:sp>
    </p:spTree>
    <p:extLst>
      <p:ext uri="{BB962C8B-B14F-4D97-AF65-F5344CB8AC3E}">
        <p14:creationId xmlns:p14="http://schemas.microsoft.com/office/powerpoint/2010/main" val="242102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6</a:t>
            </a:fld>
            <a:endParaRPr lang="en-GB"/>
          </a:p>
        </p:txBody>
      </p:sp>
    </p:spTree>
    <p:extLst>
      <p:ext uri="{BB962C8B-B14F-4D97-AF65-F5344CB8AC3E}">
        <p14:creationId xmlns:p14="http://schemas.microsoft.com/office/powerpoint/2010/main" val="1569162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7</a:t>
            </a:fld>
            <a:endParaRPr lang="en-GB"/>
          </a:p>
        </p:txBody>
      </p:sp>
    </p:spTree>
    <p:extLst>
      <p:ext uri="{BB962C8B-B14F-4D97-AF65-F5344CB8AC3E}">
        <p14:creationId xmlns:p14="http://schemas.microsoft.com/office/powerpoint/2010/main" val="2936025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8</a:t>
            </a:fld>
            <a:endParaRPr lang="en-GB"/>
          </a:p>
        </p:txBody>
      </p:sp>
    </p:spTree>
    <p:extLst>
      <p:ext uri="{BB962C8B-B14F-4D97-AF65-F5344CB8AC3E}">
        <p14:creationId xmlns:p14="http://schemas.microsoft.com/office/powerpoint/2010/main" val="3292781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739775"/>
            <a:ext cx="6581775" cy="3703638"/>
          </a:xfrm>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10"/>
          </p:nvPr>
        </p:nvSpPr>
        <p:spPr/>
        <p:txBody>
          <a:bodyPr/>
          <a:lstStyle/>
          <a:p>
            <a:fld id="{81223208-D77E-416D-92C2-FC714CF52720}" type="slidenum">
              <a:rPr lang="en-GB" smtClean="0"/>
              <a:t>9</a:t>
            </a:fld>
            <a:endParaRPr lang="en-GB"/>
          </a:p>
        </p:txBody>
      </p:sp>
    </p:spTree>
    <p:extLst>
      <p:ext uri="{BB962C8B-B14F-4D97-AF65-F5344CB8AC3E}">
        <p14:creationId xmlns:p14="http://schemas.microsoft.com/office/powerpoint/2010/main" val="3713639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9F4483-B334-427B-8538-926B59D816D2}" type="datetimeFigureOut">
              <a:rPr lang="en-GB" smtClean="0"/>
              <a:t>03/04/2023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64470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F4483-B334-427B-8538-926B59D816D2}" type="datetimeFigureOut">
              <a:rPr lang="en-GB" smtClean="0"/>
              <a:t>03/04/2023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2454851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F4483-B334-427B-8538-926B59D816D2}" type="datetimeFigureOut">
              <a:rPr lang="en-GB" smtClean="0"/>
              <a:t>03/04/2023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214476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F4483-B334-427B-8538-926B59D816D2}" type="datetimeFigureOut">
              <a:rPr lang="en-GB" smtClean="0"/>
              <a:t>03/04/2023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269290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9F4483-B334-427B-8538-926B59D816D2}" type="datetimeFigureOut">
              <a:rPr lang="en-GB" smtClean="0"/>
              <a:t>03/04/2023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2588882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9F4483-B334-427B-8538-926B59D816D2}" type="datetimeFigureOut">
              <a:rPr lang="en-GB" smtClean="0"/>
              <a:t>03/04/2023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278304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9F4483-B334-427B-8538-926B59D816D2}" type="datetimeFigureOut">
              <a:rPr lang="en-GB" smtClean="0"/>
              <a:t>03/04/2023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125939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9F4483-B334-427B-8538-926B59D816D2}" type="datetimeFigureOut">
              <a:rPr lang="en-GB" smtClean="0"/>
              <a:t>03/04/2023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2367557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F4483-B334-427B-8538-926B59D816D2}" type="datetimeFigureOut">
              <a:rPr lang="en-GB" smtClean="0"/>
              <a:t>03/04/2023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1657976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9F4483-B334-427B-8538-926B59D816D2}" type="datetimeFigureOut">
              <a:rPr lang="en-GB" smtClean="0"/>
              <a:t>03/04/2023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4233685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9F4483-B334-427B-8538-926B59D816D2}" type="datetimeFigureOut">
              <a:rPr lang="en-GB" smtClean="0"/>
              <a:t>03/04/2023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F4EA08-92C2-48AF-A5F7-AEB4CA29F6AC}" type="slidenum">
              <a:rPr lang="en-GB" smtClean="0"/>
              <a:t>‹#›</a:t>
            </a:fld>
            <a:endParaRPr lang="en-GB"/>
          </a:p>
        </p:txBody>
      </p:sp>
    </p:spTree>
    <p:extLst>
      <p:ext uri="{BB962C8B-B14F-4D97-AF65-F5344CB8AC3E}">
        <p14:creationId xmlns:p14="http://schemas.microsoft.com/office/powerpoint/2010/main" val="968535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F4483-B334-427B-8538-926B59D816D2}" type="datetimeFigureOut">
              <a:rPr lang="en-GB" smtClean="0"/>
              <a:t>03/04/2023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4EA08-92C2-48AF-A5F7-AEB4CA29F6AC}" type="slidenum">
              <a:rPr lang="en-GB" smtClean="0"/>
              <a:t>‹#›</a:t>
            </a:fld>
            <a:endParaRPr lang="en-GB"/>
          </a:p>
        </p:txBody>
      </p:sp>
    </p:spTree>
    <p:extLst>
      <p:ext uri="{BB962C8B-B14F-4D97-AF65-F5344CB8AC3E}">
        <p14:creationId xmlns:p14="http://schemas.microsoft.com/office/powerpoint/2010/main" val="127917813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w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mailto:safeguarding@boys-brigade.org.uk"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8E903E-4FC5-487B-99D9-09A50E7F0024}"/>
              </a:ext>
            </a:extLst>
          </p:cNvPr>
          <p:cNvSpPr>
            <a:spLocks noGrp="1"/>
          </p:cNvSpPr>
          <p:nvPr>
            <p:ph idx="1"/>
          </p:nvPr>
        </p:nvSpPr>
        <p:spPr/>
        <p:txBody>
          <a:bodyPr/>
          <a:lstStyle/>
          <a:p>
            <a:pPr algn="ctr"/>
            <a:endParaRPr lang="en-GB"/>
          </a:p>
          <a:p>
            <a:pPr algn="ctr"/>
            <a:endParaRPr lang="en-GB" dirty="0"/>
          </a:p>
        </p:txBody>
      </p:sp>
      <p:pic>
        <p:nvPicPr>
          <p:cNvPr id="6" name="Picture 5">
            <a:extLst>
              <a:ext uri="{FF2B5EF4-FFF2-40B4-BE49-F238E27FC236}">
                <a16:creationId xmlns:a16="http://schemas.microsoft.com/office/drawing/2014/main" id="{3E945280-6CC6-4D4B-82D7-785E76FE680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299331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E-LEARNING RECAP</a:t>
            </a:r>
            <a:endParaRPr lang="en-GB" sz="2800" dirty="0">
              <a:solidFill>
                <a:srgbClr val="244B90"/>
              </a:solidFill>
            </a:endParaRPr>
          </a:p>
        </p:txBody>
      </p:sp>
      <p:sp>
        <p:nvSpPr>
          <p:cNvPr id="3" name="Content Placeholder 2"/>
          <p:cNvSpPr>
            <a:spLocks noGrp="1"/>
          </p:cNvSpPr>
          <p:nvPr>
            <p:ph idx="1"/>
          </p:nvPr>
        </p:nvSpPr>
        <p:spPr>
          <a:xfrm>
            <a:off x="479376" y="2489732"/>
            <a:ext cx="10081120" cy="1196416"/>
          </a:xfrm>
        </p:spPr>
        <p:txBody>
          <a:bodyPr>
            <a:normAutofit/>
          </a:bodyPr>
          <a:lstStyle/>
          <a:p>
            <a:pPr marL="0" lvl="0" indent="0">
              <a:buNone/>
            </a:pPr>
            <a:r>
              <a:rPr lang="en-GB" sz="3600" b="1" dirty="0">
                <a:effectLst/>
                <a:latin typeface="Calibri" panose="020F0502020204030204" pitchFamily="34" charset="0"/>
                <a:ea typeface="Calibri" panose="020F0502020204030204" pitchFamily="34" charset="0"/>
                <a:cs typeface="Calibri" panose="020F0502020204030204" pitchFamily="34" charset="0"/>
              </a:rPr>
              <a:t>What is the Leaders Code of Conduct?</a:t>
            </a:r>
            <a:endParaRPr lang="en-GB" sz="3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5767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LEADERS CODE OF CONDUCT</a:t>
            </a:r>
            <a:endParaRPr lang="en-GB" sz="2800" dirty="0">
              <a:solidFill>
                <a:srgbClr val="244B90"/>
              </a:solidFill>
            </a:endParaRPr>
          </a:p>
        </p:txBody>
      </p:sp>
      <p:sp>
        <p:nvSpPr>
          <p:cNvPr id="3" name="Content Placeholder 2"/>
          <p:cNvSpPr>
            <a:spLocks noGrp="1"/>
          </p:cNvSpPr>
          <p:nvPr>
            <p:ph idx="1"/>
          </p:nvPr>
        </p:nvSpPr>
        <p:spPr>
          <a:xfrm>
            <a:off x="479376" y="2489732"/>
            <a:ext cx="9577064" cy="2955492"/>
          </a:xfrm>
        </p:spPr>
        <p:txBody>
          <a:bodyPr>
            <a:normAutofit/>
          </a:bodyPr>
          <a:lstStyle/>
          <a:p>
            <a:pPr marL="0" indent="0">
              <a:buNone/>
            </a:pPr>
            <a:r>
              <a:rPr lang="en-GB" sz="2400" dirty="0">
                <a:effectLst/>
                <a:latin typeface="Calibri" panose="020F0502020204030204" pitchFamily="34" charset="0"/>
                <a:ea typeface="Calibri" panose="020F0502020204030204" pitchFamily="34" charset="0"/>
                <a:cs typeface="Arial" panose="020B0604020202020204" pitchFamily="34" charset="0"/>
              </a:rPr>
              <a:t>Outlines the expectations we have of our leaders in relation to their behaviours and actions, including:</a:t>
            </a:r>
          </a:p>
          <a:p>
            <a:r>
              <a:rPr lang="en-GB" sz="2400" b="1" dirty="0">
                <a:latin typeface="Calibri" panose="020F0502020204030204" pitchFamily="34" charset="0"/>
                <a:ea typeface="Calibri" panose="020F0502020204030204" pitchFamily="34" charset="0"/>
                <a:cs typeface="Arial" panose="020B0604020202020204" pitchFamily="34" charset="0"/>
              </a:rPr>
              <a:t>Responsibilities</a:t>
            </a:r>
          </a:p>
          <a:p>
            <a:r>
              <a:rPr lang="en-GB" sz="2400" b="1" dirty="0">
                <a:effectLst/>
                <a:latin typeface="Calibri" panose="020F0502020204030204" pitchFamily="34" charset="0"/>
                <a:ea typeface="Calibri" panose="020F0502020204030204" pitchFamily="34" charset="0"/>
                <a:cs typeface="Arial" panose="020B0604020202020204" pitchFamily="34" charset="0"/>
              </a:rPr>
              <a:t>Relationships &amp; Boundaries</a:t>
            </a:r>
          </a:p>
          <a:p>
            <a:r>
              <a:rPr lang="en-GB" sz="2400" b="1" dirty="0">
                <a:latin typeface="Calibri" panose="020F0502020204030204" pitchFamily="34" charset="0"/>
                <a:ea typeface="Calibri" panose="020F0502020204030204" pitchFamily="34" charset="0"/>
                <a:cs typeface="Arial" panose="020B0604020202020204" pitchFamily="34" charset="0"/>
              </a:rPr>
              <a:t>Expected Good Practice</a:t>
            </a:r>
          </a:p>
          <a:p>
            <a:r>
              <a:rPr lang="en-GB" sz="2400" b="1" dirty="0">
                <a:effectLst/>
                <a:latin typeface="Calibri" panose="020F0502020204030204" pitchFamily="34" charset="0"/>
                <a:ea typeface="Calibri" panose="020F0502020204030204" pitchFamily="34" charset="0"/>
                <a:cs typeface="Arial" panose="020B0604020202020204" pitchFamily="34" charset="0"/>
              </a:rPr>
              <a:t>Unacceptable Behaviour</a:t>
            </a:r>
          </a:p>
        </p:txBody>
      </p:sp>
    </p:spTree>
    <p:extLst>
      <p:ext uri="{BB962C8B-B14F-4D97-AF65-F5344CB8AC3E}">
        <p14:creationId xmlns:p14="http://schemas.microsoft.com/office/powerpoint/2010/main" val="3238135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E-LEARNING RECAP</a:t>
            </a:r>
            <a:endParaRPr lang="en-GB" sz="2800" dirty="0">
              <a:solidFill>
                <a:srgbClr val="244B90"/>
              </a:solidFill>
            </a:endParaRPr>
          </a:p>
        </p:txBody>
      </p:sp>
      <p:sp>
        <p:nvSpPr>
          <p:cNvPr id="3" name="Content Placeholder 2"/>
          <p:cNvSpPr>
            <a:spLocks noGrp="1"/>
          </p:cNvSpPr>
          <p:nvPr>
            <p:ph idx="1"/>
          </p:nvPr>
        </p:nvSpPr>
        <p:spPr>
          <a:xfrm>
            <a:off x="479376" y="2489732"/>
            <a:ext cx="10081120" cy="1196416"/>
          </a:xfrm>
        </p:spPr>
        <p:txBody>
          <a:bodyPr>
            <a:normAutofit/>
          </a:bodyPr>
          <a:lstStyle/>
          <a:p>
            <a:pPr marL="0" lvl="0" indent="0">
              <a:buNone/>
            </a:pPr>
            <a:r>
              <a:rPr lang="en-GB" sz="3600" b="1" dirty="0">
                <a:effectLst/>
                <a:latin typeface="Calibri" panose="020F0502020204030204" pitchFamily="34" charset="0"/>
                <a:ea typeface="Calibri" panose="020F0502020204030204" pitchFamily="34" charset="0"/>
                <a:cs typeface="Calibri" panose="020F0502020204030204" pitchFamily="34" charset="0"/>
              </a:rPr>
              <a:t>What policies, procedures, and guidance do we have and where can you find these?</a:t>
            </a:r>
            <a:endParaRPr lang="en-GB" sz="3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78050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784B9FC1-F411-4953-B72D-A9D27CC3A1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34C9C2A6-6F60-4708-8A0A-4786EB9C1E5A}"/>
              </a:ext>
            </a:extLst>
          </p:cNvPr>
          <p:cNvSpPr txBox="1"/>
          <p:nvPr/>
        </p:nvSpPr>
        <p:spPr>
          <a:xfrm>
            <a:off x="474640" y="1556792"/>
            <a:ext cx="8710863" cy="523220"/>
          </a:xfrm>
          <a:prstGeom prst="rect">
            <a:avLst/>
          </a:prstGeom>
          <a:noFill/>
        </p:spPr>
        <p:txBody>
          <a:bodyPr wrap="square" rtlCol="0">
            <a:spAutoFit/>
          </a:bodyPr>
          <a:lstStyle/>
          <a:p>
            <a:r>
              <a:rPr lang="en-GB" sz="2800" dirty="0">
                <a:solidFill>
                  <a:srgbClr val="244B90"/>
                </a:solidFill>
                <a:latin typeface="Futura-Bold" pitchFamily="2" charset="0"/>
              </a:rPr>
              <a:t>POLICIES &amp; GUIDANCE</a:t>
            </a:r>
            <a:endParaRPr lang="en-GB" sz="2800" dirty="0">
              <a:solidFill>
                <a:srgbClr val="244B90"/>
              </a:solidFill>
            </a:endParaRPr>
          </a:p>
        </p:txBody>
      </p:sp>
      <p:sp>
        <p:nvSpPr>
          <p:cNvPr id="3" name="Content Placeholder 2"/>
          <p:cNvSpPr>
            <a:spLocks noGrp="1"/>
          </p:cNvSpPr>
          <p:nvPr>
            <p:ph idx="1"/>
          </p:nvPr>
        </p:nvSpPr>
        <p:spPr>
          <a:xfrm>
            <a:off x="479376" y="2204864"/>
            <a:ext cx="9577064" cy="4351338"/>
          </a:xfrm>
        </p:spPr>
        <p:txBody>
          <a:bodyPr>
            <a:normAutofit/>
          </a:bodyPr>
          <a:lstStyle/>
          <a:p>
            <a:pPr lvl="1"/>
            <a:r>
              <a:rPr lang="en-GB" dirty="0"/>
              <a:t>Safer Recruitment </a:t>
            </a:r>
          </a:p>
          <a:p>
            <a:pPr lvl="1"/>
            <a:r>
              <a:rPr lang="en-GB" dirty="0"/>
              <a:t>Safeguarding Policy</a:t>
            </a:r>
          </a:p>
          <a:p>
            <a:pPr lvl="1"/>
            <a:r>
              <a:rPr lang="en-GB" dirty="0"/>
              <a:t>Leader Code of Conduct</a:t>
            </a:r>
          </a:p>
          <a:p>
            <a:pPr lvl="1"/>
            <a:r>
              <a:rPr lang="en-GB" dirty="0"/>
              <a:t>Good Practice Guidance</a:t>
            </a:r>
          </a:p>
          <a:p>
            <a:pPr lvl="1"/>
            <a:r>
              <a:rPr lang="en-GB" dirty="0"/>
              <a:t>Position of Trust Guidance</a:t>
            </a:r>
          </a:p>
          <a:p>
            <a:pPr lvl="1"/>
            <a:r>
              <a:rPr lang="en-GB" dirty="0"/>
              <a:t>Guidance for Leaders facing safeguarding </a:t>
            </a:r>
            <a:br>
              <a:rPr lang="en-GB" dirty="0"/>
            </a:br>
            <a:r>
              <a:rPr lang="en-GB" dirty="0"/>
              <a:t>concerns/allegations</a:t>
            </a:r>
          </a:p>
          <a:p>
            <a:pPr lvl="1"/>
            <a:r>
              <a:rPr lang="en-GB" dirty="0"/>
              <a:t>Whistleblowing Policy</a:t>
            </a:r>
            <a:endParaRPr lang="en-GB" sz="2000" b="1" dirty="0"/>
          </a:p>
          <a:p>
            <a:pPr marL="0" indent="0">
              <a:buNone/>
            </a:pPr>
            <a:r>
              <a:rPr lang="en-GB" sz="2000" dirty="0"/>
              <a:t>Find online at </a:t>
            </a:r>
            <a:r>
              <a:rPr lang="en-GB" sz="1800" b="1" dirty="0">
                <a:solidFill>
                  <a:srgbClr val="224B8E"/>
                </a:solidFill>
              </a:rPr>
              <a:t>boys-brigade.org.uk/safeguarding/</a:t>
            </a:r>
            <a:endParaRPr lang="en-GB" sz="2000" b="1" dirty="0">
              <a:solidFill>
                <a:srgbClr val="224B8E"/>
              </a:solidFill>
            </a:endParaRPr>
          </a:p>
        </p:txBody>
      </p:sp>
      <p:pic>
        <p:nvPicPr>
          <p:cNvPr id="6" name="Content Placeholder 4" descr="Logo&#10;&#10;Description automatically generated with medium confidence">
            <a:extLst>
              <a:ext uri="{FF2B5EF4-FFF2-40B4-BE49-F238E27FC236}">
                <a16:creationId xmlns:a16="http://schemas.microsoft.com/office/drawing/2014/main" id="{8428C56A-71FB-4193-9126-3082E7C515A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85402">
            <a:off x="7865882" y="768441"/>
            <a:ext cx="2926198" cy="4297375"/>
          </a:xfrm>
          <a:prstGeom prst="rect">
            <a:avLst/>
          </a:prstGeom>
        </p:spPr>
      </p:pic>
    </p:spTree>
    <p:extLst>
      <p:ext uri="{BB962C8B-B14F-4D97-AF65-F5344CB8AC3E}">
        <p14:creationId xmlns:p14="http://schemas.microsoft.com/office/powerpoint/2010/main" val="253082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E-LEARNING RECAP</a:t>
            </a:r>
            <a:endParaRPr lang="en-GB" sz="2800" dirty="0">
              <a:solidFill>
                <a:srgbClr val="244B90"/>
              </a:solidFill>
            </a:endParaRPr>
          </a:p>
        </p:txBody>
      </p:sp>
      <p:sp>
        <p:nvSpPr>
          <p:cNvPr id="3" name="Content Placeholder 2"/>
          <p:cNvSpPr>
            <a:spLocks noGrp="1"/>
          </p:cNvSpPr>
          <p:nvPr>
            <p:ph idx="1"/>
          </p:nvPr>
        </p:nvSpPr>
        <p:spPr>
          <a:xfrm>
            <a:off x="479376" y="2489732"/>
            <a:ext cx="10081120" cy="1196416"/>
          </a:xfrm>
        </p:spPr>
        <p:txBody>
          <a:bodyPr>
            <a:normAutofit/>
          </a:bodyPr>
          <a:lstStyle/>
          <a:p>
            <a:pPr marL="0" lvl="0" indent="0">
              <a:buNone/>
            </a:pPr>
            <a:r>
              <a:rPr lang="en-GB" sz="3600" b="1" dirty="0">
                <a:effectLst/>
                <a:latin typeface="Calibri" panose="020F0502020204030204" pitchFamily="34" charset="0"/>
                <a:ea typeface="Calibri" panose="020F0502020204030204" pitchFamily="34" charset="0"/>
                <a:cs typeface="Calibri" panose="020F0502020204030204" pitchFamily="34" charset="0"/>
              </a:rPr>
              <a:t>Child Protection – What does this mean?</a:t>
            </a:r>
            <a:endParaRPr lang="en-GB" sz="3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11039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55312A15-4C1F-4EEE-8162-1BE110CB33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47DE56FA-1DED-4FAE-AAA7-E2D73313C567}"/>
              </a:ext>
            </a:extLst>
          </p:cNvPr>
          <p:cNvSpPr txBox="1"/>
          <p:nvPr/>
        </p:nvSpPr>
        <p:spPr>
          <a:xfrm>
            <a:off x="474640" y="1718950"/>
            <a:ext cx="9437784" cy="523220"/>
          </a:xfrm>
          <a:prstGeom prst="rect">
            <a:avLst/>
          </a:prstGeom>
          <a:noFill/>
        </p:spPr>
        <p:txBody>
          <a:bodyPr wrap="square" rtlCol="0">
            <a:spAutoFit/>
          </a:bodyPr>
          <a:lstStyle/>
          <a:p>
            <a:r>
              <a:rPr lang="en-GB" sz="2800" dirty="0">
                <a:solidFill>
                  <a:srgbClr val="244B90"/>
                </a:solidFill>
                <a:latin typeface="Futura-Bold" pitchFamily="2" charset="0"/>
              </a:rPr>
              <a:t>CHILD PROTECTION – WHAT DOES THIS MEAN?</a:t>
            </a:r>
            <a:endParaRPr lang="en-GB" sz="2800" dirty="0">
              <a:solidFill>
                <a:srgbClr val="244B90"/>
              </a:solidFill>
            </a:endParaRPr>
          </a:p>
        </p:txBody>
      </p:sp>
      <p:sp>
        <p:nvSpPr>
          <p:cNvPr id="3" name="Content Placeholder 2"/>
          <p:cNvSpPr>
            <a:spLocks noGrp="1"/>
          </p:cNvSpPr>
          <p:nvPr>
            <p:ph idx="1"/>
          </p:nvPr>
        </p:nvSpPr>
        <p:spPr>
          <a:xfrm>
            <a:off x="506990" y="2564903"/>
            <a:ext cx="9261418" cy="2304257"/>
          </a:xfrm>
        </p:spPr>
        <p:txBody>
          <a:bodyPr>
            <a:normAutofit/>
          </a:bodyPr>
          <a:lstStyle/>
          <a:p>
            <a:pPr marL="0" indent="0">
              <a:buNone/>
            </a:pPr>
            <a:r>
              <a:rPr lang="en-GB" sz="2400" dirty="0"/>
              <a:t>This a part of safeguarding. </a:t>
            </a:r>
          </a:p>
          <a:p>
            <a:pPr marL="0" indent="0">
              <a:buNone/>
            </a:pPr>
            <a:r>
              <a:rPr lang="en-GB" sz="2400" dirty="0"/>
              <a:t>It is the actual </a:t>
            </a:r>
            <a:r>
              <a:rPr lang="en-GB" sz="2400" b="1" i="1" dirty="0"/>
              <a:t>action</a:t>
            </a:r>
            <a:r>
              <a:rPr lang="en-GB" sz="2400" dirty="0"/>
              <a:t> and </a:t>
            </a:r>
            <a:r>
              <a:rPr lang="en-GB" sz="2400" b="1" i="1" dirty="0"/>
              <a:t>processes</a:t>
            </a:r>
            <a:r>
              <a:rPr lang="en-GB" sz="2400" dirty="0"/>
              <a:t> we undertake to protect individual children or young people we suspect have suffered or are suffering harm.</a:t>
            </a:r>
          </a:p>
        </p:txBody>
      </p:sp>
    </p:spTree>
    <p:extLst>
      <p:ext uri="{BB962C8B-B14F-4D97-AF65-F5344CB8AC3E}">
        <p14:creationId xmlns:p14="http://schemas.microsoft.com/office/powerpoint/2010/main" val="281278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Graphical user interface, text, application&#10;&#10;Description automatically generated">
            <a:extLst>
              <a:ext uri="{FF2B5EF4-FFF2-40B4-BE49-F238E27FC236}">
                <a16:creationId xmlns:a16="http://schemas.microsoft.com/office/drawing/2014/main" id="{E101A45B-26BB-45EB-BDB9-78BF6D7F95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77469DD1-DF19-4FB3-AC4A-ADED4C42E8EB}"/>
              </a:ext>
            </a:extLst>
          </p:cNvPr>
          <p:cNvSpPr txBox="1"/>
          <p:nvPr/>
        </p:nvSpPr>
        <p:spPr>
          <a:xfrm>
            <a:off x="474640" y="1556792"/>
            <a:ext cx="8710863" cy="523220"/>
          </a:xfrm>
          <a:prstGeom prst="rect">
            <a:avLst/>
          </a:prstGeom>
          <a:noFill/>
        </p:spPr>
        <p:txBody>
          <a:bodyPr wrap="square" rtlCol="0">
            <a:spAutoFit/>
          </a:bodyPr>
          <a:lstStyle/>
          <a:p>
            <a:r>
              <a:rPr lang="en-GB" sz="2800" dirty="0">
                <a:solidFill>
                  <a:srgbClr val="244B90"/>
                </a:solidFill>
                <a:latin typeface="Futura-Bold" pitchFamily="2" charset="0"/>
              </a:rPr>
              <a:t>RECOGNISING HARM &amp; ABUSE</a:t>
            </a:r>
            <a:endParaRPr lang="en-GB" sz="2800" dirty="0">
              <a:solidFill>
                <a:srgbClr val="244B90"/>
              </a:solidFill>
            </a:endParaRPr>
          </a:p>
        </p:txBody>
      </p:sp>
      <p:sp>
        <p:nvSpPr>
          <p:cNvPr id="3" name="Content Placeholder 2"/>
          <p:cNvSpPr>
            <a:spLocks noGrp="1"/>
          </p:cNvSpPr>
          <p:nvPr>
            <p:ph idx="1"/>
          </p:nvPr>
        </p:nvSpPr>
        <p:spPr>
          <a:xfrm>
            <a:off x="474639" y="4295092"/>
            <a:ext cx="11143907" cy="2158244"/>
          </a:xfrm>
        </p:spPr>
        <p:txBody>
          <a:bodyPr>
            <a:normAutofit/>
          </a:bodyPr>
          <a:lstStyle/>
          <a:p>
            <a:r>
              <a:rPr lang="en-GB" sz="2000" dirty="0"/>
              <a:t>Was there a type of harm you were unaware of?</a:t>
            </a:r>
          </a:p>
          <a:p>
            <a:r>
              <a:rPr lang="en-GB" sz="2000" dirty="0"/>
              <a:t>Is there anything you would struggle with? Would you feel uncomfortable hearing about some of these?</a:t>
            </a:r>
          </a:p>
          <a:p>
            <a:r>
              <a:rPr lang="en-GB" sz="2000" dirty="0"/>
              <a:t>Is there anything you don’t understand? </a:t>
            </a:r>
          </a:p>
          <a:p>
            <a:r>
              <a:rPr lang="en-GB" sz="2000" dirty="0"/>
              <a:t>Are there any words you might find hard to say when “passing it on?”</a:t>
            </a:r>
          </a:p>
        </p:txBody>
      </p:sp>
      <p:sp>
        <p:nvSpPr>
          <p:cNvPr id="5" name="TextBox 4">
            <a:extLst>
              <a:ext uri="{FF2B5EF4-FFF2-40B4-BE49-F238E27FC236}">
                <a16:creationId xmlns:a16="http://schemas.microsoft.com/office/drawing/2014/main" id="{1DFE9267-C276-44A0-95E8-BB58EBC2F578}"/>
              </a:ext>
            </a:extLst>
          </p:cNvPr>
          <p:cNvSpPr txBox="1"/>
          <p:nvPr/>
        </p:nvSpPr>
        <p:spPr>
          <a:xfrm>
            <a:off x="2457842" y="2701369"/>
            <a:ext cx="3748265" cy="1015663"/>
          </a:xfrm>
          <a:prstGeom prst="rect">
            <a:avLst/>
          </a:prstGeom>
          <a:noFill/>
        </p:spPr>
        <p:txBody>
          <a:bodyPr wrap="square" rtlCol="0">
            <a:spAutoFit/>
          </a:bodyPr>
          <a:lstStyle/>
          <a:p>
            <a:r>
              <a:rPr lang="en-GB" sz="2000" dirty="0">
                <a:solidFill>
                  <a:srgbClr val="244B90"/>
                </a:solidFill>
                <a:latin typeface="Futura-Bold" pitchFamily="2" charset="0"/>
              </a:rPr>
              <a:t>SMALL GROUP ACTIVITY:</a:t>
            </a:r>
            <a:br>
              <a:rPr lang="en-GB" sz="2000" dirty="0">
                <a:solidFill>
                  <a:srgbClr val="303556"/>
                </a:solidFill>
                <a:latin typeface="Futura-Bold" pitchFamily="2" charset="0"/>
              </a:rPr>
            </a:br>
            <a:r>
              <a:rPr lang="en-GB" sz="2000" dirty="0">
                <a:solidFill>
                  <a:srgbClr val="303556"/>
                </a:solidFill>
                <a:latin typeface="Futura-Bold" pitchFamily="2" charset="0"/>
              </a:rPr>
              <a:t>Recognising Harm &amp; Abuse</a:t>
            </a:r>
            <a:endParaRPr lang="en-GB" sz="2000" dirty="0"/>
          </a:p>
        </p:txBody>
      </p:sp>
      <p:sp>
        <p:nvSpPr>
          <p:cNvPr id="8" name="Rectangle: Rounded Corners 7">
            <a:extLst>
              <a:ext uri="{FF2B5EF4-FFF2-40B4-BE49-F238E27FC236}">
                <a16:creationId xmlns:a16="http://schemas.microsoft.com/office/drawing/2014/main" id="{26495E41-CB1D-48B3-9ADF-D3D8DE20D986}"/>
              </a:ext>
            </a:extLst>
          </p:cNvPr>
          <p:cNvSpPr/>
          <p:nvPr/>
        </p:nvSpPr>
        <p:spPr>
          <a:xfrm>
            <a:off x="573453" y="2348880"/>
            <a:ext cx="5666563" cy="1651518"/>
          </a:xfrm>
          <a:prstGeom prst="roundRect">
            <a:avLst/>
          </a:prstGeom>
          <a:noFill/>
          <a:ln w="5715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Object 8">
            <a:extLst>
              <a:ext uri="{FF2B5EF4-FFF2-40B4-BE49-F238E27FC236}">
                <a16:creationId xmlns:a16="http://schemas.microsoft.com/office/drawing/2014/main" id="{09795F20-C8D5-4788-8254-38CAFE95814C}"/>
              </a:ext>
            </a:extLst>
          </p:cNvPr>
          <p:cNvGraphicFramePr>
            <a:graphicFrameLocks noChangeAspect="1"/>
          </p:cNvGraphicFramePr>
          <p:nvPr>
            <p:extLst>
              <p:ext uri="{D42A27DB-BD31-4B8C-83A1-F6EECF244321}">
                <p14:modId xmlns:p14="http://schemas.microsoft.com/office/powerpoint/2010/main" val="4187703654"/>
              </p:ext>
            </p:extLst>
          </p:nvPr>
        </p:nvGraphicFramePr>
        <p:xfrm>
          <a:off x="897150" y="2636137"/>
          <a:ext cx="1308021" cy="1113591"/>
        </p:xfrm>
        <a:graphic>
          <a:graphicData uri="http://schemas.openxmlformats.org/presentationml/2006/ole">
            <mc:AlternateContent xmlns:mc="http://schemas.openxmlformats.org/markup-compatibility/2006">
              <mc:Choice xmlns:v="urn:schemas-microsoft-com:vml" Requires="v">
                <p:oleObj r:id="rId4" imgW="4742640" imgH="4037760" progId="">
                  <p:embed/>
                </p:oleObj>
              </mc:Choice>
              <mc:Fallback>
                <p:oleObj r:id="rId4" imgW="4742640" imgH="4037760" progId="">
                  <p:embed/>
                  <p:pic>
                    <p:nvPicPr>
                      <p:cNvPr id="9" name="Object 8">
                        <a:extLst>
                          <a:ext uri="{FF2B5EF4-FFF2-40B4-BE49-F238E27FC236}">
                            <a16:creationId xmlns:a16="http://schemas.microsoft.com/office/drawing/2014/main" id="{09795F20-C8D5-4788-8254-38CAFE95814C}"/>
                          </a:ext>
                        </a:extLst>
                      </p:cNvPr>
                      <p:cNvPicPr/>
                      <p:nvPr/>
                    </p:nvPicPr>
                    <p:blipFill>
                      <a:blip r:embed="rId5"/>
                      <a:stretch>
                        <a:fillRect/>
                      </a:stretch>
                    </p:blipFill>
                    <p:spPr>
                      <a:xfrm>
                        <a:off x="897150" y="2636137"/>
                        <a:ext cx="1308021" cy="1113591"/>
                      </a:xfrm>
                      <a:prstGeom prst="rect">
                        <a:avLst/>
                      </a:prstGeom>
                    </p:spPr>
                  </p:pic>
                </p:oleObj>
              </mc:Fallback>
            </mc:AlternateContent>
          </a:graphicData>
        </a:graphic>
      </p:graphicFrame>
      <p:pic>
        <p:nvPicPr>
          <p:cNvPr id="11" name="Picture 10">
            <a:extLst>
              <a:ext uri="{FF2B5EF4-FFF2-40B4-BE49-F238E27FC236}">
                <a16:creationId xmlns:a16="http://schemas.microsoft.com/office/drawing/2014/main" id="{72DD99C9-12CF-48FD-85F5-B09586C476D1}"/>
              </a:ext>
            </a:extLst>
          </p:cNvPr>
          <p:cNvPicPr>
            <a:picLocks noChangeAspect="1"/>
          </p:cNvPicPr>
          <p:nvPr/>
        </p:nvPicPr>
        <p:blipFill>
          <a:blip r:embed="rId6"/>
          <a:stretch>
            <a:fillRect/>
          </a:stretch>
        </p:blipFill>
        <p:spPr>
          <a:xfrm>
            <a:off x="7133265" y="476672"/>
            <a:ext cx="4357148" cy="3327505"/>
          </a:xfrm>
          <a:prstGeom prst="rect">
            <a:avLst/>
          </a:prstGeom>
        </p:spPr>
      </p:pic>
      <p:sp>
        <p:nvSpPr>
          <p:cNvPr id="12" name="TextBox 11">
            <a:extLst>
              <a:ext uri="{FF2B5EF4-FFF2-40B4-BE49-F238E27FC236}">
                <a16:creationId xmlns:a16="http://schemas.microsoft.com/office/drawing/2014/main" id="{F123D94B-98FC-47E3-8808-843724D98EE6}"/>
              </a:ext>
            </a:extLst>
          </p:cNvPr>
          <p:cNvSpPr txBox="1"/>
          <p:nvPr/>
        </p:nvSpPr>
        <p:spPr>
          <a:xfrm>
            <a:off x="8184232" y="3861048"/>
            <a:ext cx="2559992" cy="400110"/>
          </a:xfrm>
          <a:prstGeom prst="rect">
            <a:avLst/>
          </a:prstGeom>
          <a:noFill/>
        </p:spPr>
        <p:txBody>
          <a:bodyPr wrap="square">
            <a:spAutoFit/>
          </a:bodyPr>
          <a:lstStyle/>
          <a:p>
            <a:r>
              <a:rPr lang="en-GB" sz="2000" dirty="0"/>
              <a:t>Visit </a:t>
            </a:r>
            <a:r>
              <a:rPr lang="en-GB" sz="2000" dirty="0">
                <a:solidFill>
                  <a:srgbClr val="224B8E"/>
                </a:solidFill>
                <a:latin typeface="Futura-Bold" pitchFamily="2" charset="0"/>
              </a:rPr>
              <a:t>nspcc.org.uk</a:t>
            </a:r>
            <a:endParaRPr lang="en-GB" sz="2000" dirty="0"/>
          </a:p>
        </p:txBody>
      </p:sp>
    </p:spTree>
    <p:extLst>
      <p:ext uri="{BB962C8B-B14F-4D97-AF65-F5344CB8AC3E}">
        <p14:creationId xmlns:p14="http://schemas.microsoft.com/office/powerpoint/2010/main" val="862023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DADEAA79-04D5-4002-B62E-F7186F737A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E537905-E2C3-4B20-8E1D-73F9543B83FB}"/>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HOW PREVALENT IS CHILD ABUSE IN THE UK?</a:t>
            </a:r>
            <a:endParaRPr lang="en-GB" sz="2800" dirty="0">
              <a:solidFill>
                <a:srgbClr val="244B90"/>
              </a:solidFill>
            </a:endParaRPr>
          </a:p>
        </p:txBody>
      </p:sp>
      <p:sp>
        <p:nvSpPr>
          <p:cNvPr id="3" name="Content Placeholder 2">
            <a:extLst>
              <a:ext uri="{FF2B5EF4-FFF2-40B4-BE49-F238E27FC236}">
                <a16:creationId xmlns:a16="http://schemas.microsoft.com/office/drawing/2014/main" id="{08BBD6F3-8585-480B-A155-92D5CAC19204}"/>
              </a:ext>
            </a:extLst>
          </p:cNvPr>
          <p:cNvSpPr>
            <a:spLocks noGrp="1"/>
          </p:cNvSpPr>
          <p:nvPr>
            <p:ph idx="1"/>
          </p:nvPr>
        </p:nvSpPr>
        <p:spPr>
          <a:xfrm>
            <a:off x="479376" y="2553245"/>
            <a:ext cx="9289032" cy="3252019"/>
          </a:xfrm>
        </p:spPr>
        <p:txBody>
          <a:bodyPr>
            <a:normAutofit/>
          </a:bodyPr>
          <a:lstStyle/>
          <a:p>
            <a:r>
              <a:rPr lang="en-GB" sz="2400" dirty="0"/>
              <a:t>1 in 5 adults experienced at least one form of child abuse / 8.5m people</a:t>
            </a:r>
          </a:p>
          <a:p>
            <a:r>
              <a:rPr lang="en-GB" sz="2400" dirty="0"/>
              <a:t>An estimated 3.1 million adults aged 18 to 74 years were victims of sexual abuse before the age of 16 years</a:t>
            </a:r>
          </a:p>
          <a:p>
            <a:r>
              <a:rPr lang="en-GB" sz="2400" dirty="0"/>
              <a:t>Around half of adults (52%) who experienced abuse as a child also experienced domestic abuse later in life, compared with 13% of those who did not experience abuse as a child</a:t>
            </a:r>
          </a:p>
          <a:p>
            <a:pPr marL="0" indent="0">
              <a:buNone/>
            </a:pPr>
            <a:br>
              <a:rPr lang="en-GB" sz="2400" i="1" dirty="0"/>
            </a:br>
            <a:r>
              <a:rPr lang="en-GB" sz="1800" i="1" dirty="0"/>
              <a:t>Crime Survey for England and Wales 2019</a:t>
            </a:r>
            <a:endParaRPr lang="en-GB" sz="1800" dirty="0"/>
          </a:p>
        </p:txBody>
      </p:sp>
    </p:spTree>
    <p:extLst>
      <p:ext uri="{BB962C8B-B14F-4D97-AF65-F5344CB8AC3E}">
        <p14:creationId xmlns:p14="http://schemas.microsoft.com/office/powerpoint/2010/main" val="1925941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677974FF-CB97-4CFF-A4CC-33DC5F63A9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B5809F19-B69A-4974-A0A2-4F132D6DFDDD}"/>
              </a:ext>
            </a:extLst>
          </p:cNvPr>
          <p:cNvSpPr txBox="1"/>
          <p:nvPr/>
        </p:nvSpPr>
        <p:spPr>
          <a:xfrm>
            <a:off x="474640" y="1556792"/>
            <a:ext cx="8710863" cy="523220"/>
          </a:xfrm>
          <a:prstGeom prst="rect">
            <a:avLst/>
          </a:prstGeom>
          <a:noFill/>
        </p:spPr>
        <p:txBody>
          <a:bodyPr wrap="square" rtlCol="0">
            <a:spAutoFit/>
          </a:bodyPr>
          <a:lstStyle/>
          <a:p>
            <a:r>
              <a:rPr lang="en-GB" sz="2800" dirty="0">
                <a:solidFill>
                  <a:srgbClr val="244B90"/>
                </a:solidFill>
                <a:latin typeface="Futura-Bold" pitchFamily="2" charset="0"/>
              </a:rPr>
              <a:t>THE 4 R’s - RECOGNISING</a:t>
            </a:r>
            <a:endParaRPr lang="en-GB" sz="2800" dirty="0">
              <a:solidFill>
                <a:srgbClr val="244B90"/>
              </a:solidFill>
            </a:endParaRPr>
          </a:p>
        </p:txBody>
      </p:sp>
      <p:sp>
        <p:nvSpPr>
          <p:cNvPr id="3" name="Content Placeholder 2"/>
          <p:cNvSpPr>
            <a:spLocks noGrp="1"/>
          </p:cNvSpPr>
          <p:nvPr>
            <p:ph idx="1"/>
          </p:nvPr>
        </p:nvSpPr>
        <p:spPr>
          <a:xfrm>
            <a:off x="474640" y="4223084"/>
            <a:ext cx="10661920" cy="2590292"/>
          </a:xfrm>
        </p:spPr>
        <p:txBody>
          <a:bodyPr>
            <a:normAutofit/>
          </a:bodyPr>
          <a:lstStyle/>
          <a:p>
            <a:pPr marL="0" indent="0">
              <a:buNone/>
            </a:pPr>
            <a:r>
              <a:rPr lang="en-GB" sz="2000" dirty="0"/>
              <a:t>In groups consider each statement:</a:t>
            </a:r>
          </a:p>
          <a:p>
            <a:r>
              <a:rPr lang="en-GB" sz="2000" dirty="0"/>
              <a:t>On a scale of 1–10 (10 = greatest) rank case study based on </a:t>
            </a:r>
            <a:r>
              <a:rPr lang="en-GB" sz="2000" b="1" dirty="0"/>
              <a:t>how much harm is being caused to the child</a:t>
            </a:r>
            <a:r>
              <a:rPr lang="en-GB" sz="2000" dirty="0"/>
              <a:t>.</a:t>
            </a:r>
          </a:p>
          <a:p>
            <a:r>
              <a:rPr lang="en-GB" sz="2000" dirty="0"/>
              <a:t>Try to reach an agreement about the ranking and note down any reasons if you disagree.</a:t>
            </a:r>
          </a:p>
        </p:txBody>
      </p:sp>
      <p:sp>
        <p:nvSpPr>
          <p:cNvPr id="9" name="TextBox 8">
            <a:extLst>
              <a:ext uri="{FF2B5EF4-FFF2-40B4-BE49-F238E27FC236}">
                <a16:creationId xmlns:a16="http://schemas.microsoft.com/office/drawing/2014/main" id="{470EA390-87D0-437E-BD24-06C7A897BB46}"/>
              </a:ext>
            </a:extLst>
          </p:cNvPr>
          <p:cNvSpPr txBox="1"/>
          <p:nvPr/>
        </p:nvSpPr>
        <p:spPr>
          <a:xfrm>
            <a:off x="2419743" y="2852936"/>
            <a:ext cx="3748265" cy="707886"/>
          </a:xfrm>
          <a:prstGeom prst="rect">
            <a:avLst/>
          </a:prstGeom>
          <a:noFill/>
        </p:spPr>
        <p:txBody>
          <a:bodyPr wrap="square" rtlCol="0">
            <a:spAutoFit/>
          </a:bodyPr>
          <a:lstStyle/>
          <a:p>
            <a:r>
              <a:rPr lang="en-GB" sz="2000" dirty="0">
                <a:solidFill>
                  <a:srgbClr val="244B90"/>
                </a:solidFill>
                <a:latin typeface="Futura-Bold" pitchFamily="2" charset="0"/>
              </a:rPr>
              <a:t>SMALL GROUP ACTIVITY:</a:t>
            </a:r>
            <a:br>
              <a:rPr lang="en-GB" sz="2000" dirty="0">
                <a:solidFill>
                  <a:srgbClr val="303556"/>
                </a:solidFill>
                <a:latin typeface="Futura-Bold" pitchFamily="2" charset="0"/>
              </a:rPr>
            </a:br>
            <a:r>
              <a:rPr lang="en-GB" sz="2000" dirty="0">
                <a:solidFill>
                  <a:srgbClr val="303556"/>
                </a:solidFill>
                <a:latin typeface="Futura-Bold" pitchFamily="2" charset="0"/>
              </a:rPr>
              <a:t>Case Studies</a:t>
            </a:r>
            <a:endParaRPr lang="en-GB" sz="2000" dirty="0"/>
          </a:p>
        </p:txBody>
      </p:sp>
      <p:sp>
        <p:nvSpPr>
          <p:cNvPr id="10" name="Rectangle: Rounded Corners 9">
            <a:extLst>
              <a:ext uri="{FF2B5EF4-FFF2-40B4-BE49-F238E27FC236}">
                <a16:creationId xmlns:a16="http://schemas.microsoft.com/office/drawing/2014/main" id="{46C5D9F9-56D1-4274-B3F8-C0C37E60577F}"/>
              </a:ext>
            </a:extLst>
          </p:cNvPr>
          <p:cNvSpPr/>
          <p:nvPr/>
        </p:nvSpPr>
        <p:spPr>
          <a:xfrm>
            <a:off x="535354" y="2348880"/>
            <a:ext cx="5666563" cy="1651518"/>
          </a:xfrm>
          <a:prstGeom prst="roundRect">
            <a:avLst/>
          </a:prstGeom>
          <a:noFill/>
          <a:ln w="5715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1" name="Object 10">
            <a:extLst>
              <a:ext uri="{FF2B5EF4-FFF2-40B4-BE49-F238E27FC236}">
                <a16:creationId xmlns:a16="http://schemas.microsoft.com/office/drawing/2014/main" id="{B425EC0B-4DAE-490F-815E-43AA719E2848}"/>
              </a:ext>
            </a:extLst>
          </p:cNvPr>
          <p:cNvGraphicFramePr>
            <a:graphicFrameLocks noChangeAspect="1"/>
          </p:cNvGraphicFramePr>
          <p:nvPr>
            <p:extLst>
              <p:ext uri="{D42A27DB-BD31-4B8C-83A1-F6EECF244321}">
                <p14:modId xmlns:p14="http://schemas.microsoft.com/office/powerpoint/2010/main" val="1806150710"/>
              </p:ext>
            </p:extLst>
          </p:nvPr>
        </p:nvGraphicFramePr>
        <p:xfrm>
          <a:off x="859051" y="2636137"/>
          <a:ext cx="1308021" cy="1113591"/>
        </p:xfrm>
        <a:graphic>
          <a:graphicData uri="http://schemas.openxmlformats.org/presentationml/2006/ole">
            <mc:AlternateContent xmlns:mc="http://schemas.openxmlformats.org/markup-compatibility/2006">
              <mc:Choice xmlns:v="urn:schemas-microsoft-com:vml" Requires="v">
                <p:oleObj r:id="rId4" imgW="4742640" imgH="4037760" progId="">
                  <p:embed/>
                </p:oleObj>
              </mc:Choice>
              <mc:Fallback>
                <p:oleObj r:id="rId4" imgW="4742640" imgH="4037760" progId="">
                  <p:embed/>
                  <p:pic>
                    <p:nvPicPr>
                      <p:cNvPr id="11" name="Object 10">
                        <a:extLst>
                          <a:ext uri="{FF2B5EF4-FFF2-40B4-BE49-F238E27FC236}">
                            <a16:creationId xmlns:a16="http://schemas.microsoft.com/office/drawing/2014/main" id="{B425EC0B-4DAE-490F-815E-43AA719E2848}"/>
                          </a:ext>
                        </a:extLst>
                      </p:cNvPr>
                      <p:cNvPicPr/>
                      <p:nvPr/>
                    </p:nvPicPr>
                    <p:blipFill>
                      <a:blip r:embed="rId5"/>
                      <a:stretch>
                        <a:fillRect/>
                      </a:stretch>
                    </p:blipFill>
                    <p:spPr>
                      <a:xfrm>
                        <a:off x="859051" y="2636137"/>
                        <a:ext cx="1308021" cy="1113591"/>
                      </a:xfrm>
                      <a:prstGeom prst="rect">
                        <a:avLst/>
                      </a:prstGeom>
                    </p:spPr>
                  </p:pic>
                </p:oleObj>
              </mc:Fallback>
            </mc:AlternateContent>
          </a:graphicData>
        </a:graphic>
      </p:graphicFrame>
    </p:spTree>
    <p:extLst>
      <p:ext uri="{BB962C8B-B14F-4D97-AF65-F5344CB8AC3E}">
        <p14:creationId xmlns:p14="http://schemas.microsoft.com/office/powerpoint/2010/main" val="3975112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 text, application&#10;&#10;Description automatically generated">
            <a:extLst>
              <a:ext uri="{FF2B5EF4-FFF2-40B4-BE49-F238E27FC236}">
                <a16:creationId xmlns:a16="http://schemas.microsoft.com/office/drawing/2014/main" id="{BAC5BEA6-770D-4CA7-B447-7102C0A765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16B6AB9C-A142-45FA-8879-5F934B28DDE9}"/>
              </a:ext>
            </a:extLst>
          </p:cNvPr>
          <p:cNvSpPr>
            <a:spLocks noGrp="1"/>
          </p:cNvSpPr>
          <p:nvPr>
            <p:ph idx="1"/>
          </p:nvPr>
        </p:nvSpPr>
        <p:spPr>
          <a:xfrm>
            <a:off x="623392" y="2492896"/>
            <a:ext cx="10515600" cy="3358840"/>
          </a:xfrm>
        </p:spPr>
        <p:txBody>
          <a:bodyPr>
            <a:normAutofit/>
          </a:bodyPr>
          <a:lstStyle/>
          <a:p>
            <a:pPr marL="0" indent="0">
              <a:buNone/>
            </a:pPr>
            <a:r>
              <a:rPr lang="en-GB" sz="2000" dirty="0">
                <a:ea typeface="Calibri" panose="020F0502020204030204" pitchFamily="34" charset="0"/>
                <a:cs typeface="Times New Roman" panose="02020603050405020304" pitchFamily="18" charset="0"/>
              </a:rPr>
              <a:t>Things to consider:</a:t>
            </a:r>
          </a:p>
          <a:p>
            <a:r>
              <a:rPr lang="en-GB" sz="2000" dirty="0">
                <a:ea typeface="Calibri" panose="020F0502020204030204" pitchFamily="34" charset="0"/>
                <a:cs typeface="Times New Roman" panose="02020603050405020304" pitchFamily="18" charset="0"/>
              </a:rPr>
              <a:t>Has the child/young person been abused/harmed? </a:t>
            </a:r>
          </a:p>
          <a:p>
            <a:r>
              <a:rPr lang="en-GB" sz="2000" dirty="0">
                <a:ea typeface="Calibri" panose="020F0502020204030204" pitchFamily="34" charset="0"/>
                <a:cs typeface="Times New Roman" panose="02020603050405020304" pitchFamily="18" charset="0"/>
              </a:rPr>
              <a:t>What type of harm/abuse is this?</a:t>
            </a:r>
          </a:p>
          <a:p>
            <a:r>
              <a:rPr lang="en-GB" sz="2000" dirty="0">
                <a:ea typeface="Calibri" panose="020F0502020204030204" pitchFamily="34" charset="0"/>
                <a:cs typeface="Times New Roman" panose="02020603050405020304" pitchFamily="18" charset="0"/>
              </a:rPr>
              <a:t>Has a crime been committed?</a:t>
            </a:r>
          </a:p>
          <a:p>
            <a:r>
              <a:rPr lang="en-GB" sz="2000" dirty="0"/>
              <a:t>What are you going to do? </a:t>
            </a:r>
          </a:p>
          <a:p>
            <a:endParaRPr lang="en-GB" sz="2000" dirty="0"/>
          </a:p>
          <a:p>
            <a:pPr marL="0" indent="0">
              <a:buNone/>
            </a:pPr>
            <a:r>
              <a:rPr lang="en-GB" sz="2000" b="1" dirty="0"/>
              <a:t>Remember to rank each case study on a scale of 1 – 10 </a:t>
            </a:r>
            <a:r>
              <a:rPr lang="en-GB" sz="2000" dirty="0"/>
              <a:t>(10 = greatest) </a:t>
            </a:r>
            <a:endParaRPr lang="en-GB" sz="2000" b="1" dirty="0"/>
          </a:p>
        </p:txBody>
      </p:sp>
      <p:sp>
        <p:nvSpPr>
          <p:cNvPr id="5" name="TextBox 4">
            <a:extLst>
              <a:ext uri="{FF2B5EF4-FFF2-40B4-BE49-F238E27FC236}">
                <a16:creationId xmlns:a16="http://schemas.microsoft.com/office/drawing/2014/main" id="{4DE17A0F-A465-48DE-BEB5-5182E47115F3}"/>
              </a:ext>
            </a:extLst>
          </p:cNvPr>
          <p:cNvSpPr txBox="1"/>
          <p:nvPr/>
        </p:nvSpPr>
        <p:spPr>
          <a:xfrm>
            <a:off x="474640" y="1556792"/>
            <a:ext cx="8710863" cy="523220"/>
          </a:xfrm>
          <a:prstGeom prst="rect">
            <a:avLst/>
          </a:prstGeom>
          <a:noFill/>
        </p:spPr>
        <p:txBody>
          <a:bodyPr wrap="square" rtlCol="0">
            <a:spAutoFit/>
          </a:bodyPr>
          <a:lstStyle/>
          <a:p>
            <a:r>
              <a:rPr lang="en-GB" sz="2800" dirty="0">
                <a:solidFill>
                  <a:srgbClr val="244B90"/>
                </a:solidFill>
                <a:latin typeface="Futura-Bold" pitchFamily="2" charset="0"/>
              </a:rPr>
              <a:t>THE 4 R’s</a:t>
            </a:r>
            <a:endParaRPr lang="en-GB" sz="2800" dirty="0">
              <a:solidFill>
                <a:srgbClr val="244B90"/>
              </a:solidFill>
            </a:endParaRPr>
          </a:p>
        </p:txBody>
      </p:sp>
    </p:spTree>
    <p:extLst>
      <p:ext uri="{BB962C8B-B14F-4D97-AF65-F5344CB8AC3E}">
        <p14:creationId xmlns:p14="http://schemas.microsoft.com/office/powerpoint/2010/main" val="3428046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9CEFEE4B-182A-444E-A0B6-CC6A7D0CFB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152650" y="713508"/>
            <a:ext cx="7886700" cy="1325563"/>
          </a:xfrm>
        </p:spPr>
        <p:txBody>
          <a:bodyPr>
            <a:normAutofit/>
          </a:bodyPr>
          <a:lstStyle/>
          <a:p>
            <a:br>
              <a:rPr lang="en-GB" dirty="0">
                <a:solidFill>
                  <a:srgbClr val="2D395A"/>
                </a:solidFill>
                <a:latin typeface="Futura-Bold" pitchFamily="2" charset="0"/>
              </a:rPr>
            </a:br>
            <a:endParaRPr lang="en-GB" dirty="0">
              <a:solidFill>
                <a:srgbClr val="2D395A"/>
              </a:solidFill>
              <a:latin typeface="Futura-Bold" pitchFamily="2" charset="0"/>
            </a:endParaRPr>
          </a:p>
        </p:txBody>
      </p:sp>
      <p:sp>
        <p:nvSpPr>
          <p:cNvPr id="3" name="Content Placeholder 2"/>
          <p:cNvSpPr>
            <a:spLocks noGrp="1"/>
          </p:cNvSpPr>
          <p:nvPr>
            <p:ph idx="1"/>
          </p:nvPr>
        </p:nvSpPr>
        <p:spPr>
          <a:xfrm>
            <a:off x="483044" y="2654720"/>
            <a:ext cx="7701188" cy="2286447"/>
          </a:xfrm>
        </p:spPr>
        <p:txBody>
          <a:bodyPr>
            <a:normAutofit/>
          </a:bodyPr>
          <a:lstStyle/>
          <a:p>
            <a:pPr marL="0" indent="0">
              <a:buNone/>
            </a:pPr>
            <a:r>
              <a:rPr lang="en-GB" sz="2000" dirty="0">
                <a:latin typeface="Calibri" panose="020F0502020204030204" pitchFamily="34" charset="0"/>
                <a:ea typeface="Calibri" panose="020F0502020204030204" pitchFamily="34" charset="0"/>
                <a:cs typeface="Times New Roman" panose="02020603050405020304" pitchFamily="18" charset="0"/>
              </a:rPr>
              <a:t>At the end of this session participants will be able to: </a:t>
            </a:r>
          </a:p>
          <a:p>
            <a:r>
              <a:rPr lang="en-GB" sz="2000" b="1" dirty="0"/>
              <a:t>Understand Safeguarding and Child Protection </a:t>
            </a:r>
            <a:r>
              <a:rPr lang="en-GB" sz="2000" dirty="0"/>
              <a:t>in the context of your role within The Boys’ Brigade</a:t>
            </a:r>
          </a:p>
          <a:p>
            <a:r>
              <a:rPr lang="en-GB" sz="2000" dirty="0"/>
              <a:t>Know how to </a:t>
            </a:r>
            <a:r>
              <a:rPr lang="en-GB" sz="2000" b="1" dirty="0">
                <a:ea typeface="Calibri" panose="020F0502020204030204" pitchFamily="34" charset="0"/>
                <a:cs typeface="Times New Roman" panose="02020603050405020304" pitchFamily="18" charset="0"/>
              </a:rPr>
              <a:t>Recognise</a:t>
            </a:r>
            <a:r>
              <a:rPr lang="en-GB" sz="2000" dirty="0">
                <a:ea typeface="Calibri" panose="020F0502020204030204" pitchFamily="34" charset="0"/>
                <a:cs typeface="Times New Roman" panose="02020603050405020304" pitchFamily="18" charset="0"/>
              </a:rPr>
              <a:t>, </a:t>
            </a:r>
            <a:r>
              <a:rPr lang="en-GB" sz="2000" b="1" dirty="0">
                <a:ea typeface="Calibri" panose="020F0502020204030204" pitchFamily="34" charset="0"/>
                <a:cs typeface="Times New Roman" panose="02020603050405020304" pitchFamily="18" charset="0"/>
              </a:rPr>
              <a:t>Respond </a:t>
            </a:r>
            <a:r>
              <a:rPr lang="en-GB" sz="2000" dirty="0">
                <a:ea typeface="Calibri" panose="020F0502020204030204" pitchFamily="34" charset="0"/>
                <a:cs typeface="Times New Roman" panose="02020603050405020304" pitchFamily="18" charset="0"/>
              </a:rPr>
              <a:t>to, </a:t>
            </a:r>
            <a:r>
              <a:rPr lang="en-GB" sz="2000" b="1" dirty="0">
                <a:ea typeface="Calibri" panose="020F0502020204030204" pitchFamily="34" charset="0"/>
                <a:cs typeface="Times New Roman" panose="02020603050405020304" pitchFamily="18" charset="0"/>
              </a:rPr>
              <a:t>Report</a:t>
            </a:r>
            <a:r>
              <a:rPr lang="en-GB" sz="2000" dirty="0">
                <a:ea typeface="Calibri" panose="020F0502020204030204" pitchFamily="34" charset="0"/>
                <a:cs typeface="Times New Roman" panose="02020603050405020304" pitchFamily="18" charset="0"/>
              </a:rPr>
              <a:t> and </a:t>
            </a:r>
            <a:r>
              <a:rPr lang="en-GB" sz="2000" b="1" dirty="0">
                <a:ea typeface="Calibri" panose="020F0502020204030204" pitchFamily="34" charset="0"/>
                <a:cs typeface="Times New Roman" panose="02020603050405020304" pitchFamily="18" charset="0"/>
              </a:rPr>
              <a:t>Record</a:t>
            </a:r>
            <a:r>
              <a:rPr lang="en-GB" sz="2000" dirty="0">
                <a:ea typeface="Calibri" panose="020F0502020204030204" pitchFamily="34" charset="0"/>
                <a:cs typeface="Times New Roman" panose="02020603050405020304" pitchFamily="18" charset="0"/>
              </a:rPr>
              <a:t> concerns about a child or young person</a:t>
            </a:r>
            <a:endParaRPr lang="en-GB" sz="2000" dirty="0"/>
          </a:p>
        </p:txBody>
      </p:sp>
      <p:sp>
        <p:nvSpPr>
          <p:cNvPr id="9" name="TextBox 8">
            <a:extLst>
              <a:ext uri="{FF2B5EF4-FFF2-40B4-BE49-F238E27FC236}">
                <a16:creationId xmlns:a16="http://schemas.microsoft.com/office/drawing/2014/main" id="{0A8F82F1-FF81-4D8C-B114-549B593F6303}"/>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LEARNING OUTCOMES</a:t>
            </a:r>
            <a:endParaRPr lang="en-GB" sz="2800" dirty="0">
              <a:solidFill>
                <a:srgbClr val="244B90"/>
              </a:solidFill>
            </a:endParaRPr>
          </a:p>
        </p:txBody>
      </p:sp>
      <p:pic>
        <p:nvPicPr>
          <p:cNvPr id="10" name="Picture 9" descr="Icon&#10;&#10;Description automatically generated">
            <a:extLst>
              <a:ext uri="{FF2B5EF4-FFF2-40B4-BE49-F238E27FC236}">
                <a16:creationId xmlns:a16="http://schemas.microsoft.com/office/drawing/2014/main" id="{024475B4-C22A-48DF-9A42-E3300B8DE5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03916" y="429781"/>
            <a:ext cx="2907464" cy="2907464"/>
          </a:xfrm>
          <a:prstGeom prst="rect">
            <a:avLst/>
          </a:prstGeom>
        </p:spPr>
      </p:pic>
    </p:spTree>
    <p:extLst>
      <p:ext uri="{BB962C8B-B14F-4D97-AF65-F5344CB8AC3E}">
        <p14:creationId xmlns:p14="http://schemas.microsoft.com/office/powerpoint/2010/main" val="2462634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75A4B7D4-6C30-4A9A-8D15-63E022C7EC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82AACE13-6B58-4C25-B182-5EB55F55B86D}"/>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CASE STUDY 1</a:t>
            </a:r>
            <a:endParaRPr lang="en-GB" sz="2800" dirty="0">
              <a:solidFill>
                <a:srgbClr val="244B90"/>
              </a:solidFill>
            </a:endParaRPr>
          </a:p>
        </p:txBody>
      </p:sp>
      <p:sp>
        <p:nvSpPr>
          <p:cNvPr id="3" name="Content Placeholder 2"/>
          <p:cNvSpPr>
            <a:spLocks noGrp="1"/>
          </p:cNvSpPr>
          <p:nvPr>
            <p:ph idx="1"/>
          </p:nvPr>
        </p:nvSpPr>
        <p:spPr>
          <a:xfrm>
            <a:off x="479376" y="2348880"/>
            <a:ext cx="7272808" cy="2160240"/>
          </a:xfrm>
        </p:spPr>
        <p:txBody>
          <a:bodyPr>
            <a:normAutofit/>
          </a:bodyPr>
          <a:lstStyle/>
          <a:p>
            <a:pPr marL="0" indent="0">
              <a:buNone/>
            </a:pPr>
            <a:r>
              <a:rPr lang="en-GB" sz="2400" dirty="0"/>
              <a:t>You are a leader in your Company. One of the young people attends BB with a mark on his face. He tells you his teaching assistant did it at school today. He hasn’t told his parents as they were busy earlier, and did not notice the mark. </a:t>
            </a:r>
          </a:p>
        </p:txBody>
      </p:sp>
    </p:spTree>
    <p:extLst>
      <p:ext uri="{BB962C8B-B14F-4D97-AF65-F5344CB8AC3E}">
        <p14:creationId xmlns:p14="http://schemas.microsoft.com/office/powerpoint/2010/main" val="3140964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 text, application&#10;&#10;Description automatically generated">
            <a:extLst>
              <a:ext uri="{FF2B5EF4-FFF2-40B4-BE49-F238E27FC236}">
                <a16:creationId xmlns:a16="http://schemas.microsoft.com/office/drawing/2014/main" id="{1476E250-08ED-4675-B9CB-775DE67AFE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8D72574B-98A3-44C1-815A-33AE33F9FD1A}"/>
              </a:ext>
            </a:extLst>
          </p:cNvPr>
          <p:cNvSpPr txBox="1"/>
          <p:nvPr/>
        </p:nvSpPr>
        <p:spPr>
          <a:xfrm>
            <a:off x="474641" y="1718950"/>
            <a:ext cx="5837384" cy="523220"/>
          </a:xfrm>
          <a:prstGeom prst="rect">
            <a:avLst/>
          </a:prstGeom>
          <a:noFill/>
        </p:spPr>
        <p:txBody>
          <a:bodyPr wrap="square" rtlCol="0">
            <a:spAutoFit/>
          </a:bodyPr>
          <a:lstStyle/>
          <a:p>
            <a:r>
              <a:rPr lang="en-GB" sz="2800" dirty="0">
                <a:solidFill>
                  <a:srgbClr val="244B90"/>
                </a:solidFill>
                <a:latin typeface="Futura-Bold" pitchFamily="2" charset="0"/>
              </a:rPr>
              <a:t>CASE STUDY 1</a:t>
            </a:r>
            <a:endParaRPr lang="en-GB" sz="2800" dirty="0">
              <a:solidFill>
                <a:srgbClr val="244B90"/>
              </a:solidFill>
            </a:endParaRPr>
          </a:p>
        </p:txBody>
      </p:sp>
      <p:sp>
        <p:nvSpPr>
          <p:cNvPr id="3" name="Content Placeholder 2"/>
          <p:cNvSpPr>
            <a:spLocks noGrp="1"/>
          </p:cNvSpPr>
          <p:nvPr>
            <p:ph idx="1"/>
          </p:nvPr>
        </p:nvSpPr>
        <p:spPr>
          <a:xfrm>
            <a:off x="551384" y="2492896"/>
            <a:ext cx="5760640" cy="3458927"/>
          </a:xfrm>
        </p:spPr>
        <p:txBody>
          <a:bodyPr>
            <a:noAutofit/>
          </a:bodyPr>
          <a:lstStyle/>
          <a:p>
            <a:pPr marL="0" indent="0">
              <a:buNone/>
            </a:pPr>
            <a:r>
              <a:rPr lang="en-GB" sz="2000" b="1" dirty="0"/>
              <a:t>The Law Currently</a:t>
            </a:r>
          </a:p>
          <a:p>
            <a:pPr marL="0" indent="0">
              <a:buNone/>
            </a:pPr>
            <a:br>
              <a:rPr lang="en-GB" sz="1800" b="1" dirty="0"/>
            </a:br>
            <a:r>
              <a:rPr lang="en-GB" sz="1800" b="1" dirty="0">
                <a:solidFill>
                  <a:srgbClr val="224B8E"/>
                </a:solidFill>
              </a:rPr>
              <a:t>England and Northern Ireland</a:t>
            </a:r>
          </a:p>
          <a:p>
            <a:pPr marL="0" indent="0">
              <a:buNone/>
            </a:pPr>
            <a:r>
              <a:rPr lang="en-GB" sz="1800" dirty="0"/>
              <a:t>It is unlawful to assault a child? </a:t>
            </a:r>
          </a:p>
          <a:p>
            <a:pPr marL="0" indent="0">
              <a:buNone/>
            </a:pPr>
            <a:r>
              <a:rPr lang="en-GB" sz="1800" dirty="0"/>
              <a:t>There is a defence of reasonable punishment, </a:t>
            </a:r>
            <a:r>
              <a:rPr lang="en-GB" sz="1800" b="1" dirty="0"/>
              <a:t>only </a:t>
            </a:r>
            <a:r>
              <a:rPr lang="en-GB" sz="1800" dirty="0"/>
              <a:t>if you are the parent/carer. This defence can only be used if:</a:t>
            </a:r>
          </a:p>
          <a:p>
            <a:pPr marL="514350" indent="-514350">
              <a:buAutoNum type="arabicPeriod"/>
            </a:pPr>
            <a:r>
              <a:rPr lang="en-GB" sz="1800" dirty="0"/>
              <a:t>There is no lasting mark </a:t>
            </a:r>
          </a:p>
          <a:p>
            <a:pPr marL="514350" indent="-514350">
              <a:buAutoNum type="arabicPeriod"/>
            </a:pPr>
            <a:r>
              <a:rPr lang="en-GB" sz="1800" dirty="0"/>
              <a:t>The circumstances are reasonable</a:t>
            </a:r>
          </a:p>
          <a:p>
            <a:pPr marL="0" indent="0">
              <a:buNone/>
            </a:pPr>
            <a:r>
              <a:rPr lang="en-GB" sz="1400" b="1" dirty="0"/>
              <a:t>Section 58 Children Act 2004</a:t>
            </a:r>
          </a:p>
        </p:txBody>
      </p:sp>
      <p:sp>
        <p:nvSpPr>
          <p:cNvPr id="10" name="Content Placeholder 2">
            <a:extLst>
              <a:ext uri="{FF2B5EF4-FFF2-40B4-BE49-F238E27FC236}">
                <a16:creationId xmlns:a16="http://schemas.microsoft.com/office/drawing/2014/main" id="{5FA278E4-D2F0-4B58-BEE8-2F730486BA91}"/>
              </a:ext>
            </a:extLst>
          </p:cNvPr>
          <p:cNvSpPr txBox="1">
            <a:spLocks/>
          </p:cNvSpPr>
          <p:nvPr/>
        </p:nvSpPr>
        <p:spPr>
          <a:xfrm>
            <a:off x="6910536" y="2492896"/>
            <a:ext cx="4682952" cy="367240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b="1" dirty="0">
                <a:solidFill>
                  <a:srgbClr val="224B8E"/>
                </a:solidFill>
              </a:rPr>
              <a:t>Republic of Ireland </a:t>
            </a:r>
            <a:r>
              <a:rPr lang="en-GB" sz="1800" b="1" dirty="0"/>
              <a:t>- </a:t>
            </a:r>
            <a:r>
              <a:rPr lang="en-GB" sz="1800" dirty="0"/>
              <a:t>On 11</a:t>
            </a:r>
            <a:r>
              <a:rPr lang="en-GB" sz="1800" baseline="30000" dirty="0"/>
              <a:t>th</a:t>
            </a:r>
            <a:r>
              <a:rPr lang="en-GB" sz="1800" dirty="0"/>
              <a:t> December 2015 the reasonable punishment defence was abolished. </a:t>
            </a:r>
            <a:r>
              <a:rPr lang="en-GB" sz="1400" b="1" dirty="0"/>
              <a:t>Children First Act 2015 </a:t>
            </a:r>
          </a:p>
          <a:p>
            <a:pPr marL="0" indent="0">
              <a:buFont typeface="Arial" panose="020B0604020202020204" pitchFamily="34" charset="0"/>
              <a:buNone/>
            </a:pPr>
            <a:r>
              <a:rPr lang="en-GB" sz="1800" b="1" dirty="0">
                <a:solidFill>
                  <a:srgbClr val="224B8E"/>
                </a:solidFill>
              </a:rPr>
              <a:t>Wales</a:t>
            </a:r>
            <a:r>
              <a:rPr lang="en-GB" sz="1800" b="1" dirty="0"/>
              <a:t> - </a:t>
            </a:r>
            <a:r>
              <a:rPr lang="en-GB" sz="1800" dirty="0"/>
              <a:t>The Welsh Assembly agreed to remove the reasonable punishment defence, and this became law on 21</a:t>
            </a:r>
            <a:r>
              <a:rPr lang="en-GB" sz="1800" baseline="30000" dirty="0"/>
              <a:t>st</a:t>
            </a:r>
            <a:r>
              <a:rPr lang="en-GB" sz="1800" dirty="0"/>
              <a:t> March 2022. </a:t>
            </a:r>
            <a:r>
              <a:rPr lang="en-GB" sz="1400" b="1" dirty="0"/>
              <a:t>Children Act 2020 </a:t>
            </a:r>
            <a:endParaRPr lang="en-GB" sz="1400" dirty="0"/>
          </a:p>
          <a:p>
            <a:pPr marL="0" indent="0">
              <a:buFont typeface="Arial" panose="020B0604020202020204" pitchFamily="34" charset="0"/>
              <a:buNone/>
            </a:pPr>
            <a:r>
              <a:rPr lang="en-GB" sz="1800" b="1" dirty="0">
                <a:solidFill>
                  <a:srgbClr val="224B8E"/>
                </a:solidFill>
              </a:rPr>
              <a:t>Scotland </a:t>
            </a:r>
            <a:r>
              <a:rPr lang="en-GB" sz="1800" b="1" dirty="0"/>
              <a:t>- </a:t>
            </a:r>
            <a:r>
              <a:rPr lang="en-GB" sz="1800" dirty="0"/>
              <a:t>In 2017 the Government agreed to consider banning smacking. Legislation was agreed in October 2019. This became law in November 2020. </a:t>
            </a:r>
            <a:r>
              <a:rPr lang="en-GB" sz="1400" b="1" dirty="0"/>
              <a:t>Children (Equal protection from Assault) Scotland Act 2019</a:t>
            </a:r>
            <a:endParaRPr lang="en-GB" sz="1800" dirty="0"/>
          </a:p>
        </p:txBody>
      </p:sp>
    </p:spTree>
    <p:extLst>
      <p:ext uri="{BB962C8B-B14F-4D97-AF65-F5344CB8AC3E}">
        <p14:creationId xmlns:p14="http://schemas.microsoft.com/office/powerpoint/2010/main" val="2917312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7C9DF7C9-0D53-4E88-BA11-96E2B95B68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6D34CA15-ECBF-40A4-A3C5-2355EC5D0EF0}"/>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CASE STUDY 2</a:t>
            </a:r>
            <a:endParaRPr lang="en-GB" sz="2800" dirty="0">
              <a:solidFill>
                <a:srgbClr val="244B90"/>
              </a:solidFill>
            </a:endParaRPr>
          </a:p>
        </p:txBody>
      </p:sp>
      <p:sp>
        <p:nvSpPr>
          <p:cNvPr id="3" name="Content Placeholder 2"/>
          <p:cNvSpPr>
            <a:spLocks noGrp="1"/>
          </p:cNvSpPr>
          <p:nvPr>
            <p:ph idx="1"/>
          </p:nvPr>
        </p:nvSpPr>
        <p:spPr>
          <a:xfrm>
            <a:off x="478490" y="2487066"/>
            <a:ext cx="6769638" cy="1883867"/>
          </a:xfrm>
        </p:spPr>
        <p:txBody>
          <a:bodyPr>
            <a:normAutofit/>
          </a:bodyPr>
          <a:lstStyle/>
          <a:p>
            <a:pPr marL="0" indent="0">
              <a:buNone/>
            </a:pPr>
            <a:r>
              <a:rPr lang="en-GB" sz="2400" dirty="0"/>
              <a:t>You are the Leader-in-Charge for Juniors. A parent has contacted you and stated their child was kicked by a leader last week and they have reported it to the police today. Your Company meets tomorrow night.</a:t>
            </a:r>
          </a:p>
        </p:txBody>
      </p:sp>
    </p:spTree>
    <p:extLst>
      <p:ext uri="{BB962C8B-B14F-4D97-AF65-F5344CB8AC3E}">
        <p14:creationId xmlns:p14="http://schemas.microsoft.com/office/powerpoint/2010/main" val="8145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F186F16D-CF09-4E7B-999D-4EF69AB0A0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BDCBA783-A455-402C-9D7B-AD44B91C7C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CASE STUDY 3</a:t>
            </a:r>
            <a:endParaRPr lang="en-GB" sz="2800" dirty="0">
              <a:solidFill>
                <a:srgbClr val="244B90"/>
              </a:solidFill>
            </a:endParaRPr>
          </a:p>
        </p:txBody>
      </p:sp>
      <p:sp>
        <p:nvSpPr>
          <p:cNvPr id="3" name="Content Placeholder 2"/>
          <p:cNvSpPr>
            <a:spLocks noGrp="1"/>
          </p:cNvSpPr>
          <p:nvPr>
            <p:ph idx="1"/>
          </p:nvPr>
        </p:nvSpPr>
        <p:spPr>
          <a:xfrm>
            <a:off x="474640" y="2425070"/>
            <a:ext cx="6413448" cy="1940034"/>
          </a:xfrm>
        </p:spPr>
        <p:txBody>
          <a:bodyPr>
            <a:normAutofit/>
          </a:bodyPr>
          <a:lstStyle/>
          <a:p>
            <a:pPr marL="0" indent="0">
              <a:buNone/>
            </a:pPr>
            <a:r>
              <a:rPr lang="en-GB" sz="2400" dirty="0"/>
              <a:t>An Anchor always comes to BB late. They  often do not have the correct uniform. They look scruffy, and sometimes appear smelly and unwashed. You notice other children make fun of them. </a:t>
            </a:r>
          </a:p>
        </p:txBody>
      </p:sp>
    </p:spTree>
    <p:extLst>
      <p:ext uri="{BB962C8B-B14F-4D97-AF65-F5344CB8AC3E}">
        <p14:creationId xmlns:p14="http://schemas.microsoft.com/office/powerpoint/2010/main" val="1351795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B423121E-3535-4B1A-97AB-4441D2CC40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2D0E1339-5B3E-4AE0-B49A-BCDBB8AF1AB6}"/>
              </a:ext>
            </a:extLst>
          </p:cNvPr>
          <p:cNvSpPr txBox="1"/>
          <p:nvPr/>
        </p:nvSpPr>
        <p:spPr>
          <a:xfrm>
            <a:off x="474640" y="1537628"/>
            <a:ext cx="8710863" cy="523220"/>
          </a:xfrm>
          <a:prstGeom prst="rect">
            <a:avLst/>
          </a:prstGeom>
          <a:noFill/>
        </p:spPr>
        <p:txBody>
          <a:bodyPr wrap="square" rtlCol="0">
            <a:spAutoFit/>
          </a:bodyPr>
          <a:lstStyle/>
          <a:p>
            <a:r>
              <a:rPr lang="en-GB" sz="2800" dirty="0">
                <a:solidFill>
                  <a:srgbClr val="244B90"/>
                </a:solidFill>
                <a:latin typeface="Futura-Bold" pitchFamily="2" charset="0"/>
              </a:rPr>
              <a:t>NEGLECT - NSPCC</a:t>
            </a:r>
            <a:endParaRPr lang="en-GB" sz="2800" dirty="0">
              <a:solidFill>
                <a:srgbClr val="244B90"/>
              </a:solidFill>
            </a:endParaRPr>
          </a:p>
        </p:txBody>
      </p:sp>
      <p:sp>
        <p:nvSpPr>
          <p:cNvPr id="3" name="Content Placeholder 2">
            <a:extLst>
              <a:ext uri="{FF2B5EF4-FFF2-40B4-BE49-F238E27FC236}">
                <a16:creationId xmlns:a16="http://schemas.microsoft.com/office/drawing/2014/main" id="{C9B04B87-C71C-45FF-B78F-F8FCFCE1F868}"/>
              </a:ext>
            </a:extLst>
          </p:cNvPr>
          <p:cNvSpPr>
            <a:spLocks noGrp="1"/>
          </p:cNvSpPr>
          <p:nvPr>
            <p:ph idx="1"/>
          </p:nvPr>
        </p:nvSpPr>
        <p:spPr>
          <a:xfrm>
            <a:off x="479376" y="2132856"/>
            <a:ext cx="10515600" cy="3646872"/>
          </a:xfrm>
        </p:spPr>
        <p:txBody>
          <a:bodyPr>
            <a:noAutofit/>
          </a:bodyPr>
          <a:lstStyle/>
          <a:p>
            <a:pPr marL="0" indent="0">
              <a:buNone/>
            </a:pPr>
            <a:r>
              <a:rPr lang="en-GB" sz="1800" dirty="0"/>
              <a:t>Neglect can be a lot of different things, which can make it hard to spot. But broadly speaking, there are 4 types of neglect:</a:t>
            </a:r>
          </a:p>
          <a:p>
            <a:r>
              <a:rPr lang="en-GB" sz="1800" b="1" dirty="0">
                <a:solidFill>
                  <a:srgbClr val="224B8E"/>
                </a:solidFill>
              </a:rPr>
              <a:t>PHYSICAL </a:t>
            </a:r>
            <a:r>
              <a:rPr lang="en-GB" sz="1800" b="1" dirty="0"/>
              <a:t>- </a:t>
            </a:r>
            <a:r>
              <a:rPr lang="en-GB" sz="1800" dirty="0"/>
              <a:t>A child's basic needs, such as food, clothing or shelter, are not met or they aren’t properly supervised or kept safe.</a:t>
            </a:r>
          </a:p>
          <a:p>
            <a:r>
              <a:rPr lang="en-GB" sz="1800" b="1" dirty="0">
                <a:solidFill>
                  <a:srgbClr val="224B8E"/>
                </a:solidFill>
              </a:rPr>
              <a:t>EDUCATIONAL </a:t>
            </a:r>
            <a:r>
              <a:rPr lang="en-GB" sz="1800" b="1" dirty="0"/>
              <a:t>- </a:t>
            </a:r>
            <a:r>
              <a:rPr lang="en-GB" sz="1800" dirty="0"/>
              <a:t>A parent doesn't ensure their child is given an education.</a:t>
            </a:r>
          </a:p>
          <a:p>
            <a:r>
              <a:rPr lang="en-GB" sz="1800" b="1" dirty="0">
                <a:solidFill>
                  <a:srgbClr val="224B8E"/>
                </a:solidFill>
              </a:rPr>
              <a:t>EMOTIONAL</a:t>
            </a:r>
            <a:r>
              <a:rPr lang="en-GB" sz="1800" b="1" dirty="0"/>
              <a:t> - </a:t>
            </a:r>
            <a:r>
              <a:rPr lang="en-GB" sz="1800" dirty="0"/>
              <a:t>A child doesn't get the nurture and stimulation they need. This could be through ignoring, humiliating, intimidating or isolating them.</a:t>
            </a:r>
          </a:p>
          <a:p>
            <a:r>
              <a:rPr lang="en-GB" sz="1800" b="1" dirty="0">
                <a:solidFill>
                  <a:srgbClr val="224B8E"/>
                </a:solidFill>
              </a:rPr>
              <a:t>MEDICAL </a:t>
            </a:r>
            <a:r>
              <a:rPr lang="en-GB" sz="1800" b="1" dirty="0"/>
              <a:t>- </a:t>
            </a:r>
            <a:r>
              <a:rPr lang="en-GB" sz="1800" dirty="0"/>
              <a:t>A child isn't given proper health care. This includes dental care and refusing or ignoring medical recommendations.</a:t>
            </a:r>
          </a:p>
          <a:p>
            <a:pPr marL="0" indent="0">
              <a:buNone/>
            </a:pPr>
            <a:r>
              <a:rPr lang="en-GB" sz="1800" dirty="0"/>
              <a:t>Signs of neglect can be really difficult to spot. Having one of the signs doesn't necessarily mean a child is being neglected. But if you notice multiple signs that last for a while, they might show there's a serious problem. </a:t>
            </a:r>
          </a:p>
        </p:txBody>
      </p:sp>
      <p:sp>
        <p:nvSpPr>
          <p:cNvPr id="10" name="TextBox 9">
            <a:extLst>
              <a:ext uri="{FF2B5EF4-FFF2-40B4-BE49-F238E27FC236}">
                <a16:creationId xmlns:a16="http://schemas.microsoft.com/office/drawing/2014/main" id="{0DE839B5-F679-4CBC-A75D-7BA68EC7E74E}"/>
              </a:ext>
            </a:extLst>
          </p:cNvPr>
          <p:cNvSpPr txBox="1"/>
          <p:nvPr/>
        </p:nvSpPr>
        <p:spPr>
          <a:xfrm>
            <a:off x="6888088" y="476672"/>
            <a:ext cx="3744416" cy="1200329"/>
          </a:xfrm>
          <a:prstGeom prst="rect">
            <a:avLst/>
          </a:prstGeom>
          <a:noFill/>
        </p:spPr>
        <p:txBody>
          <a:bodyPr wrap="square">
            <a:spAutoFit/>
          </a:bodyPr>
          <a:lstStyle/>
          <a:p>
            <a:pPr algn="ctr"/>
            <a:r>
              <a:rPr lang="en-GB" sz="2400" dirty="0">
                <a:solidFill>
                  <a:srgbClr val="224B8E"/>
                </a:solidFill>
                <a:latin typeface="Futura-Bold" pitchFamily="2" charset="0"/>
              </a:rPr>
              <a:t>“1 in 10 children have experienced neglect”</a:t>
            </a:r>
          </a:p>
        </p:txBody>
      </p:sp>
    </p:spTree>
    <p:extLst>
      <p:ext uri="{BB962C8B-B14F-4D97-AF65-F5344CB8AC3E}">
        <p14:creationId xmlns:p14="http://schemas.microsoft.com/office/powerpoint/2010/main" val="1155324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DEE78EA0-2B03-4E36-94FB-4BFA4B1F5A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0E9D09F0-59E7-4DAE-979E-DBCB7FE6285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CASE STUDY 4</a:t>
            </a:r>
            <a:endParaRPr lang="en-GB" sz="2800" dirty="0">
              <a:solidFill>
                <a:srgbClr val="244B90"/>
              </a:solidFill>
            </a:endParaRPr>
          </a:p>
        </p:txBody>
      </p:sp>
      <p:sp>
        <p:nvSpPr>
          <p:cNvPr id="3" name="Content Placeholder 2"/>
          <p:cNvSpPr>
            <a:spLocks noGrp="1"/>
          </p:cNvSpPr>
          <p:nvPr>
            <p:ph idx="1"/>
          </p:nvPr>
        </p:nvSpPr>
        <p:spPr>
          <a:xfrm>
            <a:off x="479376" y="2433916"/>
            <a:ext cx="7272808" cy="2241415"/>
          </a:xfrm>
        </p:spPr>
        <p:txBody>
          <a:bodyPr>
            <a:normAutofit/>
          </a:bodyPr>
          <a:lstStyle/>
          <a:p>
            <a:pPr marL="0" indent="0">
              <a:buNone/>
            </a:pPr>
            <a:r>
              <a:rPr lang="en-GB" sz="2400" dirty="0"/>
              <a:t>You are the Captain. One of your leaders has just informed you about a “relationship” between two people in your Company, one of which is a female leader aged 18. The young person is a male aged  16 (nearly 17).</a:t>
            </a:r>
            <a:endParaRPr lang="en-GB" dirty="0"/>
          </a:p>
        </p:txBody>
      </p:sp>
    </p:spTree>
    <p:extLst>
      <p:ext uri="{BB962C8B-B14F-4D97-AF65-F5344CB8AC3E}">
        <p14:creationId xmlns:p14="http://schemas.microsoft.com/office/powerpoint/2010/main" val="4150382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61BF1D94-6D83-43AD-A026-B6E4173BFA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5E350A9E-D3D3-4AD3-83D7-3232BF9D2418}"/>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CASE STUDY 4</a:t>
            </a:r>
            <a:endParaRPr lang="en-GB" sz="2800" dirty="0">
              <a:solidFill>
                <a:srgbClr val="244B90"/>
              </a:solidFill>
            </a:endParaRPr>
          </a:p>
        </p:txBody>
      </p:sp>
      <p:sp>
        <p:nvSpPr>
          <p:cNvPr id="3" name="Content Placeholder 2"/>
          <p:cNvSpPr>
            <a:spLocks noGrp="1"/>
          </p:cNvSpPr>
          <p:nvPr>
            <p:ph idx="1"/>
          </p:nvPr>
        </p:nvSpPr>
        <p:spPr>
          <a:xfrm>
            <a:off x="497912" y="2492896"/>
            <a:ext cx="10998688" cy="4876800"/>
          </a:xfrm>
        </p:spPr>
        <p:txBody>
          <a:bodyPr>
            <a:noAutofit/>
          </a:bodyPr>
          <a:lstStyle/>
          <a:p>
            <a:pPr marL="0" indent="0">
              <a:buNone/>
            </a:pPr>
            <a:r>
              <a:rPr lang="en-GB" sz="2400" dirty="0"/>
              <a:t>In terms of ‘Position of Trust’:</a:t>
            </a:r>
          </a:p>
          <a:p>
            <a:r>
              <a:rPr lang="en-GB" sz="2400" b="1" dirty="0"/>
              <a:t>Current legislation (laws)</a:t>
            </a:r>
          </a:p>
          <a:p>
            <a:r>
              <a:rPr lang="en-GB" sz="2400" b="1" dirty="0"/>
              <a:t>Legislation is being expanded</a:t>
            </a:r>
          </a:p>
          <a:p>
            <a:r>
              <a:rPr lang="en-GB" sz="2400" b="1" dirty="0"/>
              <a:t>Regional variations</a:t>
            </a:r>
          </a:p>
          <a:p>
            <a:r>
              <a:rPr lang="en-GB" sz="2400" b="1" dirty="0"/>
              <a:t>BB guidance for leaders</a:t>
            </a:r>
          </a:p>
          <a:p>
            <a:pPr marL="0" indent="0">
              <a:buNone/>
            </a:pPr>
            <a:br>
              <a:rPr lang="en-GB" sz="2400" dirty="0"/>
            </a:br>
            <a:r>
              <a:rPr lang="en-GB" sz="2400" dirty="0"/>
              <a:t>You can find our ‘Position of Trust’ guidance at </a:t>
            </a:r>
            <a:r>
              <a:rPr lang="en-GB" sz="2400" b="1" dirty="0">
                <a:solidFill>
                  <a:srgbClr val="224B8E"/>
                </a:solidFill>
              </a:rPr>
              <a:t>boys-brigade.org.uk/position-of-trust/</a:t>
            </a:r>
          </a:p>
          <a:p>
            <a:endParaRPr lang="en-GB" sz="2400" dirty="0"/>
          </a:p>
        </p:txBody>
      </p:sp>
    </p:spTree>
    <p:extLst>
      <p:ext uri="{BB962C8B-B14F-4D97-AF65-F5344CB8AC3E}">
        <p14:creationId xmlns:p14="http://schemas.microsoft.com/office/powerpoint/2010/main" val="862737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10;&#10;Description automatically generated">
            <a:extLst>
              <a:ext uri="{FF2B5EF4-FFF2-40B4-BE49-F238E27FC236}">
                <a16:creationId xmlns:a16="http://schemas.microsoft.com/office/drawing/2014/main" id="{231B9411-8867-403B-957A-335B9C5752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52321ADA-859A-4051-A9C6-C2D7A2F896C2}"/>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CASE STUDY 5</a:t>
            </a:r>
            <a:endParaRPr lang="en-GB" sz="2800" dirty="0">
              <a:solidFill>
                <a:srgbClr val="244B90"/>
              </a:solidFill>
            </a:endParaRPr>
          </a:p>
        </p:txBody>
      </p:sp>
      <p:sp>
        <p:nvSpPr>
          <p:cNvPr id="3" name="Content Placeholder 2"/>
          <p:cNvSpPr>
            <a:spLocks noGrp="1"/>
          </p:cNvSpPr>
          <p:nvPr>
            <p:ph idx="1"/>
          </p:nvPr>
        </p:nvSpPr>
        <p:spPr>
          <a:xfrm>
            <a:off x="476944" y="2374416"/>
            <a:ext cx="9507488" cy="3358840"/>
          </a:xfrm>
        </p:spPr>
        <p:txBody>
          <a:bodyPr>
            <a:noAutofit/>
          </a:bodyPr>
          <a:lstStyle/>
          <a:p>
            <a:pPr marL="0" indent="0">
              <a:lnSpc>
                <a:spcPct val="120000"/>
              </a:lnSpc>
              <a:spcBef>
                <a:spcPts val="0"/>
              </a:spcBef>
              <a:buNone/>
            </a:pPr>
            <a:r>
              <a:rPr lang="en-GB" sz="2200" dirty="0"/>
              <a:t>You recently become a leader after helping at your local BB group for a year. You have just completed the YLT Safeguarding Module and realised that some things in your Company are not done correctly. Helpers attend for several weeks/months, before they complete leader registration processes. Leaders often join in football and other contact games. You spoke about the training to your Captain. He explained that we need to see how helpers fit in before they join properly, and some of the rules are ignored because they don’t work for our Company.</a:t>
            </a:r>
          </a:p>
        </p:txBody>
      </p:sp>
    </p:spTree>
    <p:extLst>
      <p:ext uri="{BB962C8B-B14F-4D97-AF65-F5344CB8AC3E}">
        <p14:creationId xmlns:p14="http://schemas.microsoft.com/office/powerpoint/2010/main" val="3405812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LEADERS CODE OF CONDUCT</a:t>
            </a:r>
            <a:endParaRPr lang="en-GB" sz="2800" dirty="0">
              <a:solidFill>
                <a:srgbClr val="244B90"/>
              </a:solidFill>
            </a:endParaRPr>
          </a:p>
        </p:txBody>
      </p:sp>
      <p:sp>
        <p:nvSpPr>
          <p:cNvPr id="3" name="Content Placeholder 2"/>
          <p:cNvSpPr>
            <a:spLocks noGrp="1"/>
          </p:cNvSpPr>
          <p:nvPr>
            <p:ph idx="1"/>
          </p:nvPr>
        </p:nvSpPr>
        <p:spPr>
          <a:xfrm>
            <a:off x="479376" y="2489732"/>
            <a:ext cx="9577064" cy="2955492"/>
          </a:xfrm>
        </p:spPr>
        <p:txBody>
          <a:bodyPr>
            <a:normAutofit fontScale="92500" lnSpcReduction="10000"/>
          </a:bodyPr>
          <a:lstStyle/>
          <a:p>
            <a:pPr marL="0" indent="0">
              <a:buNone/>
            </a:pPr>
            <a:r>
              <a:rPr lang="en-GB" sz="2400" dirty="0">
                <a:effectLst/>
                <a:latin typeface="Calibri" panose="020F0502020204030204" pitchFamily="34" charset="0"/>
                <a:ea typeface="Calibri" panose="020F0502020204030204" pitchFamily="34" charset="0"/>
                <a:cs typeface="Arial" panose="020B0604020202020204" pitchFamily="34" charset="0"/>
              </a:rPr>
              <a:t>Outlines the expectations we have of our leaders in relation to their behaviours and actions, including:</a:t>
            </a:r>
          </a:p>
          <a:p>
            <a:r>
              <a:rPr lang="en-GB" sz="2400" b="1" dirty="0">
                <a:latin typeface="Calibri" panose="020F0502020204030204" pitchFamily="34" charset="0"/>
                <a:ea typeface="Calibri" panose="020F0502020204030204" pitchFamily="34" charset="0"/>
                <a:cs typeface="Arial" panose="020B0604020202020204" pitchFamily="34" charset="0"/>
              </a:rPr>
              <a:t>Responsibilities</a:t>
            </a:r>
          </a:p>
          <a:p>
            <a:r>
              <a:rPr lang="en-GB" sz="2400" b="1" dirty="0">
                <a:effectLst/>
                <a:latin typeface="Calibri" panose="020F0502020204030204" pitchFamily="34" charset="0"/>
                <a:ea typeface="Calibri" panose="020F0502020204030204" pitchFamily="34" charset="0"/>
                <a:cs typeface="Arial" panose="020B0604020202020204" pitchFamily="34" charset="0"/>
              </a:rPr>
              <a:t>Relationships &amp; Boundaries</a:t>
            </a:r>
          </a:p>
          <a:p>
            <a:r>
              <a:rPr lang="en-GB" sz="2400" b="1" dirty="0">
                <a:latin typeface="Calibri" panose="020F0502020204030204" pitchFamily="34" charset="0"/>
                <a:ea typeface="Calibri" panose="020F0502020204030204" pitchFamily="34" charset="0"/>
                <a:cs typeface="Arial" panose="020B0604020202020204" pitchFamily="34" charset="0"/>
              </a:rPr>
              <a:t>Expected Good Practice</a:t>
            </a:r>
          </a:p>
          <a:p>
            <a:r>
              <a:rPr lang="en-GB" sz="2400" b="1" dirty="0">
                <a:effectLst/>
                <a:latin typeface="Calibri" panose="020F0502020204030204" pitchFamily="34" charset="0"/>
                <a:ea typeface="Calibri" panose="020F0502020204030204" pitchFamily="34" charset="0"/>
                <a:cs typeface="Arial" panose="020B0604020202020204" pitchFamily="34" charset="0"/>
              </a:rPr>
              <a:t>Unacceptable Behaviour</a:t>
            </a:r>
          </a:p>
          <a:p>
            <a:pPr marL="0" indent="0">
              <a:buNone/>
            </a:pPr>
            <a:br>
              <a:rPr lang="en-GB" sz="2400" dirty="0"/>
            </a:br>
            <a:r>
              <a:rPr lang="en-GB" sz="2400" dirty="0"/>
              <a:t>You can find the ‘Leaders Code of Conduct’ at </a:t>
            </a:r>
            <a:r>
              <a:rPr lang="en-GB" sz="2400" b="1" dirty="0">
                <a:solidFill>
                  <a:srgbClr val="224B8E"/>
                </a:solidFill>
              </a:rPr>
              <a:t>boys-brigade.org.uk/safeguarding/</a:t>
            </a:r>
          </a:p>
          <a:p>
            <a:endParaRPr lang="en-GB" sz="24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6418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2E7181A8-77CD-46EC-A51C-FE2F4510AC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7B194C23-BA58-44CD-91C8-03AD26D49B3A}"/>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CASE STUDY OVERVIEW</a:t>
            </a:r>
            <a:endParaRPr lang="en-GB" sz="2800" dirty="0">
              <a:solidFill>
                <a:srgbClr val="244B90"/>
              </a:solidFill>
            </a:endParaRPr>
          </a:p>
        </p:txBody>
      </p:sp>
      <p:sp>
        <p:nvSpPr>
          <p:cNvPr id="2" name="Title 1"/>
          <p:cNvSpPr>
            <a:spLocks noGrp="1"/>
          </p:cNvSpPr>
          <p:nvPr>
            <p:ph type="title"/>
          </p:nvPr>
        </p:nvSpPr>
        <p:spPr/>
        <p:txBody>
          <a:bodyPr>
            <a:normAutofit/>
          </a:bodyPr>
          <a:lstStyle/>
          <a:p>
            <a:pPr algn="ctr"/>
            <a:r>
              <a:rPr lang="en-GB" dirty="0">
                <a:solidFill>
                  <a:srgbClr val="2D395A"/>
                </a:solidFill>
                <a:latin typeface="Futura-Bold" pitchFamily="2" charset="0"/>
              </a:rPr>
              <a:t>	</a:t>
            </a:r>
          </a:p>
        </p:txBody>
      </p:sp>
      <p:sp>
        <p:nvSpPr>
          <p:cNvPr id="3" name="Content Placeholder 2"/>
          <p:cNvSpPr>
            <a:spLocks noGrp="1"/>
          </p:cNvSpPr>
          <p:nvPr>
            <p:ph idx="1"/>
          </p:nvPr>
        </p:nvSpPr>
        <p:spPr>
          <a:xfrm>
            <a:off x="479376" y="2518432"/>
            <a:ext cx="10515600" cy="1918680"/>
          </a:xfrm>
        </p:spPr>
        <p:txBody>
          <a:bodyPr>
            <a:noAutofit/>
          </a:bodyPr>
          <a:lstStyle/>
          <a:p>
            <a:r>
              <a:rPr lang="en-GB" sz="2400" dirty="0"/>
              <a:t>How hard was it to agree the level of harm?</a:t>
            </a:r>
          </a:p>
          <a:p>
            <a:r>
              <a:rPr lang="en-GB" sz="2400" dirty="0"/>
              <a:t>What helps us make a decision?</a:t>
            </a:r>
          </a:p>
          <a:p>
            <a:r>
              <a:rPr lang="en-GB" sz="2400" dirty="0"/>
              <a:t>Is there always a correct answer?</a:t>
            </a:r>
          </a:p>
          <a:p>
            <a:r>
              <a:rPr lang="en-GB" sz="2400" dirty="0"/>
              <a:t>How do we get it right?</a:t>
            </a:r>
          </a:p>
        </p:txBody>
      </p:sp>
    </p:spTree>
    <p:extLst>
      <p:ext uri="{BB962C8B-B14F-4D97-AF65-F5344CB8AC3E}">
        <p14:creationId xmlns:p14="http://schemas.microsoft.com/office/powerpoint/2010/main" val="3871591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61960E4F-A8BD-4801-B996-15ADA6615A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152650" y="713508"/>
            <a:ext cx="7886700" cy="1325563"/>
          </a:xfrm>
        </p:spPr>
        <p:txBody>
          <a:bodyPr>
            <a:normAutofit/>
          </a:bodyPr>
          <a:lstStyle/>
          <a:p>
            <a:br>
              <a:rPr lang="en-GB" dirty="0">
                <a:solidFill>
                  <a:srgbClr val="2D395A"/>
                </a:solidFill>
                <a:latin typeface="Futura-Bold" pitchFamily="2" charset="0"/>
              </a:rPr>
            </a:br>
            <a:endParaRPr lang="en-GB" dirty="0">
              <a:solidFill>
                <a:srgbClr val="2D395A"/>
              </a:solidFill>
              <a:latin typeface="Futura-Bold" pitchFamily="2" charset="0"/>
            </a:endParaRPr>
          </a:p>
        </p:txBody>
      </p:sp>
      <p:sp>
        <p:nvSpPr>
          <p:cNvPr id="3" name="Content Placeholder 2"/>
          <p:cNvSpPr>
            <a:spLocks noGrp="1"/>
          </p:cNvSpPr>
          <p:nvPr>
            <p:ph idx="1"/>
          </p:nvPr>
        </p:nvSpPr>
        <p:spPr>
          <a:xfrm>
            <a:off x="513556" y="2564904"/>
            <a:ext cx="7886700" cy="2546064"/>
          </a:xfrm>
        </p:spPr>
        <p:txBody>
          <a:bodyPr>
            <a:normAutofit/>
          </a:bodyPr>
          <a:lstStyle/>
          <a:p>
            <a:pPr marL="0" indent="0">
              <a:buNone/>
            </a:pPr>
            <a:r>
              <a:rPr lang="en-GB" sz="2400" b="1" dirty="0"/>
              <a:t>When was the last time you did </a:t>
            </a:r>
            <a:r>
              <a:rPr lang="en-GB" sz="2400" b="1" dirty="0">
                <a:solidFill>
                  <a:srgbClr val="FF0000"/>
                </a:solidFill>
              </a:rPr>
              <a:t>any</a:t>
            </a:r>
            <a:r>
              <a:rPr lang="en-GB" sz="2400" b="1" dirty="0"/>
              <a:t> safeguarding training? </a:t>
            </a:r>
          </a:p>
          <a:p>
            <a:pPr marL="0" indent="0">
              <a:buNone/>
            </a:pPr>
            <a:r>
              <a:rPr lang="en-GB" sz="2400" dirty="0"/>
              <a:t>In the past 2 years ?   </a:t>
            </a:r>
          </a:p>
          <a:p>
            <a:pPr marL="0" indent="0">
              <a:buNone/>
            </a:pPr>
            <a:r>
              <a:rPr lang="en-GB" sz="2400" dirty="0"/>
              <a:t>In the past 5 years? </a:t>
            </a:r>
          </a:p>
          <a:p>
            <a:pPr marL="0" indent="0">
              <a:buNone/>
            </a:pPr>
            <a:r>
              <a:rPr lang="en-GB" sz="2400" dirty="0"/>
              <a:t>Never? </a:t>
            </a:r>
          </a:p>
        </p:txBody>
      </p:sp>
      <p:sp>
        <p:nvSpPr>
          <p:cNvPr id="7" name="TextBox 6">
            <a:extLst>
              <a:ext uri="{FF2B5EF4-FFF2-40B4-BE49-F238E27FC236}">
                <a16:creationId xmlns:a16="http://schemas.microsoft.com/office/drawing/2014/main" id="{2984F273-0C75-44ED-882F-3F933A57AA88}"/>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YOUR SAFEGUARDING TIMELINE</a:t>
            </a:r>
            <a:endParaRPr lang="en-GB" sz="2800" dirty="0">
              <a:solidFill>
                <a:srgbClr val="244B90"/>
              </a:solidFill>
            </a:endParaRPr>
          </a:p>
        </p:txBody>
      </p:sp>
    </p:spTree>
    <p:extLst>
      <p:ext uri="{BB962C8B-B14F-4D97-AF65-F5344CB8AC3E}">
        <p14:creationId xmlns:p14="http://schemas.microsoft.com/office/powerpoint/2010/main" val="333066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Graphical user interface, text, application&#10;&#10;Description automatically generated">
            <a:extLst>
              <a:ext uri="{FF2B5EF4-FFF2-40B4-BE49-F238E27FC236}">
                <a16:creationId xmlns:a16="http://schemas.microsoft.com/office/drawing/2014/main" id="{D7EB9D14-02A0-47A6-9C8C-7E339FBED5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26A97DFC-4FE4-425B-B7E9-0C243DF55948}"/>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THE 4 R’s - RESPONDING</a:t>
            </a:r>
            <a:endParaRPr lang="en-GB" sz="2800" dirty="0">
              <a:solidFill>
                <a:srgbClr val="244B90"/>
              </a:solidFill>
            </a:endParaRPr>
          </a:p>
        </p:txBody>
      </p:sp>
      <p:sp>
        <p:nvSpPr>
          <p:cNvPr id="3" name="Content Placeholder 2"/>
          <p:cNvSpPr>
            <a:spLocks noGrp="1"/>
          </p:cNvSpPr>
          <p:nvPr>
            <p:ph idx="1"/>
          </p:nvPr>
        </p:nvSpPr>
        <p:spPr>
          <a:xfrm>
            <a:off x="442779" y="2420888"/>
            <a:ext cx="5616624" cy="1310197"/>
          </a:xfrm>
        </p:spPr>
        <p:txBody>
          <a:bodyPr>
            <a:normAutofit/>
          </a:bodyPr>
          <a:lstStyle/>
          <a:p>
            <a:pPr marL="0" indent="0">
              <a:buNone/>
            </a:pPr>
            <a:r>
              <a:rPr lang="en-GB" sz="2400" dirty="0"/>
              <a:t>How might you respond to a concern raised by a child/young person?</a:t>
            </a:r>
          </a:p>
        </p:txBody>
      </p:sp>
      <p:sp>
        <p:nvSpPr>
          <p:cNvPr id="5" name="TextBox 4">
            <a:extLst>
              <a:ext uri="{FF2B5EF4-FFF2-40B4-BE49-F238E27FC236}">
                <a16:creationId xmlns:a16="http://schemas.microsoft.com/office/drawing/2014/main" id="{078ADBE6-228C-43A7-819B-F4674A723A2E}"/>
              </a:ext>
            </a:extLst>
          </p:cNvPr>
          <p:cNvSpPr txBox="1"/>
          <p:nvPr/>
        </p:nvSpPr>
        <p:spPr>
          <a:xfrm>
            <a:off x="2421245" y="3945250"/>
            <a:ext cx="3530739" cy="707886"/>
          </a:xfrm>
          <a:prstGeom prst="rect">
            <a:avLst/>
          </a:prstGeom>
          <a:noFill/>
        </p:spPr>
        <p:txBody>
          <a:bodyPr wrap="square" rtlCol="0">
            <a:spAutoFit/>
          </a:bodyPr>
          <a:lstStyle/>
          <a:p>
            <a:r>
              <a:rPr lang="en-GB" sz="2000" dirty="0">
                <a:solidFill>
                  <a:srgbClr val="244B90"/>
                </a:solidFill>
                <a:latin typeface="Futura-Bold" pitchFamily="2" charset="0"/>
              </a:rPr>
              <a:t>SMALL GROUP ACTIVITY:</a:t>
            </a:r>
            <a:br>
              <a:rPr lang="en-GB" sz="2000" dirty="0">
                <a:solidFill>
                  <a:srgbClr val="303556"/>
                </a:solidFill>
                <a:latin typeface="Futura-Bold" pitchFamily="2" charset="0"/>
              </a:rPr>
            </a:br>
            <a:r>
              <a:rPr lang="en-GB" sz="2000" dirty="0">
                <a:solidFill>
                  <a:srgbClr val="303556"/>
                </a:solidFill>
                <a:latin typeface="Futura-Bold" pitchFamily="2" charset="0"/>
              </a:rPr>
              <a:t>Responding to Concerns</a:t>
            </a:r>
            <a:endParaRPr lang="en-GB" sz="2000" dirty="0"/>
          </a:p>
        </p:txBody>
      </p:sp>
      <p:sp>
        <p:nvSpPr>
          <p:cNvPr id="8" name="Rectangle: Rounded Corners 7">
            <a:extLst>
              <a:ext uri="{FF2B5EF4-FFF2-40B4-BE49-F238E27FC236}">
                <a16:creationId xmlns:a16="http://schemas.microsoft.com/office/drawing/2014/main" id="{982B9067-43E5-4A52-8173-ECE380B8871A}"/>
              </a:ext>
            </a:extLst>
          </p:cNvPr>
          <p:cNvSpPr/>
          <p:nvPr/>
        </p:nvSpPr>
        <p:spPr>
          <a:xfrm>
            <a:off x="536856" y="3501008"/>
            <a:ext cx="5666563" cy="1651518"/>
          </a:xfrm>
          <a:prstGeom prst="roundRect">
            <a:avLst/>
          </a:prstGeom>
          <a:noFill/>
          <a:ln w="5715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Object 8">
            <a:extLst>
              <a:ext uri="{FF2B5EF4-FFF2-40B4-BE49-F238E27FC236}">
                <a16:creationId xmlns:a16="http://schemas.microsoft.com/office/drawing/2014/main" id="{6489EF44-7207-4764-88A2-1218D0041D22}"/>
              </a:ext>
            </a:extLst>
          </p:cNvPr>
          <p:cNvGraphicFramePr>
            <a:graphicFrameLocks noChangeAspect="1"/>
          </p:cNvGraphicFramePr>
          <p:nvPr>
            <p:extLst>
              <p:ext uri="{D42A27DB-BD31-4B8C-83A1-F6EECF244321}">
                <p14:modId xmlns:p14="http://schemas.microsoft.com/office/powerpoint/2010/main" val="1888369306"/>
              </p:ext>
            </p:extLst>
          </p:nvPr>
        </p:nvGraphicFramePr>
        <p:xfrm>
          <a:off x="860553" y="3788265"/>
          <a:ext cx="1308021" cy="1113591"/>
        </p:xfrm>
        <a:graphic>
          <a:graphicData uri="http://schemas.openxmlformats.org/presentationml/2006/ole">
            <mc:AlternateContent xmlns:mc="http://schemas.openxmlformats.org/markup-compatibility/2006">
              <mc:Choice xmlns:v="urn:schemas-microsoft-com:vml" Requires="v">
                <p:oleObj r:id="rId4" imgW="4742640" imgH="4037760" progId="">
                  <p:embed/>
                </p:oleObj>
              </mc:Choice>
              <mc:Fallback>
                <p:oleObj r:id="rId4" imgW="4742640" imgH="4037760" progId="">
                  <p:embed/>
                  <p:pic>
                    <p:nvPicPr>
                      <p:cNvPr id="9" name="Object 8">
                        <a:extLst>
                          <a:ext uri="{FF2B5EF4-FFF2-40B4-BE49-F238E27FC236}">
                            <a16:creationId xmlns:a16="http://schemas.microsoft.com/office/drawing/2014/main" id="{6489EF44-7207-4764-88A2-1218D0041D22}"/>
                          </a:ext>
                        </a:extLst>
                      </p:cNvPr>
                      <p:cNvPicPr/>
                      <p:nvPr/>
                    </p:nvPicPr>
                    <p:blipFill>
                      <a:blip r:embed="rId5"/>
                      <a:stretch>
                        <a:fillRect/>
                      </a:stretch>
                    </p:blipFill>
                    <p:spPr>
                      <a:xfrm>
                        <a:off x="860553" y="3788265"/>
                        <a:ext cx="1308021" cy="1113591"/>
                      </a:xfrm>
                      <a:prstGeom prst="rect">
                        <a:avLst/>
                      </a:prstGeom>
                    </p:spPr>
                  </p:pic>
                </p:oleObj>
              </mc:Fallback>
            </mc:AlternateContent>
          </a:graphicData>
        </a:graphic>
      </p:graphicFrame>
    </p:spTree>
    <p:extLst>
      <p:ext uri="{BB962C8B-B14F-4D97-AF65-F5344CB8AC3E}">
        <p14:creationId xmlns:p14="http://schemas.microsoft.com/office/powerpoint/2010/main" val="7237406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Graphical user interface, text, application&#10;&#10;Description automatically generated">
            <a:extLst>
              <a:ext uri="{FF2B5EF4-FFF2-40B4-BE49-F238E27FC236}">
                <a16:creationId xmlns:a16="http://schemas.microsoft.com/office/drawing/2014/main" id="{6481D1BA-BF8E-4B66-B890-6E5FF8E426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TextBox 12">
            <a:extLst>
              <a:ext uri="{FF2B5EF4-FFF2-40B4-BE49-F238E27FC236}">
                <a16:creationId xmlns:a16="http://schemas.microsoft.com/office/drawing/2014/main" id="{0CBAD877-8CB6-4F7C-B73F-7C8254A7537F}"/>
              </a:ext>
            </a:extLst>
          </p:cNvPr>
          <p:cNvSpPr txBox="1"/>
          <p:nvPr/>
        </p:nvSpPr>
        <p:spPr>
          <a:xfrm>
            <a:off x="474640" y="1609636"/>
            <a:ext cx="8710863" cy="523220"/>
          </a:xfrm>
          <a:prstGeom prst="rect">
            <a:avLst/>
          </a:prstGeom>
          <a:noFill/>
        </p:spPr>
        <p:txBody>
          <a:bodyPr wrap="square" rtlCol="0">
            <a:spAutoFit/>
          </a:bodyPr>
          <a:lstStyle/>
          <a:p>
            <a:r>
              <a:rPr lang="en-GB" sz="2800" dirty="0">
                <a:solidFill>
                  <a:srgbClr val="244B90"/>
                </a:solidFill>
                <a:latin typeface="Futura-Bold" pitchFamily="2" charset="0"/>
              </a:rPr>
              <a:t>RESPONDING</a:t>
            </a:r>
            <a:endParaRPr lang="en-GB" sz="2800" dirty="0">
              <a:solidFill>
                <a:srgbClr val="244B90"/>
              </a:solidFill>
            </a:endParaRPr>
          </a:p>
        </p:txBody>
      </p:sp>
      <p:sp>
        <p:nvSpPr>
          <p:cNvPr id="3" name="Content Placeholder 2"/>
          <p:cNvSpPr>
            <a:spLocks noGrp="1"/>
          </p:cNvSpPr>
          <p:nvPr>
            <p:ph idx="1"/>
          </p:nvPr>
        </p:nvSpPr>
        <p:spPr>
          <a:xfrm>
            <a:off x="479376" y="2185699"/>
            <a:ext cx="4142802" cy="523221"/>
          </a:xfrm>
        </p:spPr>
        <p:txBody>
          <a:bodyPr>
            <a:normAutofit/>
          </a:bodyPr>
          <a:lstStyle/>
          <a:p>
            <a:pPr marL="0" indent="0">
              <a:buNone/>
            </a:pPr>
            <a:r>
              <a:rPr lang="en-GB" sz="2000" dirty="0"/>
              <a:t>How might you respond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p:txBody>
      </p:sp>
      <p:sp>
        <p:nvSpPr>
          <p:cNvPr id="8" name="TextBox 7">
            <a:extLst>
              <a:ext uri="{FF2B5EF4-FFF2-40B4-BE49-F238E27FC236}">
                <a16:creationId xmlns:a16="http://schemas.microsoft.com/office/drawing/2014/main" id="{08219635-2E7A-451E-A886-98476752E09B}"/>
              </a:ext>
            </a:extLst>
          </p:cNvPr>
          <p:cNvSpPr txBox="1"/>
          <p:nvPr/>
        </p:nvSpPr>
        <p:spPr>
          <a:xfrm rot="237670">
            <a:off x="714661" y="3002108"/>
            <a:ext cx="2304256" cy="2031325"/>
          </a:xfrm>
          <a:prstGeom prst="rect">
            <a:avLst/>
          </a:prstGeom>
          <a:solidFill>
            <a:schemeClr val="accent4">
              <a:lumMod val="40000"/>
              <a:lumOff val="60000"/>
            </a:schemeClr>
          </a:solidFill>
          <a:ln>
            <a:noFill/>
          </a:ln>
        </p:spPr>
        <p:txBody>
          <a:bodyPr wrap="square" rtlCol="0">
            <a:spAutoFit/>
          </a:bodyPr>
          <a:lstStyle/>
          <a:p>
            <a:pPr algn="ctr"/>
            <a:br>
              <a:rPr lang="en-GB" b="1" dirty="0">
                <a:latin typeface="Proxima Nova Rg" panose="02000506030000020004" pitchFamily="50" charset="0"/>
              </a:rPr>
            </a:br>
            <a:endParaRPr lang="en-GB" b="1" dirty="0">
              <a:latin typeface="Proxima Nova Rg" panose="02000506030000020004" pitchFamily="50" charset="0"/>
            </a:endParaRPr>
          </a:p>
          <a:p>
            <a:pPr algn="ctr"/>
            <a:br>
              <a:rPr lang="en-GB" b="1" dirty="0">
                <a:latin typeface="Proxima Nova Rg" panose="02000506030000020004" pitchFamily="50" charset="0"/>
              </a:rPr>
            </a:br>
            <a:r>
              <a:rPr lang="en-GB" b="1" dirty="0">
                <a:latin typeface="Proxima Nova Rg" panose="02000506030000020004" pitchFamily="50" charset="0"/>
              </a:rPr>
              <a:t>Take any allegation seriously</a:t>
            </a:r>
            <a:br>
              <a:rPr lang="en-GB" b="1" dirty="0">
                <a:latin typeface="Proxima Nova Rg" panose="02000506030000020004" pitchFamily="50" charset="0"/>
              </a:rPr>
            </a:br>
            <a:endParaRPr lang="en-GB" b="1" dirty="0">
              <a:latin typeface="Proxima Nova Rg" panose="02000506030000020004" pitchFamily="50" charset="0"/>
            </a:endParaRPr>
          </a:p>
          <a:p>
            <a:pPr algn="ctr"/>
            <a:endParaRPr lang="en-GB" dirty="0">
              <a:latin typeface="Proxima Nova Rg" panose="02000506030000020004" pitchFamily="50" charset="0"/>
            </a:endParaRPr>
          </a:p>
        </p:txBody>
      </p:sp>
      <p:sp>
        <p:nvSpPr>
          <p:cNvPr id="7" name="TextBox 6">
            <a:extLst>
              <a:ext uri="{FF2B5EF4-FFF2-40B4-BE49-F238E27FC236}">
                <a16:creationId xmlns:a16="http://schemas.microsoft.com/office/drawing/2014/main" id="{F3664B32-A1A8-48D1-9ED6-818D6A785B7B}"/>
              </a:ext>
            </a:extLst>
          </p:cNvPr>
          <p:cNvSpPr txBox="1"/>
          <p:nvPr/>
        </p:nvSpPr>
        <p:spPr>
          <a:xfrm rot="21331325">
            <a:off x="3087784" y="3709482"/>
            <a:ext cx="2304256" cy="2031325"/>
          </a:xfrm>
          <a:prstGeom prst="rect">
            <a:avLst/>
          </a:prstGeom>
          <a:solidFill>
            <a:schemeClr val="accent4">
              <a:lumMod val="40000"/>
              <a:lumOff val="60000"/>
            </a:schemeClr>
          </a:solidFill>
          <a:ln>
            <a:noFill/>
          </a:ln>
        </p:spPr>
        <p:txBody>
          <a:bodyPr wrap="square" rtlCol="0">
            <a:spAutoFit/>
          </a:bodyPr>
          <a:lstStyle/>
          <a:p>
            <a:pPr algn="ctr"/>
            <a:br>
              <a:rPr lang="en-GB" b="1" dirty="0">
                <a:latin typeface="Proxima Nova Rg" panose="02000506030000020004" pitchFamily="50" charset="0"/>
              </a:rPr>
            </a:br>
            <a:endParaRPr lang="en-GB" b="1" dirty="0">
              <a:latin typeface="Proxima Nova Rg" panose="02000506030000020004" pitchFamily="50" charset="0"/>
            </a:endParaRPr>
          </a:p>
          <a:p>
            <a:pPr algn="ctr"/>
            <a:r>
              <a:rPr lang="en-GB" b="1" dirty="0">
                <a:latin typeface="Proxima Nova Rg" panose="02000506030000020004" pitchFamily="50" charset="0"/>
              </a:rPr>
              <a:t>Don’t discuss with or confront the alleged abuser</a:t>
            </a:r>
          </a:p>
          <a:p>
            <a:pPr algn="ctr"/>
            <a:endParaRPr lang="en-GB" b="1" dirty="0">
              <a:latin typeface="Proxima Nova Rg" panose="02000506030000020004" pitchFamily="50" charset="0"/>
            </a:endParaRPr>
          </a:p>
          <a:p>
            <a:pPr algn="ctr"/>
            <a:endParaRPr lang="en-GB" dirty="0">
              <a:latin typeface="Proxima Nova Rg" panose="02000506030000020004" pitchFamily="50" charset="0"/>
            </a:endParaRPr>
          </a:p>
        </p:txBody>
      </p:sp>
      <p:sp>
        <p:nvSpPr>
          <p:cNvPr id="6" name="TextBox 5">
            <a:extLst>
              <a:ext uri="{FF2B5EF4-FFF2-40B4-BE49-F238E27FC236}">
                <a16:creationId xmlns:a16="http://schemas.microsoft.com/office/drawing/2014/main" id="{94F1310D-1D06-4026-983D-EAD5DA8116B4}"/>
              </a:ext>
            </a:extLst>
          </p:cNvPr>
          <p:cNvSpPr txBox="1"/>
          <p:nvPr/>
        </p:nvSpPr>
        <p:spPr>
          <a:xfrm rot="291157">
            <a:off x="5870195" y="3752125"/>
            <a:ext cx="2304256" cy="2031325"/>
          </a:xfrm>
          <a:prstGeom prst="rect">
            <a:avLst/>
          </a:prstGeom>
          <a:solidFill>
            <a:schemeClr val="accent4">
              <a:lumMod val="40000"/>
              <a:lumOff val="60000"/>
            </a:schemeClr>
          </a:solidFill>
          <a:ln>
            <a:noFill/>
          </a:ln>
        </p:spPr>
        <p:txBody>
          <a:bodyPr wrap="square" rtlCol="0">
            <a:spAutoFit/>
          </a:bodyPr>
          <a:lstStyle/>
          <a:p>
            <a:endParaRPr lang="en-GB" b="1" dirty="0">
              <a:latin typeface="Proxima Nova Rg" panose="02000506030000020004" pitchFamily="50" charset="0"/>
            </a:endParaRPr>
          </a:p>
          <a:p>
            <a:pPr algn="ctr"/>
            <a:r>
              <a:rPr lang="en-GB" b="1" dirty="0">
                <a:latin typeface="Proxima Nova Rg" panose="02000506030000020004" pitchFamily="50" charset="0"/>
              </a:rPr>
              <a:t>Explain what you'll do next – Be honest, don’t </a:t>
            </a:r>
            <a:br>
              <a:rPr lang="en-GB" b="1" dirty="0">
                <a:latin typeface="Proxima Nova Rg" panose="02000506030000020004" pitchFamily="50" charset="0"/>
              </a:rPr>
            </a:br>
            <a:r>
              <a:rPr lang="en-GB" b="1" dirty="0">
                <a:latin typeface="Proxima Nova Rg" panose="02000506030000020004" pitchFamily="50" charset="0"/>
              </a:rPr>
              <a:t>make promises</a:t>
            </a:r>
            <a:br>
              <a:rPr lang="en-GB" b="1" dirty="0">
                <a:latin typeface="Proxima Nova Rg" panose="02000506030000020004" pitchFamily="50" charset="0"/>
              </a:rPr>
            </a:br>
            <a:r>
              <a:rPr lang="en-GB" b="1" dirty="0">
                <a:latin typeface="Proxima Nova Rg" panose="02000506030000020004" pitchFamily="50" charset="0"/>
              </a:rPr>
              <a:t>you can’t keep</a:t>
            </a:r>
            <a:br>
              <a:rPr lang="en-GB" b="1" dirty="0">
                <a:latin typeface="Proxima Nova Rg" panose="02000506030000020004" pitchFamily="50" charset="0"/>
              </a:rPr>
            </a:br>
            <a:endParaRPr lang="en-GB" dirty="0">
              <a:latin typeface="Proxima Nova Rg" panose="02000506030000020004" pitchFamily="50" charset="0"/>
            </a:endParaRPr>
          </a:p>
        </p:txBody>
      </p:sp>
      <p:sp>
        <p:nvSpPr>
          <p:cNvPr id="4" name="TextBox 3">
            <a:extLst>
              <a:ext uri="{FF2B5EF4-FFF2-40B4-BE49-F238E27FC236}">
                <a16:creationId xmlns:a16="http://schemas.microsoft.com/office/drawing/2014/main" id="{5B53892B-9B4A-44BF-95EC-711CEFFB2717}"/>
              </a:ext>
            </a:extLst>
          </p:cNvPr>
          <p:cNvSpPr txBox="1"/>
          <p:nvPr/>
        </p:nvSpPr>
        <p:spPr>
          <a:xfrm rot="481718">
            <a:off x="8909165" y="812264"/>
            <a:ext cx="2516086" cy="2308324"/>
          </a:xfrm>
          <a:prstGeom prst="rect">
            <a:avLst/>
          </a:prstGeom>
          <a:solidFill>
            <a:schemeClr val="accent4">
              <a:lumMod val="40000"/>
              <a:lumOff val="60000"/>
            </a:schemeClr>
          </a:solidFill>
          <a:ln>
            <a:noFill/>
          </a:ln>
        </p:spPr>
        <p:txBody>
          <a:bodyPr wrap="square" rtlCol="0">
            <a:spAutoFit/>
          </a:bodyPr>
          <a:lstStyle/>
          <a:p>
            <a:pPr algn="ctr"/>
            <a:br>
              <a:rPr lang="en-GB" b="1" dirty="0">
                <a:latin typeface="Proxima Nova Rg" panose="02000506030000020004" pitchFamily="50" charset="0"/>
              </a:rPr>
            </a:br>
            <a:r>
              <a:rPr lang="en-GB" b="1" dirty="0">
                <a:latin typeface="Proxima Nova Rg" panose="02000506030000020004" pitchFamily="50" charset="0"/>
              </a:rPr>
              <a:t>Report what the child has told you as soon as possible in line with your CP Procedures, and Church procedures</a:t>
            </a:r>
            <a:br>
              <a:rPr lang="en-GB" b="1" dirty="0">
                <a:latin typeface="Proxima Nova Rg" panose="02000506030000020004" pitchFamily="50" charset="0"/>
              </a:rPr>
            </a:br>
            <a:r>
              <a:rPr lang="en-GB" b="1" dirty="0">
                <a:latin typeface="Proxima Nova Rg" panose="02000506030000020004" pitchFamily="50" charset="0"/>
              </a:rPr>
              <a:t> </a:t>
            </a:r>
            <a:endParaRPr lang="en-GB" dirty="0">
              <a:latin typeface="Proxima Nova Rg" panose="02000506030000020004" pitchFamily="50" charset="0"/>
            </a:endParaRPr>
          </a:p>
        </p:txBody>
      </p:sp>
      <p:sp>
        <p:nvSpPr>
          <p:cNvPr id="9" name="TextBox 8">
            <a:extLst>
              <a:ext uri="{FF2B5EF4-FFF2-40B4-BE49-F238E27FC236}">
                <a16:creationId xmlns:a16="http://schemas.microsoft.com/office/drawing/2014/main" id="{AA40B612-E895-4DF8-90B1-914B93EF7D1E}"/>
              </a:ext>
            </a:extLst>
          </p:cNvPr>
          <p:cNvSpPr txBox="1"/>
          <p:nvPr/>
        </p:nvSpPr>
        <p:spPr>
          <a:xfrm rot="21232944">
            <a:off x="8228334" y="3191304"/>
            <a:ext cx="2419383" cy="2308324"/>
          </a:xfrm>
          <a:prstGeom prst="rect">
            <a:avLst/>
          </a:prstGeom>
          <a:solidFill>
            <a:schemeClr val="accent4">
              <a:lumMod val="40000"/>
              <a:lumOff val="60000"/>
            </a:schemeClr>
          </a:solidFill>
          <a:ln>
            <a:noFill/>
          </a:ln>
        </p:spPr>
        <p:txBody>
          <a:bodyPr wrap="square" rtlCol="0">
            <a:spAutoFit/>
          </a:bodyPr>
          <a:lstStyle/>
          <a:p>
            <a:endParaRPr lang="en-GB" b="1" dirty="0">
              <a:latin typeface="Proxima Nova Rg" panose="02000506030000020004" pitchFamily="50" charset="0"/>
            </a:endParaRPr>
          </a:p>
          <a:p>
            <a:endParaRPr lang="en-GB" b="1" dirty="0">
              <a:latin typeface="Proxima Nova Rg" panose="02000506030000020004" pitchFamily="50" charset="0"/>
            </a:endParaRPr>
          </a:p>
          <a:p>
            <a:endParaRPr lang="en-GB" b="1" dirty="0">
              <a:latin typeface="Proxima Nova Rg" panose="02000506030000020004" pitchFamily="50" charset="0"/>
            </a:endParaRPr>
          </a:p>
          <a:p>
            <a:pPr algn="ctr"/>
            <a:r>
              <a:rPr lang="en-GB" b="1" dirty="0">
                <a:latin typeface="Proxima Nova Rg" panose="02000506030000020004" pitchFamily="50" charset="0"/>
              </a:rPr>
              <a:t>Never promise to keep secrets</a:t>
            </a:r>
            <a:br>
              <a:rPr lang="en-GB" b="1" dirty="0">
                <a:latin typeface="Proxima Nova Rg" panose="02000506030000020004" pitchFamily="50" charset="0"/>
              </a:rPr>
            </a:br>
            <a:br>
              <a:rPr lang="en-GB" b="1" dirty="0">
                <a:latin typeface="Proxima Nova Rg" panose="02000506030000020004" pitchFamily="50" charset="0"/>
              </a:rPr>
            </a:br>
            <a:endParaRPr lang="en-GB" b="1" dirty="0">
              <a:latin typeface="Proxima Nova Rg" panose="02000506030000020004" pitchFamily="50" charset="0"/>
            </a:endParaRPr>
          </a:p>
          <a:p>
            <a:endParaRPr lang="en-GB" dirty="0">
              <a:latin typeface="Proxima Nova Rg" panose="02000506030000020004" pitchFamily="50" charset="0"/>
            </a:endParaRPr>
          </a:p>
        </p:txBody>
      </p:sp>
      <p:sp>
        <p:nvSpPr>
          <p:cNvPr id="10" name="TextBox 9">
            <a:extLst>
              <a:ext uri="{FF2B5EF4-FFF2-40B4-BE49-F238E27FC236}">
                <a16:creationId xmlns:a16="http://schemas.microsoft.com/office/drawing/2014/main" id="{778F9F8E-496F-4FB5-9851-18D67446E0AB}"/>
              </a:ext>
            </a:extLst>
          </p:cNvPr>
          <p:cNvSpPr txBox="1"/>
          <p:nvPr/>
        </p:nvSpPr>
        <p:spPr>
          <a:xfrm rot="21226953">
            <a:off x="6357930" y="997023"/>
            <a:ext cx="2408837" cy="2308324"/>
          </a:xfrm>
          <a:prstGeom prst="rect">
            <a:avLst/>
          </a:prstGeom>
          <a:solidFill>
            <a:schemeClr val="accent4">
              <a:lumMod val="40000"/>
              <a:lumOff val="60000"/>
            </a:schemeClr>
          </a:solidFill>
          <a:ln>
            <a:noFill/>
          </a:ln>
        </p:spPr>
        <p:txBody>
          <a:bodyPr wrap="square" rtlCol="0">
            <a:spAutoFit/>
          </a:bodyPr>
          <a:lstStyle/>
          <a:p>
            <a:pPr algn="ctr"/>
            <a:br>
              <a:rPr lang="en-GB" b="1" dirty="0">
                <a:latin typeface="Proxima Nova Rg" panose="02000506030000020004" pitchFamily="50" charset="0"/>
              </a:rPr>
            </a:br>
            <a:r>
              <a:rPr lang="en-GB" b="1" dirty="0">
                <a:latin typeface="Proxima Nova Rg" panose="02000506030000020004" pitchFamily="50" charset="0"/>
              </a:rPr>
              <a:t>Reassure them - </a:t>
            </a:r>
          </a:p>
          <a:p>
            <a:pPr algn="ctr"/>
            <a:r>
              <a:rPr lang="en-GB" b="1" dirty="0">
                <a:latin typeface="Proxima Nova Rg" panose="02000506030000020004" pitchFamily="50" charset="0"/>
              </a:rPr>
              <a:t>Let them know they've done the right thing by telling you</a:t>
            </a:r>
          </a:p>
          <a:p>
            <a:pPr algn="ctr"/>
            <a:br>
              <a:rPr lang="en-GB" dirty="0">
                <a:latin typeface="Proxima Nova Rg" panose="02000506030000020004" pitchFamily="50" charset="0"/>
              </a:rPr>
            </a:br>
            <a:endParaRPr lang="en-GB" dirty="0">
              <a:latin typeface="Proxima Nova Rg" panose="02000506030000020004" pitchFamily="50" charset="0"/>
            </a:endParaRPr>
          </a:p>
        </p:txBody>
      </p:sp>
      <p:sp>
        <p:nvSpPr>
          <p:cNvPr id="11" name="TextBox 10">
            <a:extLst>
              <a:ext uri="{FF2B5EF4-FFF2-40B4-BE49-F238E27FC236}">
                <a16:creationId xmlns:a16="http://schemas.microsoft.com/office/drawing/2014/main" id="{ADAA6157-321D-401C-B3D6-7E420408F14B}"/>
              </a:ext>
            </a:extLst>
          </p:cNvPr>
          <p:cNvSpPr txBox="1"/>
          <p:nvPr/>
        </p:nvSpPr>
        <p:spPr>
          <a:xfrm rot="319228">
            <a:off x="3892682" y="1576627"/>
            <a:ext cx="2402346" cy="2031325"/>
          </a:xfrm>
          <a:prstGeom prst="rect">
            <a:avLst/>
          </a:prstGeom>
          <a:solidFill>
            <a:schemeClr val="accent4">
              <a:lumMod val="40000"/>
              <a:lumOff val="60000"/>
            </a:schemeClr>
          </a:solidFill>
          <a:ln>
            <a:noFill/>
          </a:ln>
        </p:spPr>
        <p:txBody>
          <a:bodyPr wrap="square" rtlCol="0">
            <a:spAutoFit/>
          </a:bodyPr>
          <a:lstStyle/>
          <a:p>
            <a:pPr algn="ctr"/>
            <a:br>
              <a:rPr lang="en-GB" b="1" dirty="0">
                <a:latin typeface="Proxima Nova Rg" panose="02000506030000020004" pitchFamily="50" charset="0"/>
              </a:rPr>
            </a:br>
            <a:r>
              <a:rPr lang="en-GB" b="1" dirty="0">
                <a:latin typeface="Proxima Nova Rg" panose="02000506030000020004" pitchFamily="50" charset="0"/>
              </a:rPr>
              <a:t>Listen carefully to what they're saying </a:t>
            </a:r>
            <a:br>
              <a:rPr lang="en-GB" b="1" dirty="0">
                <a:latin typeface="Proxima Nova Rg" panose="02000506030000020004" pitchFamily="50" charset="0"/>
              </a:rPr>
            </a:br>
            <a:r>
              <a:rPr lang="en-GB" b="1" dirty="0">
                <a:latin typeface="Proxima Nova Rg" panose="02000506030000020004" pitchFamily="50" charset="0"/>
              </a:rPr>
              <a:t>/ Be sensitive, arrange a safe environment to talk</a:t>
            </a:r>
            <a:br>
              <a:rPr lang="en-GB" b="1" dirty="0">
                <a:latin typeface="Proxima Nova Rg" panose="02000506030000020004" pitchFamily="50" charset="0"/>
              </a:rPr>
            </a:br>
            <a:endParaRPr lang="en-GB" dirty="0">
              <a:latin typeface="Proxima Nova Rg" panose="02000506030000020004" pitchFamily="50" charset="0"/>
            </a:endParaRPr>
          </a:p>
        </p:txBody>
      </p:sp>
    </p:spTree>
    <p:extLst>
      <p:ext uri="{BB962C8B-B14F-4D97-AF65-F5344CB8AC3E}">
        <p14:creationId xmlns:p14="http://schemas.microsoft.com/office/powerpoint/2010/main" val="14297990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Graphical user interface, text, application&#10;&#10;Description automatically generated">
            <a:extLst>
              <a:ext uri="{FF2B5EF4-FFF2-40B4-BE49-F238E27FC236}">
                <a16:creationId xmlns:a16="http://schemas.microsoft.com/office/drawing/2014/main" id="{BC1439AD-4491-4850-A2A1-B8557A69A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F21BA091-83C8-4653-BFA2-98F5D21172AD}"/>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BARRIERS TO RESPONDING</a:t>
            </a:r>
            <a:endParaRPr lang="en-GB" sz="2800" dirty="0">
              <a:solidFill>
                <a:srgbClr val="244B90"/>
              </a:solidFill>
            </a:endParaRPr>
          </a:p>
        </p:txBody>
      </p:sp>
      <p:sp>
        <p:nvSpPr>
          <p:cNvPr id="3" name="Content Placeholder 2">
            <a:extLst>
              <a:ext uri="{FF2B5EF4-FFF2-40B4-BE49-F238E27FC236}">
                <a16:creationId xmlns:a16="http://schemas.microsoft.com/office/drawing/2014/main" id="{C7A12960-C596-4A49-B45A-880893999189}"/>
              </a:ext>
            </a:extLst>
          </p:cNvPr>
          <p:cNvSpPr>
            <a:spLocks noGrp="1"/>
          </p:cNvSpPr>
          <p:nvPr>
            <p:ph idx="1"/>
          </p:nvPr>
        </p:nvSpPr>
        <p:spPr>
          <a:xfrm>
            <a:off x="494454" y="2420888"/>
            <a:ext cx="10515600" cy="523220"/>
          </a:xfrm>
        </p:spPr>
        <p:txBody>
          <a:bodyPr>
            <a:normAutofit/>
          </a:bodyPr>
          <a:lstStyle/>
          <a:p>
            <a:pPr marL="0" indent="0">
              <a:buNone/>
            </a:pPr>
            <a:r>
              <a:rPr lang="en-GB" sz="2000" dirty="0"/>
              <a:t>What might prevent a leader responding appropriately and not reporting an allegation? </a:t>
            </a:r>
          </a:p>
        </p:txBody>
      </p:sp>
      <p:sp>
        <p:nvSpPr>
          <p:cNvPr id="7" name="TextBox 6">
            <a:extLst>
              <a:ext uri="{FF2B5EF4-FFF2-40B4-BE49-F238E27FC236}">
                <a16:creationId xmlns:a16="http://schemas.microsoft.com/office/drawing/2014/main" id="{D05E0FD4-1CBB-431D-95AB-F423F050C2E0}"/>
              </a:ext>
            </a:extLst>
          </p:cNvPr>
          <p:cNvSpPr txBox="1"/>
          <p:nvPr/>
        </p:nvSpPr>
        <p:spPr>
          <a:xfrm>
            <a:off x="2507781" y="3639417"/>
            <a:ext cx="3748265" cy="707886"/>
          </a:xfrm>
          <a:prstGeom prst="rect">
            <a:avLst/>
          </a:prstGeom>
          <a:noFill/>
        </p:spPr>
        <p:txBody>
          <a:bodyPr wrap="square" rtlCol="0">
            <a:spAutoFit/>
          </a:bodyPr>
          <a:lstStyle/>
          <a:p>
            <a:r>
              <a:rPr lang="en-GB" sz="2000" dirty="0">
                <a:solidFill>
                  <a:srgbClr val="244B90"/>
                </a:solidFill>
                <a:latin typeface="Futura-Bold" pitchFamily="2" charset="0"/>
              </a:rPr>
              <a:t>SMALL GROUP ACTIVITY:</a:t>
            </a:r>
            <a:br>
              <a:rPr lang="en-GB" sz="2000" dirty="0">
                <a:solidFill>
                  <a:srgbClr val="303556"/>
                </a:solidFill>
                <a:latin typeface="Futura-Bold" pitchFamily="2" charset="0"/>
              </a:rPr>
            </a:br>
            <a:r>
              <a:rPr lang="en-GB" sz="2000" dirty="0">
                <a:solidFill>
                  <a:srgbClr val="303556"/>
                </a:solidFill>
                <a:latin typeface="Futura-Bold" pitchFamily="2" charset="0"/>
              </a:rPr>
              <a:t>Barriers to responding</a:t>
            </a:r>
          </a:p>
        </p:txBody>
      </p:sp>
      <p:sp>
        <p:nvSpPr>
          <p:cNvPr id="8" name="Rectangle: Rounded Corners 7">
            <a:extLst>
              <a:ext uri="{FF2B5EF4-FFF2-40B4-BE49-F238E27FC236}">
                <a16:creationId xmlns:a16="http://schemas.microsoft.com/office/drawing/2014/main" id="{60D00059-D713-4DEC-9DAB-BED025BEF140}"/>
              </a:ext>
            </a:extLst>
          </p:cNvPr>
          <p:cNvSpPr/>
          <p:nvPr/>
        </p:nvSpPr>
        <p:spPr>
          <a:xfrm>
            <a:off x="623392" y="3135361"/>
            <a:ext cx="5666563" cy="1651518"/>
          </a:xfrm>
          <a:prstGeom prst="roundRect">
            <a:avLst/>
          </a:prstGeom>
          <a:noFill/>
          <a:ln w="5715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9" name="Object 8">
            <a:extLst>
              <a:ext uri="{FF2B5EF4-FFF2-40B4-BE49-F238E27FC236}">
                <a16:creationId xmlns:a16="http://schemas.microsoft.com/office/drawing/2014/main" id="{3AFD930A-E137-4F9F-BCF2-DADED75077CB}"/>
              </a:ext>
            </a:extLst>
          </p:cNvPr>
          <p:cNvGraphicFramePr>
            <a:graphicFrameLocks noChangeAspect="1"/>
          </p:cNvGraphicFramePr>
          <p:nvPr>
            <p:extLst>
              <p:ext uri="{D42A27DB-BD31-4B8C-83A1-F6EECF244321}">
                <p14:modId xmlns:p14="http://schemas.microsoft.com/office/powerpoint/2010/main" val="658296847"/>
              </p:ext>
            </p:extLst>
          </p:nvPr>
        </p:nvGraphicFramePr>
        <p:xfrm>
          <a:off x="947089" y="3422618"/>
          <a:ext cx="1308021" cy="1113591"/>
        </p:xfrm>
        <a:graphic>
          <a:graphicData uri="http://schemas.openxmlformats.org/presentationml/2006/ole">
            <mc:AlternateContent xmlns:mc="http://schemas.openxmlformats.org/markup-compatibility/2006">
              <mc:Choice xmlns:v="urn:schemas-microsoft-com:vml" Requires="v">
                <p:oleObj r:id="rId4" imgW="4742640" imgH="4037760" progId="">
                  <p:embed/>
                </p:oleObj>
              </mc:Choice>
              <mc:Fallback>
                <p:oleObj r:id="rId4" imgW="4742640" imgH="4037760" progId="">
                  <p:embed/>
                  <p:pic>
                    <p:nvPicPr>
                      <p:cNvPr id="9" name="Object 8">
                        <a:extLst>
                          <a:ext uri="{FF2B5EF4-FFF2-40B4-BE49-F238E27FC236}">
                            <a16:creationId xmlns:a16="http://schemas.microsoft.com/office/drawing/2014/main" id="{3AFD930A-E137-4F9F-BCF2-DADED75077CB}"/>
                          </a:ext>
                        </a:extLst>
                      </p:cNvPr>
                      <p:cNvPicPr/>
                      <p:nvPr/>
                    </p:nvPicPr>
                    <p:blipFill>
                      <a:blip r:embed="rId5"/>
                      <a:stretch>
                        <a:fillRect/>
                      </a:stretch>
                    </p:blipFill>
                    <p:spPr>
                      <a:xfrm>
                        <a:off x="947089" y="3422618"/>
                        <a:ext cx="1308021" cy="1113591"/>
                      </a:xfrm>
                      <a:prstGeom prst="rect">
                        <a:avLst/>
                      </a:prstGeom>
                    </p:spPr>
                  </p:pic>
                </p:oleObj>
              </mc:Fallback>
            </mc:AlternateContent>
          </a:graphicData>
        </a:graphic>
      </p:graphicFrame>
    </p:spTree>
    <p:extLst>
      <p:ext uri="{BB962C8B-B14F-4D97-AF65-F5344CB8AC3E}">
        <p14:creationId xmlns:p14="http://schemas.microsoft.com/office/powerpoint/2010/main" val="2424139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11CF041F-9FE3-4E95-9521-4B6908DC1F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7B8513C3-43AF-4D03-8D89-605973746BF0}"/>
              </a:ext>
            </a:extLst>
          </p:cNvPr>
          <p:cNvSpPr txBox="1"/>
          <p:nvPr/>
        </p:nvSpPr>
        <p:spPr>
          <a:xfrm>
            <a:off x="474640" y="1609636"/>
            <a:ext cx="8710863" cy="523220"/>
          </a:xfrm>
          <a:prstGeom prst="rect">
            <a:avLst/>
          </a:prstGeom>
          <a:noFill/>
        </p:spPr>
        <p:txBody>
          <a:bodyPr wrap="square" rtlCol="0">
            <a:spAutoFit/>
          </a:bodyPr>
          <a:lstStyle/>
          <a:p>
            <a:r>
              <a:rPr lang="en-GB" sz="2800" dirty="0">
                <a:solidFill>
                  <a:srgbClr val="244B90"/>
                </a:solidFill>
                <a:latin typeface="Futura-Bold" pitchFamily="2" charset="0"/>
              </a:rPr>
              <a:t>THE 4 R’s - RESPONDING</a:t>
            </a:r>
            <a:endParaRPr lang="en-GB" sz="2800" dirty="0">
              <a:solidFill>
                <a:srgbClr val="244B90"/>
              </a:solidFill>
            </a:endParaRPr>
          </a:p>
        </p:txBody>
      </p:sp>
      <p:sp>
        <p:nvSpPr>
          <p:cNvPr id="3" name="Content Placeholder 2"/>
          <p:cNvSpPr>
            <a:spLocks noGrp="1"/>
          </p:cNvSpPr>
          <p:nvPr>
            <p:ph idx="1"/>
          </p:nvPr>
        </p:nvSpPr>
        <p:spPr>
          <a:xfrm>
            <a:off x="485346" y="2204864"/>
            <a:ext cx="11155270" cy="3456384"/>
          </a:xfrm>
        </p:spPr>
        <p:txBody>
          <a:bodyPr>
            <a:noAutofit/>
          </a:bodyPr>
          <a:lstStyle/>
          <a:p>
            <a:pPr marL="0" indent="0">
              <a:buNone/>
            </a:pPr>
            <a:r>
              <a:rPr lang="en-GB" b="1" dirty="0"/>
              <a:t>An allegation or concern is often made unexpectantly.</a:t>
            </a:r>
            <a:endParaRPr lang="en-GB" sz="3200" dirty="0"/>
          </a:p>
          <a:p>
            <a:pPr marL="0" indent="0">
              <a:buNone/>
            </a:pPr>
            <a:r>
              <a:rPr lang="en-GB" sz="2300" b="1" dirty="0">
                <a:solidFill>
                  <a:srgbClr val="224B8E"/>
                </a:solidFill>
              </a:rPr>
              <a:t>Plan now . . .</a:t>
            </a:r>
          </a:p>
          <a:p>
            <a:r>
              <a:rPr lang="en-GB" sz="2300" dirty="0"/>
              <a:t>Know where to find the BB Safeguarding Procedures. Have a read of them.</a:t>
            </a:r>
          </a:p>
          <a:p>
            <a:r>
              <a:rPr lang="en-GB" sz="2300" dirty="0"/>
              <a:t>Find out who your Church Safeguarding Lead/Co-ordinator is.</a:t>
            </a:r>
          </a:p>
          <a:p>
            <a:r>
              <a:rPr lang="en-GB" sz="2300" dirty="0"/>
              <a:t>Know where to find your Church Safeguarding Policy and read it.</a:t>
            </a:r>
          </a:p>
          <a:p>
            <a:r>
              <a:rPr lang="en-GB" sz="2300" dirty="0"/>
              <a:t>Ensure you have contact numbers for your Captain, Chaplain, BBHQ Safeguarding Manager (</a:t>
            </a:r>
            <a:r>
              <a:rPr lang="en-GB" sz="2300" b="1" dirty="0"/>
              <a:t>0300 303 4454</a:t>
            </a:r>
            <a:r>
              <a:rPr lang="en-GB" sz="2300" dirty="0"/>
              <a:t> or </a:t>
            </a:r>
            <a:r>
              <a:rPr lang="en-GB" sz="2300" b="1" dirty="0"/>
              <a:t>safeguarding@boys-brigade.org.uk</a:t>
            </a:r>
            <a:r>
              <a:rPr lang="en-GB" sz="2300" dirty="0"/>
              <a:t>). Put it in your phone now!</a:t>
            </a:r>
          </a:p>
        </p:txBody>
      </p:sp>
    </p:spTree>
    <p:extLst>
      <p:ext uri="{BB962C8B-B14F-4D97-AF65-F5344CB8AC3E}">
        <p14:creationId xmlns:p14="http://schemas.microsoft.com/office/powerpoint/2010/main" val="35687677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Graphical user interface, text, application&#10;&#10;Description automatically generated">
            <a:extLst>
              <a:ext uri="{FF2B5EF4-FFF2-40B4-BE49-F238E27FC236}">
                <a16:creationId xmlns:a16="http://schemas.microsoft.com/office/drawing/2014/main" id="{D3E4948D-AD2F-4220-BEDB-CD07EC23C4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TextBox 10">
            <a:extLst>
              <a:ext uri="{FF2B5EF4-FFF2-40B4-BE49-F238E27FC236}">
                <a16:creationId xmlns:a16="http://schemas.microsoft.com/office/drawing/2014/main" id="{85BEA739-927C-4E9F-A01C-55317E8CF82E}"/>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THE 4 R’s – REPORTING (PASS IT ON)</a:t>
            </a:r>
            <a:endParaRPr lang="en-GB" sz="2800" dirty="0">
              <a:solidFill>
                <a:srgbClr val="244B90"/>
              </a:solidFill>
            </a:endParaRPr>
          </a:p>
        </p:txBody>
      </p:sp>
      <p:sp>
        <p:nvSpPr>
          <p:cNvPr id="3" name="Content Placeholder 2">
            <a:extLst>
              <a:ext uri="{FF2B5EF4-FFF2-40B4-BE49-F238E27FC236}">
                <a16:creationId xmlns:a16="http://schemas.microsoft.com/office/drawing/2014/main" id="{543D9D5E-E163-4852-A039-092DF83D0D23}"/>
              </a:ext>
            </a:extLst>
          </p:cNvPr>
          <p:cNvSpPr>
            <a:spLocks noGrp="1"/>
          </p:cNvSpPr>
          <p:nvPr>
            <p:ph idx="1"/>
          </p:nvPr>
        </p:nvSpPr>
        <p:spPr>
          <a:xfrm>
            <a:off x="474640" y="2420888"/>
            <a:ext cx="7886700" cy="3415234"/>
          </a:xfrm>
        </p:spPr>
        <p:txBody>
          <a:bodyPr>
            <a:noAutofit/>
          </a:bodyPr>
          <a:lstStyle/>
          <a:p>
            <a:pPr marL="0" indent="0">
              <a:buNone/>
            </a:pPr>
            <a:r>
              <a:rPr lang="en-GB" sz="2000" b="1" dirty="0"/>
              <a:t>Non Emergency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b="1" dirty="0">
                <a:solidFill>
                  <a:srgbClr val="FF0000"/>
                </a:solidFill>
              </a:rPr>
              <a:t>Emergency</a:t>
            </a:r>
            <a:r>
              <a:rPr lang="en-GB" sz="2000" dirty="0"/>
              <a:t> </a:t>
            </a:r>
          </a:p>
        </p:txBody>
      </p:sp>
      <p:sp>
        <p:nvSpPr>
          <p:cNvPr id="5" name="TextBox 4">
            <a:extLst>
              <a:ext uri="{FF2B5EF4-FFF2-40B4-BE49-F238E27FC236}">
                <a16:creationId xmlns:a16="http://schemas.microsoft.com/office/drawing/2014/main" id="{E695D83D-5871-4CB7-A027-5AEB3109B756}"/>
              </a:ext>
            </a:extLst>
          </p:cNvPr>
          <p:cNvSpPr txBox="1"/>
          <p:nvPr/>
        </p:nvSpPr>
        <p:spPr>
          <a:xfrm rot="21443593">
            <a:off x="580825" y="2976816"/>
            <a:ext cx="2304256" cy="1021556"/>
          </a:xfrm>
          <a:prstGeom prst="roundRect">
            <a:avLst/>
          </a:prstGeom>
          <a:solidFill>
            <a:srgbClr val="224B8E"/>
          </a:solidFill>
          <a:ln>
            <a:noFill/>
          </a:ln>
        </p:spPr>
        <p:txBody>
          <a:bodyPr wrap="square" rtlCol="0">
            <a:spAutoFit/>
          </a:bodyPr>
          <a:lstStyle/>
          <a:p>
            <a:pPr algn="ctr"/>
            <a:endParaRPr lang="en-GB" b="1" dirty="0">
              <a:solidFill>
                <a:schemeClr val="bg1"/>
              </a:solidFill>
              <a:latin typeface="Proxima Nova Rg" panose="02000506030000020004" pitchFamily="50" charset="0"/>
            </a:endParaRPr>
          </a:p>
          <a:p>
            <a:pPr algn="ctr"/>
            <a:r>
              <a:rPr lang="en-GB" b="1" dirty="0">
                <a:solidFill>
                  <a:schemeClr val="bg1"/>
                </a:solidFill>
                <a:latin typeface="Proxima Nova Rg" panose="02000506030000020004" pitchFamily="50" charset="0"/>
              </a:rPr>
              <a:t>Captain</a:t>
            </a:r>
          </a:p>
          <a:p>
            <a:pPr algn="ctr"/>
            <a:endParaRPr lang="en-GB" b="1" dirty="0">
              <a:solidFill>
                <a:schemeClr val="bg1"/>
              </a:solidFill>
              <a:latin typeface="Proxima Nova Rg" panose="02000506030000020004" pitchFamily="50" charset="0"/>
            </a:endParaRPr>
          </a:p>
        </p:txBody>
      </p:sp>
      <p:sp>
        <p:nvSpPr>
          <p:cNvPr id="6" name="TextBox 5">
            <a:extLst>
              <a:ext uri="{FF2B5EF4-FFF2-40B4-BE49-F238E27FC236}">
                <a16:creationId xmlns:a16="http://schemas.microsoft.com/office/drawing/2014/main" id="{F2BA4910-430E-49B8-9845-C4AA6F145E10}"/>
              </a:ext>
            </a:extLst>
          </p:cNvPr>
          <p:cNvSpPr txBox="1"/>
          <p:nvPr/>
        </p:nvSpPr>
        <p:spPr>
          <a:xfrm rot="237670">
            <a:off x="4695315" y="3769234"/>
            <a:ext cx="2304256" cy="1021556"/>
          </a:xfrm>
          <a:prstGeom prst="roundRect">
            <a:avLst/>
          </a:prstGeom>
          <a:solidFill>
            <a:srgbClr val="224B8E"/>
          </a:solidFill>
          <a:ln>
            <a:noFill/>
          </a:ln>
        </p:spPr>
        <p:txBody>
          <a:bodyPr wrap="square" rtlCol="0">
            <a:spAutoFit/>
          </a:bodyPr>
          <a:lstStyle/>
          <a:p>
            <a:pPr algn="ctr"/>
            <a:endParaRPr lang="en-GB" b="1" dirty="0">
              <a:solidFill>
                <a:schemeClr val="bg1"/>
              </a:solidFill>
              <a:latin typeface="Proxima Nova Rg" panose="02000506030000020004" pitchFamily="50" charset="0"/>
            </a:endParaRPr>
          </a:p>
          <a:p>
            <a:pPr algn="ctr"/>
            <a:r>
              <a:rPr lang="en-GB" b="1" dirty="0">
                <a:solidFill>
                  <a:schemeClr val="bg1"/>
                </a:solidFill>
                <a:latin typeface="Proxima Nova Rg" panose="02000506030000020004" pitchFamily="50" charset="0"/>
              </a:rPr>
              <a:t>Chaplain</a:t>
            </a:r>
          </a:p>
          <a:p>
            <a:pPr algn="ctr"/>
            <a:endParaRPr lang="en-GB" b="1" dirty="0">
              <a:solidFill>
                <a:schemeClr val="bg1"/>
              </a:solidFill>
              <a:latin typeface="Proxima Nova Rg" panose="02000506030000020004" pitchFamily="50" charset="0"/>
            </a:endParaRPr>
          </a:p>
        </p:txBody>
      </p:sp>
      <p:sp>
        <p:nvSpPr>
          <p:cNvPr id="7" name="TextBox 6">
            <a:extLst>
              <a:ext uri="{FF2B5EF4-FFF2-40B4-BE49-F238E27FC236}">
                <a16:creationId xmlns:a16="http://schemas.microsoft.com/office/drawing/2014/main" id="{EE370EDF-154E-4724-AB00-A9F7F0AB9DC4}"/>
              </a:ext>
            </a:extLst>
          </p:cNvPr>
          <p:cNvSpPr txBox="1"/>
          <p:nvPr/>
        </p:nvSpPr>
        <p:spPr>
          <a:xfrm rot="21401926">
            <a:off x="3171174" y="2485961"/>
            <a:ext cx="2304256" cy="1021556"/>
          </a:xfrm>
          <a:prstGeom prst="roundRect">
            <a:avLst/>
          </a:prstGeom>
          <a:solidFill>
            <a:srgbClr val="224B8E"/>
          </a:solidFill>
          <a:ln>
            <a:noFill/>
          </a:ln>
        </p:spPr>
        <p:txBody>
          <a:bodyPr wrap="square" rtlCol="0">
            <a:spAutoFit/>
          </a:bodyPr>
          <a:lstStyle/>
          <a:p>
            <a:pPr algn="ctr"/>
            <a:endParaRPr lang="en-GB" b="1" dirty="0">
              <a:solidFill>
                <a:schemeClr val="bg1"/>
              </a:solidFill>
              <a:latin typeface="Proxima Nova Rg" panose="02000506030000020004" pitchFamily="50" charset="0"/>
            </a:endParaRPr>
          </a:p>
          <a:p>
            <a:pPr algn="ctr"/>
            <a:r>
              <a:rPr lang="en-GB" b="1" dirty="0">
                <a:solidFill>
                  <a:schemeClr val="bg1"/>
                </a:solidFill>
                <a:latin typeface="Proxima Nova Rg" panose="02000506030000020004" pitchFamily="50" charset="0"/>
              </a:rPr>
              <a:t>Minister</a:t>
            </a:r>
          </a:p>
          <a:p>
            <a:pPr algn="ctr"/>
            <a:endParaRPr lang="en-GB" b="1" dirty="0">
              <a:solidFill>
                <a:schemeClr val="bg1"/>
              </a:solidFill>
              <a:latin typeface="Proxima Nova Rg" panose="02000506030000020004" pitchFamily="50" charset="0"/>
            </a:endParaRPr>
          </a:p>
        </p:txBody>
      </p:sp>
      <p:sp>
        <p:nvSpPr>
          <p:cNvPr id="8" name="TextBox 7">
            <a:extLst>
              <a:ext uri="{FF2B5EF4-FFF2-40B4-BE49-F238E27FC236}">
                <a16:creationId xmlns:a16="http://schemas.microsoft.com/office/drawing/2014/main" id="{5789AA04-6BB1-4357-AA9A-8338A38F888A}"/>
              </a:ext>
            </a:extLst>
          </p:cNvPr>
          <p:cNvSpPr txBox="1"/>
          <p:nvPr/>
        </p:nvSpPr>
        <p:spPr>
          <a:xfrm rot="21399342">
            <a:off x="9299586" y="2837790"/>
            <a:ext cx="2304256" cy="1634490"/>
          </a:xfrm>
          <a:prstGeom prst="roundRect">
            <a:avLst/>
          </a:prstGeom>
          <a:solidFill>
            <a:srgbClr val="224B8E"/>
          </a:solidFill>
          <a:ln>
            <a:noFill/>
          </a:ln>
        </p:spPr>
        <p:txBody>
          <a:bodyPr wrap="square" rtlCol="0">
            <a:spAutoFit/>
          </a:bodyPr>
          <a:lstStyle/>
          <a:p>
            <a:pPr algn="ctr"/>
            <a:endParaRPr lang="en-GB" b="1" dirty="0">
              <a:solidFill>
                <a:schemeClr val="bg1"/>
              </a:solidFill>
              <a:latin typeface="Proxima Nova Rg" panose="02000506030000020004" pitchFamily="50" charset="0"/>
            </a:endParaRPr>
          </a:p>
          <a:p>
            <a:pPr algn="ctr"/>
            <a:r>
              <a:rPr lang="en-GB" b="1" dirty="0">
                <a:solidFill>
                  <a:schemeClr val="bg1"/>
                </a:solidFill>
                <a:latin typeface="Proxima Nova Rg" panose="02000506030000020004" pitchFamily="50" charset="0"/>
              </a:rPr>
              <a:t>BBHQ Safeguarding Manager</a:t>
            </a:r>
          </a:p>
          <a:p>
            <a:pPr algn="ctr"/>
            <a:endParaRPr lang="en-GB" b="1" dirty="0">
              <a:solidFill>
                <a:schemeClr val="bg1"/>
              </a:solidFill>
              <a:latin typeface="Proxima Nova Rg" panose="02000506030000020004" pitchFamily="50" charset="0"/>
            </a:endParaRPr>
          </a:p>
        </p:txBody>
      </p:sp>
      <p:sp>
        <p:nvSpPr>
          <p:cNvPr id="9" name="TextBox 8">
            <a:extLst>
              <a:ext uri="{FF2B5EF4-FFF2-40B4-BE49-F238E27FC236}">
                <a16:creationId xmlns:a16="http://schemas.microsoft.com/office/drawing/2014/main" id="{26D5D0C1-8021-462C-9335-7426F1EAE787}"/>
              </a:ext>
            </a:extLst>
          </p:cNvPr>
          <p:cNvSpPr txBox="1"/>
          <p:nvPr/>
        </p:nvSpPr>
        <p:spPr>
          <a:xfrm rot="237670">
            <a:off x="6180708" y="2437030"/>
            <a:ext cx="2825124" cy="1328023"/>
          </a:xfrm>
          <a:prstGeom prst="roundRect">
            <a:avLst/>
          </a:prstGeom>
          <a:solidFill>
            <a:srgbClr val="224B8E"/>
          </a:solidFill>
          <a:ln>
            <a:noFill/>
          </a:ln>
        </p:spPr>
        <p:txBody>
          <a:bodyPr wrap="square" rtlCol="0">
            <a:spAutoFit/>
          </a:bodyPr>
          <a:lstStyle/>
          <a:p>
            <a:pPr algn="ctr"/>
            <a:endParaRPr lang="en-GB" b="1" dirty="0">
              <a:solidFill>
                <a:schemeClr val="bg1"/>
              </a:solidFill>
              <a:latin typeface="Proxima Nova Rg" panose="02000506030000020004" pitchFamily="50" charset="0"/>
            </a:endParaRPr>
          </a:p>
          <a:p>
            <a:pPr algn="ctr"/>
            <a:r>
              <a:rPr lang="en-GB" b="1" dirty="0">
                <a:solidFill>
                  <a:schemeClr val="bg1"/>
                </a:solidFill>
                <a:latin typeface="Proxima Nova Rg" panose="02000506030000020004" pitchFamily="50" charset="0"/>
              </a:rPr>
              <a:t>Other Church official / safeguarding lead</a:t>
            </a:r>
          </a:p>
          <a:p>
            <a:pPr algn="ctr"/>
            <a:endParaRPr lang="en-GB" b="1" dirty="0">
              <a:solidFill>
                <a:schemeClr val="bg1"/>
              </a:solidFill>
              <a:latin typeface="Proxima Nova Rg" panose="02000506030000020004" pitchFamily="50" charset="0"/>
            </a:endParaRPr>
          </a:p>
        </p:txBody>
      </p:sp>
      <p:sp>
        <p:nvSpPr>
          <p:cNvPr id="12" name="TextBox 11">
            <a:extLst>
              <a:ext uri="{FF2B5EF4-FFF2-40B4-BE49-F238E27FC236}">
                <a16:creationId xmlns:a16="http://schemas.microsoft.com/office/drawing/2014/main" id="{587F50D0-071B-409C-ABBF-948C8C6AC020}"/>
              </a:ext>
            </a:extLst>
          </p:cNvPr>
          <p:cNvSpPr txBox="1"/>
          <p:nvPr/>
        </p:nvSpPr>
        <p:spPr>
          <a:xfrm rot="237670">
            <a:off x="2024077" y="4587490"/>
            <a:ext cx="2304256" cy="1021556"/>
          </a:xfrm>
          <a:prstGeom prst="roundRect">
            <a:avLst/>
          </a:prstGeom>
          <a:solidFill>
            <a:srgbClr val="FF0000"/>
          </a:solidFill>
          <a:ln>
            <a:noFill/>
          </a:ln>
        </p:spPr>
        <p:txBody>
          <a:bodyPr wrap="square" rtlCol="0">
            <a:spAutoFit/>
          </a:bodyPr>
          <a:lstStyle/>
          <a:p>
            <a:pPr algn="ctr"/>
            <a:br>
              <a:rPr lang="en-GB" b="1" dirty="0">
                <a:solidFill>
                  <a:schemeClr val="bg1"/>
                </a:solidFill>
                <a:latin typeface="Proxima Nova Rg" panose="02000506030000020004" pitchFamily="50" charset="0"/>
              </a:rPr>
            </a:br>
            <a:r>
              <a:rPr lang="en-GB" b="1" dirty="0">
                <a:solidFill>
                  <a:schemeClr val="bg1"/>
                </a:solidFill>
                <a:latin typeface="Proxima Nova Rg" panose="02000506030000020004" pitchFamily="50" charset="0"/>
              </a:rPr>
              <a:t>999</a:t>
            </a:r>
            <a:br>
              <a:rPr lang="en-GB" b="1" dirty="0">
                <a:solidFill>
                  <a:schemeClr val="bg1"/>
                </a:solidFill>
                <a:latin typeface="Proxima Nova Rg" panose="02000506030000020004" pitchFamily="50" charset="0"/>
              </a:rPr>
            </a:br>
            <a:endParaRPr lang="en-GB" b="1" dirty="0">
              <a:solidFill>
                <a:schemeClr val="bg1"/>
              </a:solidFill>
              <a:latin typeface="Proxima Nova Rg" panose="02000506030000020004" pitchFamily="50" charset="0"/>
            </a:endParaRPr>
          </a:p>
        </p:txBody>
      </p:sp>
      <p:sp>
        <p:nvSpPr>
          <p:cNvPr id="2" name="Rectangle: Rounded Corners 1">
            <a:extLst>
              <a:ext uri="{FF2B5EF4-FFF2-40B4-BE49-F238E27FC236}">
                <a16:creationId xmlns:a16="http://schemas.microsoft.com/office/drawing/2014/main" id="{858E9B40-4347-4C51-96A6-843A899F7C0D}"/>
              </a:ext>
            </a:extLst>
          </p:cNvPr>
          <p:cNvSpPr/>
          <p:nvPr/>
        </p:nvSpPr>
        <p:spPr>
          <a:xfrm>
            <a:off x="8652585" y="365961"/>
            <a:ext cx="2979310" cy="1254124"/>
          </a:xfrm>
          <a:prstGeom prst="round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rPr>
              <a:t>Report as soon as possible, always within 24 hours</a:t>
            </a:r>
          </a:p>
        </p:txBody>
      </p:sp>
    </p:spTree>
    <p:extLst>
      <p:ext uri="{BB962C8B-B14F-4D97-AF65-F5344CB8AC3E}">
        <p14:creationId xmlns:p14="http://schemas.microsoft.com/office/powerpoint/2010/main" val="1603815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 text, application&#10;&#10;Description automatically generated">
            <a:extLst>
              <a:ext uri="{FF2B5EF4-FFF2-40B4-BE49-F238E27FC236}">
                <a16:creationId xmlns:a16="http://schemas.microsoft.com/office/drawing/2014/main" id="{C2CCF62B-C64A-4F78-A098-EFAE13F923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1979478F-B52D-43D0-9863-FC7DA740FA9A}"/>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REPORTING – REGIONAL DIFFERENCES</a:t>
            </a:r>
            <a:endParaRPr lang="en-GB" sz="2800" dirty="0">
              <a:solidFill>
                <a:srgbClr val="244B90"/>
              </a:solidFill>
            </a:endParaRPr>
          </a:p>
        </p:txBody>
      </p:sp>
      <p:sp>
        <p:nvSpPr>
          <p:cNvPr id="3" name="Content Placeholder 2">
            <a:extLst>
              <a:ext uri="{FF2B5EF4-FFF2-40B4-BE49-F238E27FC236}">
                <a16:creationId xmlns:a16="http://schemas.microsoft.com/office/drawing/2014/main" id="{991202FD-E557-433A-9CEA-F86AF5180E87}"/>
              </a:ext>
            </a:extLst>
          </p:cNvPr>
          <p:cNvSpPr>
            <a:spLocks noGrp="1"/>
          </p:cNvSpPr>
          <p:nvPr>
            <p:ph idx="1"/>
          </p:nvPr>
        </p:nvSpPr>
        <p:spPr>
          <a:xfrm>
            <a:off x="495630" y="2462038"/>
            <a:ext cx="10515600" cy="4351338"/>
          </a:xfrm>
        </p:spPr>
        <p:txBody>
          <a:bodyPr>
            <a:normAutofit/>
          </a:bodyPr>
          <a:lstStyle/>
          <a:p>
            <a:pPr marL="0" indent="0">
              <a:buNone/>
            </a:pPr>
            <a:r>
              <a:rPr lang="en-GB" sz="2400" dirty="0"/>
              <a:t>In non urgent circumstances BBHQ Safeguarding Manager will take responsibility for referring to Statutory Agencies.</a:t>
            </a:r>
          </a:p>
          <a:p>
            <a:pPr marL="0" indent="0">
              <a:buNone/>
            </a:pPr>
            <a:endParaRPr lang="en-GB" sz="2000" dirty="0"/>
          </a:p>
          <a:p>
            <a:pPr marL="0" indent="0">
              <a:buNone/>
            </a:pPr>
            <a:r>
              <a:rPr lang="en-GB" sz="2000" b="1" dirty="0">
                <a:solidFill>
                  <a:srgbClr val="224B8E"/>
                </a:solidFill>
              </a:rPr>
              <a:t>E&amp;W </a:t>
            </a:r>
            <a:r>
              <a:rPr lang="en-GB" sz="2000" dirty="0"/>
              <a:t>– Police, Social Services – Lado/Mash, Police, NSPCC, Childline    </a:t>
            </a:r>
          </a:p>
          <a:p>
            <a:pPr marL="0" indent="0">
              <a:buNone/>
            </a:pPr>
            <a:r>
              <a:rPr lang="en-GB" sz="2000" b="1" dirty="0">
                <a:solidFill>
                  <a:srgbClr val="224B8E"/>
                </a:solidFill>
              </a:rPr>
              <a:t>Northern Ireland  </a:t>
            </a:r>
            <a:r>
              <a:rPr lang="en-GB" sz="2000" dirty="0"/>
              <a:t>- Police, PSNI, NSPCC , Health and Social Trust Gateway</a:t>
            </a:r>
          </a:p>
          <a:p>
            <a:pPr marL="0" indent="0">
              <a:buNone/>
            </a:pPr>
            <a:r>
              <a:rPr lang="en-GB" sz="2000" b="1" dirty="0">
                <a:solidFill>
                  <a:srgbClr val="224B8E"/>
                </a:solidFill>
              </a:rPr>
              <a:t>ROI</a:t>
            </a:r>
            <a:r>
              <a:rPr lang="en-GB" sz="2000" dirty="0"/>
              <a:t> - Police, </a:t>
            </a:r>
            <a:r>
              <a:rPr lang="en-GB" sz="2000" dirty="0" err="1"/>
              <a:t>Tusla</a:t>
            </a:r>
            <a:r>
              <a:rPr lang="en-GB" sz="2000" dirty="0"/>
              <a:t> – Child and family agency</a:t>
            </a:r>
          </a:p>
          <a:p>
            <a:pPr marL="0" indent="0">
              <a:buNone/>
            </a:pPr>
            <a:r>
              <a:rPr lang="en-GB" sz="2000" b="1" dirty="0">
                <a:solidFill>
                  <a:srgbClr val="224B8E"/>
                </a:solidFill>
              </a:rPr>
              <a:t>Scotland</a:t>
            </a:r>
            <a:r>
              <a:rPr lang="en-GB" sz="2000" dirty="0"/>
              <a:t> - Police, NSPCC, Local Social work team, Children’s reporter</a:t>
            </a:r>
          </a:p>
        </p:txBody>
      </p:sp>
    </p:spTree>
    <p:extLst>
      <p:ext uri="{BB962C8B-B14F-4D97-AF65-F5344CB8AC3E}">
        <p14:creationId xmlns:p14="http://schemas.microsoft.com/office/powerpoint/2010/main" val="36728449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B0BD8203-CDF1-4C3E-8BB6-4F20C07482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65B52566-4E3E-4EEE-9E24-401D12B2B7A1}"/>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THE 4 R’s - RECORDING</a:t>
            </a:r>
            <a:endParaRPr lang="en-GB" sz="2800" dirty="0">
              <a:solidFill>
                <a:srgbClr val="244B90"/>
              </a:solidFill>
            </a:endParaRPr>
          </a:p>
        </p:txBody>
      </p:sp>
      <p:sp>
        <p:nvSpPr>
          <p:cNvPr id="3" name="Content Placeholder 2">
            <a:extLst>
              <a:ext uri="{FF2B5EF4-FFF2-40B4-BE49-F238E27FC236}">
                <a16:creationId xmlns:a16="http://schemas.microsoft.com/office/drawing/2014/main" id="{543D9D5E-E163-4852-A039-092DF83D0D23}"/>
              </a:ext>
            </a:extLst>
          </p:cNvPr>
          <p:cNvSpPr>
            <a:spLocks noGrp="1"/>
          </p:cNvSpPr>
          <p:nvPr>
            <p:ph idx="1"/>
          </p:nvPr>
        </p:nvSpPr>
        <p:spPr>
          <a:xfrm>
            <a:off x="551384" y="2348880"/>
            <a:ext cx="10873208" cy="3456384"/>
          </a:xfrm>
        </p:spPr>
        <p:txBody>
          <a:bodyPr>
            <a:normAutofit/>
          </a:bodyPr>
          <a:lstStyle/>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Arial" panose="020B0604020202020204" pitchFamily="34" charset="0"/>
              </a:rPr>
              <a:t>You should . . .</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Arial" panose="020B0604020202020204" pitchFamily="34" charset="0"/>
              </a:rPr>
              <a:t>Write down what was said as soon as possible.</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Arial" panose="020B0604020202020204" pitchFamily="34" charset="0"/>
              </a:rPr>
              <a:t>Detail who the concern is about, what the concern is and what happened.</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Arial" panose="020B0604020202020204" pitchFamily="34" charset="0"/>
              </a:rPr>
              <a:t>Use the child</a:t>
            </a:r>
            <a:r>
              <a:rPr lang="en-GB" sz="1800" dirty="0">
                <a:latin typeface="Calibri" panose="020F0502020204030204" pitchFamily="34" charset="0"/>
                <a:ea typeface="Calibri" panose="020F0502020204030204" pitchFamily="34" charset="0"/>
                <a:cs typeface="Arial" panose="020B0604020202020204" pitchFamily="34" charset="0"/>
              </a:rPr>
              <a:t>/young person’s</a:t>
            </a:r>
            <a:r>
              <a:rPr lang="en-GB" sz="1800" dirty="0">
                <a:effectLst/>
                <a:latin typeface="Calibri" panose="020F0502020204030204" pitchFamily="34" charset="0"/>
                <a:ea typeface="Calibri" panose="020F0502020204030204" pitchFamily="34" charset="0"/>
                <a:cs typeface="Arial" panose="020B0604020202020204" pitchFamily="34" charset="0"/>
              </a:rPr>
              <a:t> words - include any questions that were asked, and the answers given.</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Arial" panose="020B0604020202020204" pitchFamily="34" charset="0"/>
              </a:rPr>
              <a:t>As a leader, write down anything you have seen or heard, including details of any witnesses. Include who you have spoken to, when, and include their contact details. </a:t>
            </a:r>
          </a:p>
          <a:p>
            <a:pPr marL="342900" lvl="0" indent="-342900">
              <a:lnSpc>
                <a:spcPct val="107000"/>
              </a:lnSpc>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Arial" panose="020B0604020202020204" pitchFamily="34" charset="0"/>
              </a:rPr>
              <a:t>Include any history about the child/young person or family that could be relevant.</a:t>
            </a:r>
          </a:p>
          <a:p>
            <a:pPr marL="342900" lvl="0" indent="-342900">
              <a:lnSpc>
                <a:spcPct val="107000"/>
              </a:lnSpc>
              <a:spcAft>
                <a:spcPts val="800"/>
              </a:spcAft>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Arial" panose="020B0604020202020204" pitchFamily="34" charset="0"/>
              </a:rPr>
              <a:t>Complete your report as soon as possible after the event.</a:t>
            </a:r>
          </a:p>
        </p:txBody>
      </p:sp>
    </p:spTree>
    <p:extLst>
      <p:ext uri="{BB962C8B-B14F-4D97-AF65-F5344CB8AC3E}">
        <p14:creationId xmlns:p14="http://schemas.microsoft.com/office/powerpoint/2010/main" val="2234699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B694B472-A75A-4B2E-80C9-4C387AA06C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44551FF1-31B8-45DE-A5AD-1F1F2121D34B}"/>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CAN WE ASK QUESTIONS?</a:t>
            </a:r>
            <a:endParaRPr lang="en-GB" sz="2800" dirty="0">
              <a:solidFill>
                <a:srgbClr val="244B90"/>
              </a:solidFill>
            </a:endParaRPr>
          </a:p>
        </p:txBody>
      </p:sp>
      <p:sp>
        <p:nvSpPr>
          <p:cNvPr id="3" name="Content Placeholder 2">
            <a:extLst>
              <a:ext uri="{FF2B5EF4-FFF2-40B4-BE49-F238E27FC236}">
                <a16:creationId xmlns:a16="http://schemas.microsoft.com/office/drawing/2014/main" id="{F9160F58-6CCD-4B6C-82C4-AECB44E7AA04}"/>
              </a:ext>
            </a:extLst>
          </p:cNvPr>
          <p:cNvSpPr>
            <a:spLocks noGrp="1"/>
          </p:cNvSpPr>
          <p:nvPr>
            <p:ph idx="1"/>
          </p:nvPr>
        </p:nvSpPr>
        <p:spPr>
          <a:xfrm>
            <a:off x="479376" y="2420888"/>
            <a:ext cx="10515600" cy="3684067"/>
          </a:xfrm>
        </p:spPr>
        <p:txBody>
          <a:bodyPr>
            <a:normAutofit/>
          </a:bodyPr>
          <a:lstStyle/>
          <a:p>
            <a:r>
              <a:rPr lang="en-GB" sz="2000" b="1" dirty="0"/>
              <a:t>Necessary</a:t>
            </a:r>
            <a:r>
              <a:rPr lang="en-GB" sz="2000" dirty="0"/>
              <a:t> – to establish whether or not there is a concern.</a:t>
            </a:r>
          </a:p>
          <a:p>
            <a:r>
              <a:rPr lang="en-GB" sz="2000" b="1" dirty="0"/>
              <a:t>Non leading </a:t>
            </a:r>
            <a:r>
              <a:rPr lang="en-GB" sz="2000" dirty="0"/>
              <a:t>- don’t suggest an answer.</a:t>
            </a:r>
          </a:p>
          <a:p>
            <a:r>
              <a:rPr lang="en-GB" sz="2000" b="1" dirty="0"/>
              <a:t>Open </a:t>
            </a:r>
            <a:r>
              <a:rPr lang="en-GB" sz="2000" dirty="0"/>
              <a:t>– Avoid questions that invite only YES or NO answers. </a:t>
            </a:r>
          </a:p>
          <a:p>
            <a:pPr marL="0" indent="0">
              <a:buNone/>
            </a:pPr>
            <a:endParaRPr lang="en-GB" sz="2000" dirty="0"/>
          </a:p>
          <a:p>
            <a:pPr marL="0" indent="0">
              <a:buNone/>
            </a:pPr>
            <a:r>
              <a:rPr lang="en-GB" sz="2000" dirty="0"/>
              <a:t>Use </a:t>
            </a:r>
            <a:r>
              <a:rPr lang="en-GB" sz="2000" b="1" dirty="0">
                <a:solidFill>
                  <a:srgbClr val="224B8E"/>
                </a:solidFill>
              </a:rPr>
              <a:t>TED</a:t>
            </a:r>
            <a:r>
              <a:rPr lang="en-GB" sz="2000" b="1" dirty="0"/>
              <a:t>:</a:t>
            </a:r>
            <a:r>
              <a:rPr lang="en-GB" sz="2000" dirty="0"/>
              <a:t>                                                 </a:t>
            </a:r>
          </a:p>
          <a:p>
            <a:r>
              <a:rPr lang="en-GB" sz="2000" b="1" dirty="0">
                <a:solidFill>
                  <a:srgbClr val="224B8E"/>
                </a:solidFill>
              </a:rPr>
              <a:t>T</a:t>
            </a:r>
            <a:r>
              <a:rPr lang="en-GB" sz="2000" b="1" dirty="0"/>
              <a:t>ELL ME</a:t>
            </a:r>
          </a:p>
          <a:p>
            <a:r>
              <a:rPr lang="en-GB" sz="2000" b="1" dirty="0">
                <a:solidFill>
                  <a:srgbClr val="224B8E"/>
                </a:solidFill>
              </a:rPr>
              <a:t>E</a:t>
            </a:r>
            <a:r>
              <a:rPr lang="en-GB" sz="2000" b="1" dirty="0"/>
              <a:t>XPLAIN</a:t>
            </a:r>
          </a:p>
          <a:p>
            <a:r>
              <a:rPr lang="en-GB" sz="2000" b="1" dirty="0">
                <a:solidFill>
                  <a:srgbClr val="224B8E"/>
                </a:solidFill>
              </a:rPr>
              <a:t>D</a:t>
            </a:r>
            <a:r>
              <a:rPr lang="en-GB" sz="2000" b="1" dirty="0"/>
              <a:t>ESCRIBE</a:t>
            </a:r>
          </a:p>
        </p:txBody>
      </p:sp>
    </p:spTree>
    <p:extLst>
      <p:ext uri="{BB962C8B-B14F-4D97-AF65-F5344CB8AC3E}">
        <p14:creationId xmlns:p14="http://schemas.microsoft.com/office/powerpoint/2010/main" val="16874396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Graphical user interface, text, application&#10;&#10;Description automatically generated">
            <a:extLst>
              <a:ext uri="{FF2B5EF4-FFF2-40B4-BE49-F238E27FC236}">
                <a16:creationId xmlns:a16="http://schemas.microsoft.com/office/drawing/2014/main" id="{31A6598C-4D17-477B-8008-80050D2FEF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5A68F213-5E37-48DC-9A94-230155156267}"/>
              </a:ext>
            </a:extLst>
          </p:cNvPr>
          <p:cNvSpPr txBox="1"/>
          <p:nvPr/>
        </p:nvSpPr>
        <p:spPr>
          <a:xfrm>
            <a:off x="474640" y="1609636"/>
            <a:ext cx="8710863" cy="523220"/>
          </a:xfrm>
          <a:prstGeom prst="rect">
            <a:avLst/>
          </a:prstGeom>
          <a:noFill/>
        </p:spPr>
        <p:txBody>
          <a:bodyPr wrap="square" rtlCol="0">
            <a:spAutoFit/>
          </a:bodyPr>
          <a:lstStyle/>
          <a:p>
            <a:r>
              <a:rPr lang="en-GB" sz="2800" dirty="0">
                <a:solidFill>
                  <a:srgbClr val="244B90"/>
                </a:solidFill>
                <a:latin typeface="Futura-Bold" pitchFamily="2" charset="0"/>
              </a:rPr>
              <a:t>TELL ME WHAT HAPPENED</a:t>
            </a:r>
            <a:endParaRPr lang="en-GB" sz="2800" dirty="0">
              <a:solidFill>
                <a:srgbClr val="244B90"/>
              </a:solidFill>
            </a:endParaRPr>
          </a:p>
        </p:txBody>
      </p:sp>
      <p:sp>
        <p:nvSpPr>
          <p:cNvPr id="3" name="Content Placeholder 2">
            <a:extLst>
              <a:ext uri="{FF2B5EF4-FFF2-40B4-BE49-F238E27FC236}">
                <a16:creationId xmlns:a16="http://schemas.microsoft.com/office/drawing/2014/main" id="{1CE28F2C-AC9B-4D13-901A-88095DA0AFAB}"/>
              </a:ext>
            </a:extLst>
          </p:cNvPr>
          <p:cNvSpPr>
            <a:spLocks noGrp="1"/>
          </p:cNvSpPr>
          <p:nvPr>
            <p:ph idx="1"/>
          </p:nvPr>
        </p:nvSpPr>
        <p:spPr>
          <a:xfrm>
            <a:off x="479376" y="5426060"/>
            <a:ext cx="10945216" cy="523220"/>
          </a:xfrm>
        </p:spPr>
        <p:txBody>
          <a:bodyPr>
            <a:noAutofit/>
          </a:bodyPr>
          <a:lstStyle/>
          <a:p>
            <a:pPr marL="0" indent="0">
              <a:buNone/>
            </a:pPr>
            <a:r>
              <a:rPr lang="en-GB" sz="2000" dirty="0">
                <a:ea typeface="Calibri" panose="020F0502020204030204" pitchFamily="34" charset="0"/>
                <a:cs typeface="Times New Roman" panose="02020603050405020304" pitchFamily="18" charset="0"/>
              </a:rPr>
              <a:t>You now have enough information and an understanding of what has happened. </a:t>
            </a:r>
          </a:p>
        </p:txBody>
      </p:sp>
      <p:sp>
        <p:nvSpPr>
          <p:cNvPr id="6" name="Content Placeholder 2">
            <a:extLst>
              <a:ext uri="{FF2B5EF4-FFF2-40B4-BE49-F238E27FC236}">
                <a16:creationId xmlns:a16="http://schemas.microsoft.com/office/drawing/2014/main" id="{9FE721E6-660F-46F1-B122-9198C18E4C64}"/>
              </a:ext>
            </a:extLst>
          </p:cNvPr>
          <p:cNvSpPr txBox="1">
            <a:spLocks/>
          </p:cNvSpPr>
          <p:nvPr/>
        </p:nvSpPr>
        <p:spPr>
          <a:xfrm>
            <a:off x="839416" y="2636912"/>
            <a:ext cx="4248472" cy="16458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dirty="0"/>
              <a:t>“I </a:t>
            </a:r>
            <a:r>
              <a:rPr lang="en-GB" sz="2000" dirty="0"/>
              <a:t>was on a school trip, at the park and fell off the climbing frame. Miss was amazing. She grabbed me and stopped me landing on the floor. Her nail caught my face. My head would have </a:t>
            </a:r>
            <a:r>
              <a:rPr lang="en-GB" sz="2000" dirty="0" err="1"/>
              <a:t>have</a:t>
            </a:r>
            <a:r>
              <a:rPr lang="en-GB" sz="2000" dirty="0"/>
              <a:t> exploded if I hit the deck.</a:t>
            </a:r>
          </a:p>
          <a:p>
            <a:pPr marL="0" indent="0">
              <a:buFont typeface="Arial" panose="020B0604020202020204" pitchFamily="34" charset="0"/>
              <a:buNone/>
            </a:pPr>
            <a:r>
              <a:rPr lang="en-GB" sz="2000" b="1" i="1" dirty="0">
                <a:solidFill>
                  <a:srgbClr val="224B8E"/>
                </a:solidFill>
              </a:rPr>
              <a:t>Child</a:t>
            </a:r>
            <a:endParaRPr lang="en-GB" sz="2000" i="1" dirty="0">
              <a:solidFill>
                <a:srgbClr val="224B8E"/>
              </a:solidFill>
            </a:endParaRPr>
          </a:p>
        </p:txBody>
      </p:sp>
      <p:sp>
        <p:nvSpPr>
          <p:cNvPr id="7" name="Content Placeholder 2">
            <a:extLst>
              <a:ext uri="{FF2B5EF4-FFF2-40B4-BE49-F238E27FC236}">
                <a16:creationId xmlns:a16="http://schemas.microsoft.com/office/drawing/2014/main" id="{E11747E7-049E-4962-8DCB-133312CC2EA4}"/>
              </a:ext>
            </a:extLst>
          </p:cNvPr>
          <p:cNvSpPr txBox="1">
            <a:spLocks/>
          </p:cNvSpPr>
          <p:nvPr/>
        </p:nvSpPr>
        <p:spPr>
          <a:xfrm>
            <a:off x="6096000" y="2708920"/>
            <a:ext cx="4392488" cy="23029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a:t>“I pushed a girl over in the play ground. Miss grabbed my arm and dragged me to the time out area. My head banged on the door as we went inside. She was really cross with me. I made the girl cry.</a:t>
            </a:r>
          </a:p>
          <a:p>
            <a:pPr marL="0" indent="0">
              <a:buFont typeface="Arial" panose="020B0604020202020204" pitchFamily="34" charset="0"/>
              <a:buNone/>
            </a:pPr>
            <a:r>
              <a:rPr lang="en-GB" sz="2000" b="1" i="1" dirty="0">
                <a:solidFill>
                  <a:srgbClr val="224B8E"/>
                </a:solidFill>
              </a:rPr>
              <a:t>Child</a:t>
            </a:r>
            <a:endParaRPr lang="en-GB" sz="2000" i="1" dirty="0">
              <a:solidFill>
                <a:srgbClr val="224B8E"/>
              </a:solidFill>
            </a:endParaRPr>
          </a:p>
        </p:txBody>
      </p:sp>
      <p:sp>
        <p:nvSpPr>
          <p:cNvPr id="8" name="Speech Bubble: Rectangle with Corners Rounded 7">
            <a:extLst>
              <a:ext uri="{FF2B5EF4-FFF2-40B4-BE49-F238E27FC236}">
                <a16:creationId xmlns:a16="http://schemas.microsoft.com/office/drawing/2014/main" id="{5D113DDE-E26A-4BAC-8B7B-F890D2706994}"/>
              </a:ext>
            </a:extLst>
          </p:cNvPr>
          <p:cNvSpPr/>
          <p:nvPr/>
        </p:nvSpPr>
        <p:spPr>
          <a:xfrm>
            <a:off x="623392" y="2420888"/>
            <a:ext cx="4608512" cy="2520279"/>
          </a:xfrm>
          <a:prstGeom prst="wedgeRoundRectCallout">
            <a:avLst/>
          </a:prstGeom>
          <a:noFill/>
          <a:ln w="7620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Speech Bubble: Rectangle with Corners Rounded 8">
            <a:extLst>
              <a:ext uri="{FF2B5EF4-FFF2-40B4-BE49-F238E27FC236}">
                <a16:creationId xmlns:a16="http://schemas.microsoft.com/office/drawing/2014/main" id="{BFDEE5B4-0AF7-4C03-A251-D5D8D98378A1}"/>
              </a:ext>
            </a:extLst>
          </p:cNvPr>
          <p:cNvSpPr/>
          <p:nvPr/>
        </p:nvSpPr>
        <p:spPr>
          <a:xfrm>
            <a:off x="5951984" y="2420888"/>
            <a:ext cx="4608512" cy="2508849"/>
          </a:xfrm>
          <a:prstGeom prst="wedgeRoundRectCallout">
            <a:avLst/>
          </a:prstGeom>
          <a:noFill/>
          <a:ln w="7620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792808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 text, application&#10;&#10;Description automatically generated">
            <a:extLst>
              <a:ext uri="{FF2B5EF4-FFF2-40B4-BE49-F238E27FC236}">
                <a16:creationId xmlns:a16="http://schemas.microsoft.com/office/drawing/2014/main" id="{E11DBE5F-EC86-4717-9820-6E2BBE6938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46DF3FDF-2D05-434D-8D82-DD9981ECE1AB}"/>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YOUR ACCOUNT</a:t>
            </a:r>
            <a:endParaRPr lang="en-GB" sz="2800" dirty="0">
              <a:solidFill>
                <a:srgbClr val="244B90"/>
              </a:solidFill>
            </a:endParaRPr>
          </a:p>
        </p:txBody>
      </p:sp>
      <p:sp>
        <p:nvSpPr>
          <p:cNvPr id="3" name="Content Placeholder 2">
            <a:extLst>
              <a:ext uri="{FF2B5EF4-FFF2-40B4-BE49-F238E27FC236}">
                <a16:creationId xmlns:a16="http://schemas.microsoft.com/office/drawing/2014/main" id="{6B4A860D-9A3B-4120-96DD-5C0BE4D516B1}"/>
              </a:ext>
            </a:extLst>
          </p:cNvPr>
          <p:cNvSpPr>
            <a:spLocks noGrp="1"/>
          </p:cNvSpPr>
          <p:nvPr>
            <p:ph idx="1"/>
          </p:nvPr>
        </p:nvSpPr>
        <p:spPr>
          <a:xfrm>
            <a:off x="4439816" y="1916832"/>
            <a:ext cx="6768752" cy="3199210"/>
          </a:xfrm>
        </p:spPr>
        <p:txBody>
          <a:bodyPr>
            <a:normAutofit fontScale="92500" lnSpcReduction="20000"/>
          </a:bodyPr>
          <a:lstStyle/>
          <a:p>
            <a:pPr marL="0" indent="0">
              <a:buNone/>
            </a:pPr>
            <a:r>
              <a:rPr lang="en-GB" sz="1800" dirty="0">
                <a:effectLst/>
                <a:latin typeface="Calibri" panose="020F0502020204030204" pitchFamily="34" charset="0"/>
                <a:ea typeface="Calibri" panose="020F0502020204030204" pitchFamily="34" charset="0"/>
                <a:cs typeface="Calibri" panose="020F0502020204030204" pitchFamily="34" charset="0"/>
              </a:rPr>
              <a:t>“I am Leader-in-Charge for Juniors with 1</a:t>
            </a:r>
            <a:r>
              <a:rPr lang="en-GB" sz="1800" baseline="30000" dirty="0">
                <a:effectLst/>
                <a:latin typeface="Calibri" panose="020F0502020204030204" pitchFamily="34" charset="0"/>
                <a:ea typeface="Calibri" panose="020F0502020204030204" pitchFamily="34" charset="0"/>
                <a:cs typeface="Calibri" panose="020F0502020204030204" pitchFamily="34" charset="0"/>
              </a:rPr>
              <a:t>st</a:t>
            </a:r>
            <a:r>
              <a:rPr lang="en-GB" sz="1800" dirty="0">
                <a:effectLst/>
                <a:latin typeface="Calibri" panose="020F0502020204030204" pitchFamily="34" charset="0"/>
                <a:ea typeface="Calibri" panose="020F0502020204030204" pitchFamily="34" charset="0"/>
                <a:cs typeface="Calibri" panose="020F0502020204030204" pitchFamily="34" charset="0"/>
              </a:rPr>
              <a:t> Anywhere Company. On Monday 15</a:t>
            </a:r>
            <a:r>
              <a:rPr lang="en-GB" sz="1800" baseline="30000" dirty="0">
                <a:effectLst/>
                <a:latin typeface="Calibri" panose="020F0502020204030204" pitchFamily="34" charset="0"/>
                <a:ea typeface="Calibri" panose="020F0502020204030204" pitchFamily="34" charset="0"/>
                <a:cs typeface="Calibri" panose="020F0502020204030204" pitchFamily="34" charset="0"/>
              </a:rPr>
              <a:t>th</a:t>
            </a:r>
            <a:r>
              <a:rPr lang="en-GB" sz="1800" dirty="0">
                <a:effectLst/>
                <a:latin typeface="Calibri" panose="020F0502020204030204" pitchFamily="34" charset="0"/>
                <a:ea typeface="Calibri" panose="020F0502020204030204" pitchFamily="34" charset="0"/>
                <a:cs typeface="Calibri" panose="020F0502020204030204" pitchFamily="34" charset="0"/>
              </a:rPr>
              <a:t> October we were designing posters for our fundraising event. The young people were at tables in groups of 4. I saw JP had a mark on his face. The mark was across his cheek bone, and under his eye area. It looked red in appearance. I asked him “How did that happen” He said “My teacher did it”. I then asked “Tell me what happened?”. He said “I pushed a girl over in the playground. Miss grabbed my arm and dragged me to the time out area. My head banged on the door handle as we went inside. She was really cross with me. I made the girl cry.</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GB" sz="1800" dirty="0">
                <a:effectLst/>
                <a:latin typeface="Calibri" panose="020F0502020204030204" pitchFamily="34" charset="0"/>
                <a:ea typeface="Calibri" panose="020F0502020204030204" pitchFamily="34" charset="0"/>
                <a:cs typeface="Calibri" panose="020F0502020204030204" pitchFamily="34" charset="0"/>
              </a:rPr>
              <a:t>During the snack break I spoke to the Captain and told him what had happened. He told me he would take responsibility for this. He asked me to make notes of what JP said and asked me to write this account straight away.  JP has been with us for 2 years. He lives with his parents and younger brother. He attends Anywhere Primary School.”</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GB" sz="1800" dirty="0">
                <a:effectLst/>
                <a:latin typeface="Calibri" panose="020F0502020204030204" pitchFamily="34" charset="0"/>
                <a:ea typeface="Calibri" panose="020F0502020204030204" pitchFamily="34" charset="0"/>
                <a:cs typeface="Calibri" panose="020F0502020204030204" pitchFamily="34" charset="0"/>
              </a:rPr>
              <a:t>Signed ………….dated ……….</a:t>
            </a:r>
            <a:endParaRPr lang="en-GB" sz="1300" dirty="0"/>
          </a:p>
        </p:txBody>
      </p:sp>
      <p:sp>
        <p:nvSpPr>
          <p:cNvPr id="8" name="Speech Bubble: Rectangle with Corners Rounded 7">
            <a:extLst>
              <a:ext uri="{FF2B5EF4-FFF2-40B4-BE49-F238E27FC236}">
                <a16:creationId xmlns:a16="http://schemas.microsoft.com/office/drawing/2014/main" id="{2D92D79D-A734-4B46-B25E-E291EA1BCD5A}"/>
              </a:ext>
            </a:extLst>
          </p:cNvPr>
          <p:cNvSpPr/>
          <p:nvPr/>
        </p:nvSpPr>
        <p:spPr>
          <a:xfrm>
            <a:off x="4079776" y="1726000"/>
            <a:ext cx="7416824" cy="3431192"/>
          </a:xfrm>
          <a:prstGeom prst="wedgeRoundRectCallout">
            <a:avLst/>
          </a:prstGeom>
          <a:noFill/>
          <a:ln w="7620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49224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4B4BBB01-70D7-4346-A613-683B2ED9FC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9390053A-EE89-4338-985B-B9989B0A2C04}"/>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YOUR SAFEGUARDING TIMELINE</a:t>
            </a:r>
            <a:endParaRPr lang="en-GB" sz="2800" dirty="0">
              <a:solidFill>
                <a:srgbClr val="244B90"/>
              </a:solidFill>
            </a:endParaRPr>
          </a:p>
        </p:txBody>
      </p:sp>
      <p:sp>
        <p:nvSpPr>
          <p:cNvPr id="2" name="Title 1"/>
          <p:cNvSpPr>
            <a:spLocks noGrp="1"/>
          </p:cNvSpPr>
          <p:nvPr>
            <p:ph type="title"/>
          </p:nvPr>
        </p:nvSpPr>
        <p:spPr>
          <a:xfrm>
            <a:off x="2152650" y="713508"/>
            <a:ext cx="7886700" cy="1325563"/>
          </a:xfrm>
        </p:spPr>
        <p:txBody>
          <a:bodyPr>
            <a:normAutofit/>
          </a:bodyPr>
          <a:lstStyle/>
          <a:p>
            <a:br>
              <a:rPr lang="en-GB" dirty="0">
                <a:solidFill>
                  <a:srgbClr val="2D395A"/>
                </a:solidFill>
                <a:latin typeface="Futura-Bold" pitchFamily="2" charset="0"/>
              </a:rPr>
            </a:br>
            <a:endParaRPr lang="en-GB" dirty="0">
              <a:solidFill>
                <a:srgbClr val="2D395A"/>
              </a:solidFill>
              <a:latin typeface="Futura-Bold" pitchFamily="2" charset="0"/>
            </a:endParaRPr>
          </a:p>
        </p:txBody>
      </p:sp>
      <p:sp>
        <p:nvSpPr>
          <p:cNvPr id="3" name="Content Placeholder 2"/>
          <p:cNvSpPr>
            <a:spLocks noGrp="1"/>
          </p:cNvSpPr>
          <p:nvPr>
            <p:ph idx="1"/>
          </p:nvPr>
        </p:nvSpPr>
        <p:spPr>
          <a:xfrm>
            <a:off x="551384" y="2678062"/>
            <a:ext cx="9361040" cy="4351338"/>
          </a:xfrm>
        </p:spPr>
        <p:txBody>
          <a:bodyPr>
            <a:normAutofit/>
          </a:bodyPr>
          <a:lstStyle/>
          <a:p>
            <a:pPr marL="0" indent="0">
              <a:buNone/>
            </a:pPr>
            <a:r>
              <a:rPr lang="en-GB" sz="2000" b="1" dirty="0"/>
              <a:t>How </a:t>
            </a:r>
            <a:r>
              <a:rPr lang="en-GB" sz="2000" b="1" dirty="0">
                <a:solidFill>
                  <a:srgbClr val="FF0000"/>
                </a:solidFill>
              </a:rPr>
              <a:t>confident</a:t>
            </a:r>
            <a:r>
              <a:rPr lang="en-GB" sz="2000" b="1" dirty="0"/>
              <a:t> are you in dealing with a safeguarding referral ?</a:t>
            </a:r>
          </a:p>
          <a:p>
            <a:pPr marL="0" indent="0">
              <a:buNone/>
            </a:pPr>
            <a:endParaRPr lang="en-GB" sz="2000" b="1" dirty="0"/>
          </a:p>
          <a:p>
            <a:pPr marL="0" indent="0">
              <a:buNone/>
            </a:pPr>
            <a:r>
              <a:rPr lang="en-GB" sz="2000" b="1" dirty="0">
                <a:solidFill>
                  <a:srgbClr val="224B8E"/>
                </a:solidFill>
              </a:rPr>
              <a:t>Very confident </a:t>
            </a:r>
            <a:r>
              <a:rPr lang="en-GB" sz="2000" dirty="0"/>
              <a:t>– I know the policies, I know what to do and who to inform </a:t>
            </a:r>
          </a:p>
          <a:p>
            <a:pPr marL="0" indent="0">
              <a:buNone/>
            </a:pPr>
            <a:r>
              <a:rPr lang="en-GB" sz="2000" b="1" dirty="0">
                <a:solidFill>
                  <a:srgbClr val="224B8E"/>
                </a:solidFill>
              </a:rPr>
              <a:t>Fairly confident </a:t>
            </a:r>
            <a:r>
              <a:rPr lang="en-GB" sz="2000" dirty="0"/>
              <a:t>– I know what to do and when but might need help withy the process</a:t>
            </a:r>
          </a:p>
          <a:p>
            <a:pPr marL="0" indent="0">
              <a:buNone/>
            </a:pPr>
            <a:r>
              <a:rPr lang="en-GB" sz="2000" b="1" dirty="0">
                <a:solidFill>
                  <a:srgbClr val="224B8E"/>
                </a:solidFill>
              </a:rPr>
              <a:t>Not very confident</a:t>
            </a:r>
            <a:r>
              <a:rPr lang="en-GB" sz="2000" b="1" dirty="0"/>
              <a:t> </a:t>
            </a:r>
            <a:r>
              <a:rPr lang="en-GB" sz="2000" dirty="0"/>
              <a:t>– I would rather someone else did it </a:t>
            </a:r>
          </a:p>
          <a:p>
            <a:pPr marL="0" indent="0">
              <a:buNone/>
            </a:pPr>
            <a:r>
              <a:rPr lang="en-GB" sz="2000" b="1" dirty="0">
                <a:solidFill>
                  <a:srgbClr val="224B8E"/>
                </a:solidFill>
              </a:rPr>
              <a:t>Not at all confident </a:t>
            </a:r>
            <a:r>
              <a:rPr lang="en-GB" sz="2000" dirty="0"/>
              <a:t>– I do not know what I would need to do</a:t>
            </a:r>
          </a:p>
        </p:txBody>
      </p:sp>
    </p:spTree>
    <p:extLst>
      <p:ext uri="{BB962C8B-B14F-4D97-AF65-F5344CB8AC3E}">
        <p14:creationId xmlns:p14="http://schemas.microsoft.com/office/powerpoint/2010/main" val="1103594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raphical user interface, text, application&#10;&#10;Description automatically generated">
            <a:extLst>
              <a:ext uri="{FF2B5EF4-FFF2-40B4-BE49-F238E27FC236}">
                <a16:creationId xmlns:a16="http://schemas.microsoft.com/office/drawing/2014/main" id="{34AF173D-ABAB-45BC-9162-F0D89F0AF7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4764C4F7-F019-450C-85CE-9A8B9FA8A069}"/>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ONLINE REPORTING FORM</a:t>
            </a:r>
            <a:endParaRPr lang="en-GB" sz="2800" dirty="0">
              <a:solidFill>
                <a:srgbClr val="244B90"/>
              </a:solidFill>
            </a:endParaRPr>
          </a:p>
        </p:txBody>
      </p:sp>
      <p:sp>
        <p:nvSpPr>
          <p:cNvPr id="3" name="Content Placeholder 2">
            <a:extLst>
              <a:ext uri="{FF2B5EF4-FFF2-40B4-BE49-F238E27FC236}">
                <a16:creationId xmlns:a16="http://schemas.microsoft.com/office/drawing/2014/main" id="{F7101B78-3E0B-43D5-8BC2-EA0D584F015B}"/>
              </a:ext>
            </a:extLst>
          </p:cNvPr>
          <p:cNvSpPr>
            <a:spLocks noGrp="1"/>
          </p:cNvSpPr>
          <p:nvPr>
            <p:ph idx="1"/>
          </p:nvPr>
        </p:nvSpPr>
        <p:spPr>
          <a:xfrm>
            <a:off x="474640" y="2564904"/>
            <a:ext cx="8933728" cy="864096"/>
          </a:xfrm>
        </p:spPr>
        <p:txBody>
          <a:bodyPr>
            <a:normAutofit/>
          </a:bodyPr>
          <a:lstStyle/>
          <a:p>
            <a:pPr marL="0" indent="0">
              <a:buNone/>
            </a:pPr>
            <a:r>
              <a:rPr lang="en-GB" sz="2400" dirty="0">
                <a:effectLst/>
                <a:latin typeface="Calibri" panose="020F0502020204030204" pitchFamily="34" charset="0"/>
                <a:ea typeface="Calibri" panose="020F0502020204030204" pitchFamily="34" charset="0"/>
              </a:rPr>
              <a:t>The best way to report a safeguarding concern or allegation is to use our online reporting form at</a:t>
            </a:r>
            <a:r>
              <a:rPr lang="en-GB" sz="2400" b="1" dirty="0">
                <a:effectLst/>
                <a:latin typeface="Calibri" panose="020F0502020204030204" pitchFamily="34" charset="0"/>
                <a:ea typeface="Calibri" panose="020F0502020204030204" pitchFamily="34" charset="0"/>
              </a:rPr>
              <a:t> </a:t>
            </a:r>
            <a:r>
              <a:rPr lang="en-GB" sz="2400" b="1" dirty="0">
                <a:solidFill>
                  <a:srgbClr val="224B8E"/>
                </a:solidFill>
                <a:effectLst/>
                <a:latin typeface="Calibri" panose="020F0502020204030204" pitchFamily="34" charset="0"/>
                <a:ea typeface="Calibri" panose="020F0502020204030204" pitchFamily="34" charset="0"/>
              </a:rPr>
              <a:t>boys-brigade.org.uk/safeguarding/</a:t>
            </a:r>
            <a:endParaRPr lang="en-GB" sz="4400" b="1" dirty="0">
              <a:solidFill>
                <a:srgbClr val="224B8E"/>
              </a:solidFill>
            </a:endParaRPr>
          </a:p>
        </p:txBody>
      </p:sp>
    </p:spTree>
    <p:extLst>
      <p:ext uri="{BB962C8B-B14F-4D97-AF65-F5344CB8AC3E}">
        <p14:creationId xmlns:p14="http://schemas.microsoft.com/office/powerpoint/2010/main" val="9507288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01122E07-AA33-4A65-BEA0-C6E378C0D9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F6DF1BAA-3073-4A1C-A2DC-07CDA56ADC3F}"/>
              </a:ext>
            </a:extLst>
          </p:cNvPr>
          <p:cNvSpPr txBox="1"/>
          <p:nvPr/>
        </p:nvSpPr>
        <p:spPr>
          <a:xfrm>
            <a:off x="474640" y="1556792"/>
            <a:ext cx="8710863" cy="523220"/>
          </a:xfrm>
          <a:prstGeom prst="rect">
            <a:avLst/>
          </a:prstGeom>
          <a:noFill/>
        </p:spPr>
        <p:txBody>
          <a:bodyPr wrap="square" rtlCol="0">
            <a:spAutoFit/>
          </a:bodyPr>
          <a:lstStyle/>
          <a:p>
            <a:r>
              <a:rPr lang="en-GB" sz="2800" dirty="0">
                <a:solidFill>
                  <a:srgbClr val="244B90"/>
                </a:solidFill>
                <a:latin typeface="Futura-Bold" pitchFamily="2" charset="0"/>
              </a:rPr>
              <a:t>YOUR ROLE</a:t>
            </a:r>
            <a:endParaRPr lang="en-GB" sz="2800" dirty="0">
              <a:solidFill>
                <a:srgbClr val="244B90"/>
              </a:solidFill>
            </a:endParaRPr>
          </a:p>
        </p:txBody>
      </p:sp>
      <p:sp>
        <p:nvSpPr>
          <p:cNvPr id="3" name="Content Placeholder 2">
            <a:extLst>
              <a:ext uri="{FF2B5EF4-FFF2-40B4-BE49-F238E27FC236}">
                <a16:creationId xmlns:a16="http://schemas.microsoft.com/office/drawing/2014/main" id="{289703C6-F6D9-4263-A7D9-8BD2D7E5888C}"/>
              </a:ext>
            </a:extLst>
          </p:cNvPr>
          <p:cNvSpPr>
            <a:spLocks noGrp="1"/>
          </p:cNvSpPr>
          <p:nvPr>
            <p:ph idx="1"/>
          </p:nvPr>
        </p:nvSpPr>
        <p:spPr>
          <a:xfrm>
            <a:off x="479376" y="2132856"/>
            <a:ext cx="5760640" cy="4351338"/>
          </a:xfrm>
        </p:spPr>
        <p:txBody>
          <a:bodyPr>
            <a:normAutofit/>
          </a:bodyPr>
          <a:lstStyle/>
          <a:p>
            <a:pPr marL="0" indent="0">
              <a:lnSpc>
                <a:spcPct val="107000"/>
              </a:lnSpc>
              <a:spcAft>
                <a:spcPts val="800"/>
              </a:spcAft>
              <a:buNone/>
            </a:pPr>
            <a:r>
              <a:rPr lang="en-GB" sz="2000" dirty="0">
                <a:ea typeface="Calibri" panose="020F0502020204030204" pitchFamily="34" charset="0"/>
                <a:cs typeface="Times New Roman" panose="02020603050405020304" pitchFamily="18" charset="0"/>
              </a:rPr>
              <a:t>We can </a:t>
            </a:r>
            <a:r>
              <a:rPr lang="en-GB" sz="2000" b="1" u="sng" dirty="0">
                <a:ea typeface="Calibri" panose="020F0502020204030204" pitchFamily="34" charset="0"/>
                <a:cs typeface="Times New Roman" panose="02020603050405020304" pitchFamily="18" charset="0"/>
              </a:rPr>
              <a:t>all</a:t>
            </a:r>
            <a:r>
              <a:rPr lang="en-GB" sz="2000" dirty="0">
                <a:ea typeface="Calibri" panose="020F0502020204030204" pitchFamily="34" charset="0"/>
                <a:cs typeface="Times New Roman" panose="02020603050405020304" pitchFamily="18" charset="0"/>
              </a:rPr>
              <a:t> play a part in keeping children safe.</a:t>
            </a:r>
          </a:p>
          <a:p>
            <a:pPr marL="0" indent="0">
              <a:lnSpc>
                <a:spcPct val="100000"/>
              </a:lnSpc>
              <a:spcBef>
                <a:spcPts val="0"/>
              </a:spcBef>
              <a:spcAft>
                <a:spcPts val="800"/>
              </a:spcAft>
              <a:buNone/>
            </a:pPr>
            <a:r>
              <a:rPr lang="en-GB" sz="2000" dirty="0">
                <a:ea typeface="Calibri" panose="020F0502020204030204" pitchFamily="34" charset="0"/>
                <a:cs typeface="Times New Roman" panose="02020603050405020304" pitchFamily="18" charset="0"/>
              </a:rPr>
              <a:t>Remember:</a:t>
            </a:r>
          </a:p>
          <a:p>
            <a:pPr>
              <a:lnSpc>
                <a:spcPct val="100000"/>
              </a:lnSpc>
              <a:spcBef>
                <a:spcPts val="0"/>
              </a:spcBef>
              <a:spcAft>
                <a:spcPts val="800"/>
              </a:spcAft>
            </a:pPr>
            <a:r>
              <a:rPr lang="en-GB" sz="2000" b="1" dirty="0">
                <a:ea typeface="Calibri" panose="020F0502020204030204" pitchFamily="34" charset="0"/>
                <a:cs typeface="Times New Roman" panose="02020603050405020304" pitchFamily="18" charset="0"/>
              </a:rPr>
              <a:t>Safeguarding is everyone’s responsibility. </a:t>
            </a:r>
          </a:p>
          <a:p>
            <a:pPr>
              <a:lnSpc>
                <a:spcPct val="100000"/>
              </a:lnSpc>
              <a:spcBef>
                <a:spcPts val="0"/>
              </a:spcBef>
              <a:spcAft>
                <a:spcPts val="800"/>
              </a:spcAft>
            </a:pPr>
            <a:r>
              <a:rPr lang="en-GB" sz="2000" b="1" dirty="0">
                <a:ea typeface="Calibri" panose="020F0502020204030204" pitchFamily="34" charset="0"/>
                <a:cs typeface="Times New Roman" panose="02020603050405020304" pitchFamily="18" charset="0"/>
              </a:rPr>
              <a:t>The 4 R’s – Recognise, Respond, Report &amp; Record.</a:t>
            </a:r>
          </a:p>
          <a:p>
            <a:pPr>
              <a:lnSpc>
                <a:spcPct val="100000"/>
              </a:lnSpc>
              <a:spcBef>
                <a:spcPts val="0"/>
              </a:spcBef>
              <a:spcAft>
                <a:spcPts val="800"/>
              </a:spcAft>
            </a:pPr>
            <a:r>
              <a:rPr lang="en-GB" sz="2000" b="1" dirty="0">
                <a:ea typeface="Calibri" panose="020F0502020204030204" pitchFamily="34" charset="0"/>
                <a:cs typeface="Times New Roman" panose="02020603050405020304" pitchFamily="18" charset="0"/>
              </a:rPr>
              <a:t>Always maintain appropriate boundaries with children &amp; young people.</a:t>
            </a:r>
          </a:p>
          <a:p>
            <a:pPr>
              <a:lnSpc>
                <a:spcPct val="100000"/>
              </a:lnSpc>
              <a:spcBef>
                <a:spcPts val="0"/>
              </a:spcBef>
              <a:spcAft>
                <a:spcPts val="800"/>
              </a:spcAft>
            </a:pPr>
            <a:r>
              <a:rPr lang="en-GB" sz="2000" b="1" dirty="0">
                <a:ea typeface="Calibri" panose="020F0502020204030204" pitchFamily="34" charset="0"/>
                <a:cs typeface="Times New Roman" panose="02020603050405020304" pitchFamily="18" charset="0"/>
              </a:rPr>
              <a:t>Regularly familiarise yourself with our latest polices and procedures.</a:t>
            </a:r>
          </a:p>
          <a:p>
            <a:pPr marL="0" indent="0">
              <a:lnSpc>
                <a:spcPct val="100000"/>
              </a:lnSpc>
              <a:spcBef>
                <a:spcPts val="0"/>
              </a:spcBef>
              <a:spcAft>
                <a:spcPts val="800"/>
              </a:spcAft>
              <a:buNone/>
            </a:pPr>
            <a:r>
              <a:rPr lang="en-GB" sz="2000" b="1" dirty="0">
                <a:ea typeface="Calibri" panose="020F0502020204030204" pitchFamily="34" charset="0"/>
                <a:cs typeface="Times New Roman" panose="02020603050405020304" pitchFamily="18" charset="0"/>
              </a:rPr>
              <a:t>If any doubt, seek advice!</a:t>
            </a:r>
          </a:p>
        </p:txBody>
      </p:sp>
      <p:sp>
        <p:nvSpPr>
          <p:cNvPr id="10" name="TextBox 9">
            <a:extLst>
              <a:ext uri="{FF2B5EF4-FFF2-40B4-BE49-F238E27FC236}">
                <a16:creationId xmlns:a16="http://schemas.microsoft.com/office/drawing/2014/main" id="{AC807C1C-A3D2-4F74-BC72-AE4BF9CBCD0F}"/>
              </a:ext>
            </a:extLst>
          </p:cNvPr>
          <p:cNvSpPr txBox="1"/>
          <p:nvPr/>
        </p:nvSpPr>
        <p:spPr>
          <a:xfrm>
            <a:off x="7846260" y="2367837"/>
            <a:ext cx="3506323" cy="2717347"/>
          </a:xfrm>
          <a:prstGeom prst="rect">
            <a:avLst/>
          </a:prstGeom>
          <a:noFill/>
        </p:spPr>
        <p:txBody>
          <a:bodyPr wrap="square">
            <a:spAutoFit/>
          </a:bodyPr>
          <a:lstStyle/>
          <a:p>
            <a:pPr marL="0" indent="0" algn="ctr">
              <a:lnSpc>
                <a:spcPct val="107000"/>
              </a:lnSpc>
              <a:spcAft>
                <a:spcPts val="800"/>
              </a:spcAft>
              <a:buNone/>
            </a:pPr>
            <a:r>
              <a:rPr lang="en-GB" sz="2800" b="1" dirty="0">
                <a:solidFill>
                  <a:srgbClr val="FF0000"/>
                </a:solidFill>
              </a:rPr>
              <a:t>ALWAYS</a:t>
            </a:r>
            <a:br>
              <a:rPr lang="en-GB" sz="2800" b="1" dirty="0">
                <a:solidFill>
                  <a:srgbClr val="FF0000"/>
                </a:solidFill>
              </a:rPr>
            </a:br>
            <a:r>
              <a:rPr lang="en-GB" sz="1800" dirty="0"/>
              <a:t>inform </a:t>
            </a:r>
            <a:r>
              <a:rPr lang="en-GB" sz="1800" b="1" dirty="0"/>
              <a:t>BBHQ Safeguarding Manager </a:t>
            </a:r>
            <a:r>
              <a:rPr lang="en-GB" sz="1800" dirty="0"/>
              <a:t>of </a:t>
            </a:r>
            <a:r>
              <a:rPr lang="en-GB" sz="1800" b="1" u="sng" dirty="0"/>
              <a:t>any safeguarding concern </a:t>
            </a:r>
            <a:r>
              <a:rPr lang="en-GB" sz="1800" dirty="0"/>
              <a:t>about a BB Volunteer or young person as soon as possible, but always within 24 hours.</a:t>
            </a:r>
          </a:p>
          <a:p>
            <a:pPr marL="0" indent="0" algn="ctr">
              <a:lnSpc>
                <a:spcPct val="107000"/>
              </a:lnSpc>
              <a:spcAft>
                <a:spcPts val="800"/>
              </a:spcAft>
              <a:buNone/>
            </a:pPr>
            <a:r>
              <a:rPr lang="en-GB" sz="1800" b="1" dirty="0">
                <a:solidFill>
                  <a:srgbClr val="224B8E"/>
                </a:solidFill>
                <a:hlinkClick r:id="rId4">
                  <a:extLst>
                    <a:ext uri="{A12FA001-AC4F-418D-AE19-62706E023703}">
                      <ahyp:hlinkClr xmlns:ahyp="http://schemas.microsoft.com/office/drawing/2018/hyperlinkcolor" val="tx"/>
                    </a:ext>
                  </a:extLst>
                </a:hlinkClick>
              </a:rPr>
              <a:t>safeguarding@boys-brigade.org.uk</a:t>
            </a:r>
            <a:r>
              <a:rPr lang="en-GB" sz="1800" b="1" dirty="0">
                <a:solidFill>
                  <a:srgbClr val="224B8E"/>
                </a:solidFill>
              </a:rPr>
              <a:t> </a:t>
            </a:r>
            <a:r>
              <a:rPr lang="en-GB" sz="1800" dirty="0"/>
              <a:t>or</a:t>
            </a:r>
            <a:r>
              <a:rPr lang="en-GB" sz="1800" b="1" dirty="0">
                <a:solidFill>
                  <a:srgbClr val="224B8E"/>
                </a:solidFill>
              </a:rPr>
              <a:t> 0300 303 4454</a:t>
            </a:r>
          </a:p>
        </p:txBody>
      </p:sp>
      <p:sp>
        <p:nvSpPr>
          <p:cNvPr id="11" name="Rectangle: Rounded Corners 10">
            <a:extLst>
              <a:ext uri="{FF2B5EF4-FFF2-40B4-BE49-F238E27FC236}">
                <a16:creationId xmlns:a16="http://schemas.microsoft.com/office/drawing/2014/main" id="{F2733784-928A-49CD-8B76-6F5E1D25DB07}"/>
              </a:ext>
            </a:extLst>
          </p:cNvPr>
          <p:cNvSpPr/>
          <p:nvPr/>
        </p:nvSpPr>
        <p:spPr>
          <a:xfrm>
            <a:off x="7702245" y="2276872"/>
            <a:ext cx="3794355" cy="2952328"/>
          </a:xfrm>
          <a:prstGeom prst="roundRect">
            <a:avLst/>
          </a:prstGeom>
          <a:noFill/>
          <a:ln w="5715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09599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raphical user interface, text, application&#10;&#10;Description automatically generated">
            <a:extLst>
              <a:ext uri="{FF2B5EF4-FFF2-40B4-BE49-F238E27FC236}">
                <a16:creationId xmlns:a16="http://schemas.microsoft.com/office/drawing/2014/main" id="{96F435BE-91E0-4037-AC5A-6FD0D789A0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2424A8DC-EAB0-4651-9639-7F03BC8E462F}"/>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YOUR SAFEGUARDING TIMELINE</a:t>
            </a:r>
            <a:endParaRPr lang="en-GB" sz="2800" dirty="0">
              <a:solidFill>
                <a:srgbClr val="244B90"/>
              </a:solidFill>
            </a:endParaRPr>
          </a:p>
        </p:txBody>
      </p:sp>
      <p:sp>
        <p:nvSpPr>
          <p:cNvPr id="2" name="Title 1"/>
          <p:cNvSpPr>
            <a:spLocks noGrp="1"/>
          </p:cNvSpPr>
          <p:nvPr>
            <p:ph type="title"/>
          </p:nvPr>
        </p:nvSpPr>
        <p:spPr>
          <a:xfrm>
            <a:off x="2152650" y="713508"/>
            <a:ext cx="7886700" cy="1325563"/>
          </a:xfrm>
        </p:spPr>
        <p:txBody>
          <a:bodyPr>
            <a:normAutofit/>
          </a:bodyPr>
          <a:lstStyle/>
          <a:p>
            <a:br>
              <a:rPr lang="en-GB" dirty="0">
                <a:solidFill>
                  <a:srgbClr val="2D395A"/>
                </a:solidFill>
                <a:latin typeface="Futura-Bold" pitchFamily="2" charset="0"/>
              </a:rPr>
            </a:br>
            <a:endParaRPr lang="en-GB" dirty="0">
              <a:solidFill>
                <a:srgbClr val="2D395A"/>
              </a:solidFill>
              <a:latin typeface="Futura-Bold" pitchFamily="2" charset="0"/>
            </a:endParaRPr>
          </a:p>
        </p:txBody>
      </p:sp>
      <p:sp>
        <p:nvSpPr>
          <p:cNvPr id="3" name="Content Placeholder 2"/>
          <p:cNvSpPr>
            <a:spLocks noGrp="1"/>
          </p:cNvSpPr>
          <p:nvPr>
            <p:ph idx="1"/>
          </p:nvPr>
        </p:nvSpPr>
        <p:spPr>
          <a:xfrm>
            <a:off x="489920" y="2511312"/>
            <a:ext cx="10502624" cy="4158048"/>
          </a:xfrm>
        </p:spPr>
        <p:txBody>
          <a:bodyPr>
            <a:normAutofit/>
          </a:bodyPr>
          <a:lstStyle/>
          <a:p>
            <a:pPr marL="0" indent="0">
              <a:buNone/>
            </a:pPr>
            <a:r>
              <a:rPr lang="en-GB" sz="2000" b="1" dirty="0"/>
              <a:t>How</a:t>
            </a:r>
            <a:r>
              <a:rPr lang="en-GB" sz="2000" b="1" dirty="0">
                <a:solidFill>
                  <a:srgbClr val="224B8E"/>
                </a:solidFill>
              </a:rPr>
              <a:t> </a:t>
            </a:r>
            <a:r>
              <a:rPr lang="en-GB" sz="2000" b="1" dirty="0">
                <a:solidFill>
                  <a:srgbClr val="FF0000"/>
                </a:solidFill>
              </a:rPr>
              <a:t>confident</a:t>
            </a:r>
            <a:r>
              <a:rPr lang="en-GB" sz="2000" b="1" dirty="0"/>
              <a:t> are you now, in dealing with a safeguarding referral ?</a:t>
            </a:r>
          </a:p>
          <a:p>
            <a:pPr marL="0" indent="0">
              <a:buNone/>
            </a:pPr>
            <a:endParaRPr lang="en-GB" sz="2000" b="1" dirty="0"/>
          </a:p>
          <a:p>
            <a:pPr marL="0" indent="0">
              <a:buNone/>
            </a:pPr>
            <a:r>
              <a:rPr lang="en-GB" sz="2000" b="1" dirty="0">
                <a:solidFill>
                  <a:srgbClr val="224B8E"/>
                </a:solidFill>
              </a:rPr>
              <a:t>Very confident </a:t>
            </a:r>
            <a:r>
              <a:rPr lang="en-GB" sz="2000" dirty="0"/>
              <a:t>– I know the policies, I know what to do and who to inform </a:t>
            </a:r>
          </a:p>
          <a:p>
            <a:pPr marL="0" indent="0">
              <a:buNone/>
            </a:pPr>
            <a:r>
              <a:rPr lang="en-GB" sz="2000" b="1" dirty="0">
                <a:solidFill>
                  <a:srgbClr val="224B8E"/>
                </a:solidFill>
              </a:rPr>
              <a:t>Fairly confident </a:t>
            </a:r>
            <a:r>
              <a:rPr lang="en-GB" sz="2000" dirty="0"/>
              <a:t>– I know what to do and when but might need </a:t>
            </a:r>
            <a:r>
              <a:rPr lang="en-GB" sz="2000"/>
              <a:t>help with </a:t>
            </a:r>
            <a:r>
              <a:rPr lang="en-GB" sz="2000" dirty="0"/>
              <a:t>the process</a:t>
            </a:r>
          </a:p>
          <a:p>
            <a:pPr marL="0" indent="0">
              <a:buNone/>
            </a:pPr>
            <a:r>
              <a:rPr lang="en-GB" sz="2000" b="1" dirty="0">
                <a:solidFill>
                  <a:srgbClr val="224B8E"/>
                </a:solidFill>
              </a:rPr>
              <a:t>Not very confident </a:t>
            </a:r>
            <a:r>
              <a:rPr lang="en-GB" sz="2000" dirty="0"/>
              <a:t>– I would rather someone else did it </a:t>
            </a:r>
          </a:p>
          <a:p>
            <a:pPr marL="0" indent="0">
              <a:buNone/>
            </a:pPr>
            <a:r>
              <a:rPr lang="en-GB" sz="2000" b="1" dirty="0">
                <a:solidFill>
                  <a:srgbClr val="224B8E"/>
                </a:solidFill>
              </a:rPr>
              <a:t>Not at all confident </a:t>
            </a:r>
            <a:r>
              <a:rPr lang="en-GB" sz="2000" dirty="0"/>
              <a:t>– I do not know what I would need to do</a:t>
            </a:r>
          </a:p>
        </p:txBody>
      </p:sp>
    </p:spTree>
    <p:extLst>
      <p:ext uri="{BB962C8B-B14F-4D97-AF65-F5344CB8AC3E}">
        <p14:creationId xmlns:p14="http://schemas.microsoft.com/office/powerpoint/2010/main" val="18706388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4394D19E-3CA0-4661-A945-232F7AECF8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152650" y="713508"/>
            <a:ext cx="7886700" cy="1325563"/>
          </a:xfrm>
        </p:spPr>
        <p:txBody>
          <a:bodyPr>
            <a:normAutofit/>
          </a:bodyPr>
          <a:lstStyle/>
          <a:p>
            <a:br>
              <a:rPr lang="en-GB" dirty="0">
                <a:solidFill>
                  <a:srgbClr val="2D395A"/>
                </a:solidFill>
                <a:latin typeface="Futura-Bold" pitchFamily="2" charset="0"/>
              </a:rPr>
            </a:br>
            <a:endParaRPr lang="en-GB" dirty="0">
              <a:solidFill>
                <a:srgbClr val="2D395A"/>
              </a:solidFill>
              <a:latin typeface="Futura-Bold" pitchFamily="2" charset="0"/>
            </a:endParaRPr>
          </a:p>
        </p:txBody>
      </p:sp>
      <p:sp>
        <p:nvSpPr>
          <p:cNvPr id="3" name="Content Placeholder 2"/>
          <p:cNvSpPr>
            <a:spLocks noGrp="1"/>
          </p:cNvSpPr>
          <p:nvPr>
            <p:ph idx="1"/>
          </p:nvPr>
        </p:nvSpPr>
        <p:spPr>
          <a:xfrm>
            <a:off x="483044" y="2654720"/>
            <a:ext cx="7701188" cy="2286447"/>
          </a:xfrm>
        </p:spPr>
        <p:txBody>
          <a:bodyPr>
            <a:normAutofit/>
          </a:bodyPr>
          <a:lstStyle/>
          <a:p>
            <a:pPr marL="0" indent="0">
              <a:buNone/>
            </a:pPr>
            <a:r>
              <a:rPr lang="en-GB" sz="2000" dirty="0">
                <a:latin typeface="Calibri" panose="020F0502020204030204" pitchFamily="34" charset="0"/>
                <a:ea typeface="Calibri" panose="020F0502020204030204" pitchFamily="34" charset="0"/>
                <a:cs typeface="Times New Roman" panose="02020603050405020304" pitchFamily="18" charset="0"/>
              </a:rPr>
              <a:t>At the end of this session participants will be able to: </a:t>
            </a:r>
          </a:p>
          <a:p>
            <a:r>
              <a:rPr lang="en-GB" sz="2000" b="1" dirty="0"/>
              <a:t>Understand Safeguarding and Child Protection </a:t>
            </a:r>
            <a:r>
              <a:rPr lang="en-GB" sz="2000" dirty="0"/>
              <a:t>in the context of your role within The Boys’ Brigade</a:t>
            </a:r>
          </a:p>
          <a:p>
            <a:r>
              <a:rPr lang="en-GB" sz="2000" dirty="0"/>
              <a:t>Know how to </a:t>
            </a:r>
            <a:r>
              <a:rPr lang="en-GB" sz="2000" b="1" dirty="0">
                <a:ea typeface="Calibri" panose="020F0502020204030204" pitchFamily="34" charset="0"/>
                <a:cs typeface="Times New Roman" panose="02020603050405020304" pitchFamily="18" charset="0"/>
              </a:rPr>
              <a:t>Recognise</a:t>
            </a:r>
            <a:r>
              <a:rPr lang="en-GB" sz="2000" dirty="0">
                <a:ea typeface="Calibri" panose="020F0502020204030204" pitchFamily="34" charset="0"/>
                <a:cs typeface="Times New Roman" panose="02020603050405020304" pitchFamily="18" charset="0"/>
              </a:rPr>
              <a:t>, </a:t>
            </a:r>
            <a:r>
              <a:rPr lang="en-GB" sz="2000" b="1" dirty="0">
                <a:ea typeface="Calibri" panose="020F0502020204030204" pitchFamily="34" charset="0"/>
                <a:cs typeface="Times New Roman" panose="02020603050405020304" pitchFamily="18" charset="0"/>
              </a:rPr>
              <a:t>Respond </a:t>
            </a:r>
            <a:r>
              <a:rPr lang="en-GB" sz="2000" dirty="0">
                <a:ea typeface="Calibri" panose="020F0502020204030204" pitchFamily="34" charset="0"/>
                <a:cs typeface="Times New Roman" panose="02020603050405020304" pitchFamily="18" charset="0"/>
              </a:rPr>
              <a:t>to, </a:t>
            </a:r>
            <a:r>
              <a:rPr lang="en-GB" sz="2000" b="1" dirty="0">
                <a:ea typeface="Calibri" panose="020F0502020204030204" pitchFamily="34" charset="0"/>
                <a:cs typeface="Times New Roman" panose="02020603050405020304" pitchFamily="18" charset="0"/>
              </a:rPr>
              <a:t>Report</a:t>
            </a:r>
            <a:r>
              <a:rPr lang="en-GB" sz="2000" dirty="0">
                <a:ea typeface="Calibri" panose="020F0502020204030204" pitchFamily="34" charset="0"/>
                <a:cs typeface="Times New Roman" panose="02020603050405020304" pitchFamily="18" charset="0"/>
              </a:rPr>
              <a:t> and </a:t>
            </a:r>
            <a:r>
              <a:rPr lang="en-GB" sz="2000" b="1" dirty="0">
                <a:ea typeface="Calibri" panose="020F0502020204030204" pitchFamily="34" charset="0"/>
                <a:cs typeface="Times New Roman" panose="02020603050405020304" pitchFamily="18" charset="0"/>
              </a:rPr>
              <a:t>Record</a:t>
            </a:r>
            <a:r>
              <a:rPr lang="en-GB" sz="2000" dirty="0">
                <a:ea typeface="Calibri" panose="020F0502020204030204" pitchFamily="34" charset="0"/>
                <a:cs typeface="Times New Roman" panose="02020603050405020304" pitchFamily="18" charset="0"/>
              </a:rPr>
              <a:t> concerns about a child or young person.</a:t>
            </a:r>
            <a:endParaRPr lang="en-GB" sz="2000" dirty="0"/>
          </a:p>
        </p:txBody>
      </p:sp>
      <p:sp>
        <p:nvSpPr>
          <p:cNvPr id="9" name="TextBox 8">
            <a:extLst>
              <a:ext uri="{FF2B5EF4-FFF2-40B4-BE49-F238E27FC236}">
                <a16:creationId xmlns:a16="http://schemas.microsoft.com/office/drawing/2014/main" id="{0A8F82F1-FF81-4D8C-B114-549B593F6303}"/>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LEARNING OUTCOMES</a:t>
            </a:r>
            <a:endParaRPr lang="en-GB" sz="2800" dirty="0">
              <a:solidFill>
                <a:srgbClr val="244B90"/>
              </a:solidFill>
            </a:endParaRPr>
          </a:p>
        </p:txBody>
      </p:sp>
      <p:pic>
        <p:nvPicPr>
          <p:cNvPr id="10" name="Picture 9" descr="Icon&#10;&#10;Description automatically generated">
            <a:extLst>
              <a:ext uri="{FF2B5EF4-FFF2-40B4-BE49-F238E27FC236}">
                <a16:creationId xmlns:a16="http://schemas.microsoft.com/office/drawing/2014/main" id="{024475B4-C22A-48DF-9A42-E3300B8DE5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03916" y="429781"/>
            <a:ext cx="2907464" cy="2907464"/>
          </a:xfrm>
          <a:prstGeom prst="rect">
            <a:avLst/>
          </a:prstGeom>
        </p:spPr>
      </p:pic>
    </p:spTree>
    <p:extLst>
      <p:ext uri="{BB962C8B-B14F-4D97-AF65-F5344CB8AC3E}">
        <p14:creationId xmlns:p14="http://schemas.microsoft.com/office/powerpoint/2010/main" val="15058803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8E903E-4FC5-487B-99D9-09A50E7F0024}"/>
              </a:ext>
            </a:extLst>
          </p:cNvPr>
          <p:cNvSpPr>
            <a:spLocks noGrp="1"/>
          </p:cNvSpPr>
          <p:nvPr>
            <p:ph idx="1"/>
          </p:nvPr>
        </p:nvSpPr>
        <p:spPr/>
        <p:txBody>
          <a:bodyPr/>
          <a:lstStyle/>
          <a:p>
            <a:pPr algn="ctr"/>
            <a:endParaRPr lang="en-GB"/>
          </a:p>
          <a:p>
            <a:pPr algn="ctr"/>
            <a:endParaRPr lang="en-GB" dirty="0"/>
          </a:p>
        </p:txBody>
      </p:sp>
      <p:pic>
        <p:nvPicPr>
          <p:cNvPr id="6" name="Picture 5">
            <a:extLst>
              <a:ext uri="{FF2B5EF4-FFF2-40B4-BE49-F238E27FC236}">
                <a16:creationId xmlns:a16="http://schemas.microsoft.com/office/drawing/2014/main" id="{3E945280-6CC6-4D4B-82D7-785E76FE680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390960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E-LEARNING RECAP</a:t>
            </a:r>
            <a:endParaRPr lang="en-GB" sz="2800" dirty="0">
              <a:solidFill>
                <a:srgbClr val="244B90"/>
              </a:solidFill>
            </a:endParaRPr>
          </a:p>
        </p:txBody>
      </p:sp>
      <p:sp>
        <p:nvSpPr>
          <p:cNvPr id="3" name="Content Placeholder 2"/>
          <p:cNvSpPr>
            <a:spLocks noGrp="1"/>
          </p:cNvSpPr>
          <p:nvPr>
            <p:ph idx="1"/>
          </p:nvPr>
        </p:nvSpPr>
        <p:spPr>
          <a:xfrm>
            <a:off x="479376" y="2489732"/>
            <a:ext cx="7886700" cy="1196416"/>
          </a:xfrm>
        </p:spPr>
        <p:txBody>
          <a:bodyPr>
            <a:normAutofit/>
          </a:bodyPr>
          <a:lstStyle/>
          <a:p>
            <a:pPr marL="0" indent="0">
              <a:buNone/>
            </a:pPr>
            <a:r>
              <a:rPr lang="en-GB" sz="2600" b="1" dirty="0"/>
              <a:t>“Safeguarding is the measures and actions that are taken to promote the welfare of children &amp; young people and protect them from harm” </a:t>
            </a:r>
          </a:p>
        </p:txBody>
      </p:sp>
      <p:sp>
        <p:nvSpPr>
          <p:cNvPr id="5" name="TextBox 4">
            <a:extLst>
              <a:ext uri="{FF2B5EF4-FFF2-40B4-BE49-F238E27FC236}">
                <a16:creationId xmlns:a16="http://schemas.microsoft.com/office/drawing/2014/main" id="{4CD2D004-B499-4553-9C70-C847CDBC0FC7}"/>
              </a:ext>
            </a:extLst>
          </p:cNvPr>
          <p:cNvSpPr txBox="1"/>
          <p:nvPr/>
        </p:nvSpPr>
        <p:spPr>
          <a:xfrm>
            <a:off x="2331129" y="4401149"/>
            <a:ext cx="3675390" cy="707886"/>
          </a:xfrm>
          <a:prstGeom prst="rect">
            <a:avLst/>
          </a:prstGeom>
          <a:noFill/>
        </p:spPr>
        <p:txBody>
          <a:bodyPr wrap="square" rtlCol="0">
            <a:spAutoFit/>
          </a:bodyPr>
          <a:lstStyle/>
          <a:p>
            <a:r>
              <a:rPr lang="en-GB" sz="2000" dirty="0">
                <a:solidFill>
                  <a:srgbClr val="244B90"/>
                </a:solidFill>
                <a:latin typeface="Futura-Bold" pitchFamily="2" charset="0"/>
              </a:rPr>
              <a:t>WHOLE GROUP ACTIVITY: </a:t>
            </a:r>
            <a:r>
              <a:rPr lang="en-GB" sz="2000" dirty="0">
                <a:latin typeface="Futura-Bold" pitchFamily="2" charset="0"/>
              </a:rPr>
              <a:t>Questions . . .</a:t>
            </a:r>
            <a:endParaRPr lang="en-GB" sz="2000" dirty="0"/>
          </a:p>
        </p:txBody>
      </p:sp>
      <p:sp>
        <p:nvSpPr>
          <p:cNvPr id="6" name="Rectangle: Rounded Corners 5">
            <a:extLst>
              <a:ext uri="{FF2B5EF4-FFF2-40B4-BE49-F238E27FC236}">
                <a16:creationId xmlns:a16="http://schemas.microsoft.com/office/drawing/2014/main" id="{AC81DA20-9491-4A5F-8101-BE9941A68466}"/>
              </a:ext>
            </a:extLst>
          </p:cNvPr>
          <p:cNvSpPr/>
          <p:nvPr/>
        </p:nvSpPr>
        <p:spPr>
          <a:xfrm>
            <a:off x="566286" y="3937722"/>
            <a:ext cx="5666563" cy="1651518"/>
          </a:xfrm>
          <a:prstGeom prst="roundRect">
            <a:avLst/>
          </a:prstGeom>
          <a:noFill/>
          <a:ln w="57150">
            <a:solidFill>
              <a:srgbClr val="244B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Object 7">
            <a:extLst>
              <a:ext uri="{FF2B5EF4-FFF2-40B4-BE49-F238E27FC236}">
                <a16:creationId xmlns:a16="http://schemas.microsoft.com/office/drawing/2014/main" id="{3897830E-674C-46D3-BCFB-BA2481A7481D}"/>
              </a:ext>
            </a:extLst>
          </p:cNvPr>
          <p:cNvGraphicFramePr>
            <a:graphicFrameLocks noChangeAspect="1"/>
          </p:cNvGraphicFramePr>
          <p:nvPr>
            <p:extLst>
              <p:ext uri="{D42A27DB-BD31-4B8C-83A1-F6EECF244321}">
                <p14:modId xmlns:p14="http://schemas.microsoft.com/office/powerpoint/2010/main" val="580964402"/>
              </p:ext>
            </p:extLst>
          </p:nvPr>
        </p:nvGraphicFramePr>
        <p:xfrm>
          <a:off x="875961" y="4153011"/>
          <a:ext cx="1261328" cy="1261328"/>
        </p:xfrm>
        <a:graphic>
          <a:graphicData uri="http://schemas.openxmlformats.org/presentationml/2006/ole">
            <mc:AlternateContent xmlns:mc="http://schemas.openxmlformats.org/markup-compatibility/2006">
              <mc:Choice xmlns:v="urn:schemas-microsoft-com:vml" Requires="v">
                <p:oleObj r:id="rId4" imgW="4875840" imgH="4875840" progId="">
                  <p:embed/>
                </p:oleObj>
              </mc:Choice>
              <mc:Fallback>
                <p:oleObj r:id="rId4" imgW="4875840" imgH="4875840" progId="">
                  <p:embed/>
                  <p:pic>
                    <p:nvPicPr>
                      <p:cNvPr id="8" name="Object 7">
                        <a:extLst>
                          <a:ext uri="{FF2B5EF4-FFF2-40B4-BE49-F238E27FC236}">
                            <a16:creationId xmlns:a16="http://schemas.microsoft.com/office/drawing/2014/main" id="{3897830E-674C-46D3-BCFB-BA2481A7481D}"/>
                          </a:ext>
                        </a:extLst>
                      </p:cNvPr>
                      <p:cNvPicPr/>
                      <p:nvPr/>
                    </p:nvPicPr>
                    <p:blipFill>
                      <a:blip r:embed="rId5"/>
                      <a:stretch>
                        <a:fillRect/>
                      </a:stretch>
                    </p:blipFill>
                    <p:spPr>
                      <a:xfrm>
                        <a:off x="875961" y="4153011"/>
                        <a:ext cx="1261328" cy="1261328"/>
                      </a:xfrm>
                      <a:prstGeom prst="rect">
                        <a:avLst/>
                      </a:prstGeom>
                    </p:spPr>
                  </p:pic>
                </p:oleObj>
              </mc:Fallback>
            </mc:AlternateContent>
          </a:graphicData>
        </a:graphic>
      </p:graphicFrame>
    </p:spTree>
    <p:extLst>
      <p:ext uri="{BB962C8B-B14F-4D97-AF65-F5344CB8AC3E}">
        <p14:creationId xmlns:p14="http://schemas.microsoft.com/office/powerpoint/2010/main" val="2990185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E-LEARNING RECAP</a:t>
            </a:r>
            <a:endParaRPr lang="en-GB" sz="2800" dirty="0">
              <a:solidFill>
                <a:srgbClr val="244B90"/>
              </a:solidFill>
            </a:endParaRPr>
          </a:p>
        </p:txBody>
      </p:sp>
      <p:sp>
        <p:nvSpPr>
          <p:cNvPr id="3" name="Content Placeholder 2"/>
          <p:cNvSpPr>
            <a:spLocks noGrp="1"/>
          </p:cNvSpPr>
          <p:nvPr>
            <p:ph idx="1"/>
          </p:nvPr>
        </p:nvSpPr>
        <p:spPr>
          <a:xfrm>
            <a:off x="479376" y="2489732"/>
            <a:ext cx="10081120" cy="1196416"/>
          </a:xfrm>
        </p:spPr>
        <p:txBody>
          <a:bodyPr>
            <a:normAutofit/>
          </a:bodyPr>
          <a:lstStyle/>
          <a:p>
            <a:pPr marL="0" lvl="0" indent="0">
              <a:buNone/>
            </a:pPr>
            <a:r>
              <a:rPr lang="en-GB" sz="3600" b="1" dirty="0">
                <a:effectLst/>
                <a:latin typeface="Calibri" panose="020F0502020204030204" pitchFamily="34" charset="0"/>
                <a:ea typeface="Calibri" panose="020F0502020204030204" pitchFamily="34" charset="0"/>
                <a:cs typeface="Calibri" panose="020F0502020204030204" pitchFamily="34" charset="0"/>
              </a:rPr>
              <a:t>What does the BB do to ensure ‘Safer recruitment’ of leaders?</a:t>
            </a:r>
            <a:endParaRPr lang="en-GB" sz="3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8515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SAFER RECRUITMENT</a:t>
            </a:r>
            <a:endParaRPr lang="en-GB" sz="2800" dirty="0">
              <a:solidFill>
                <a:srgbClr val="244B90"/>
              </a:solidFill>
            </a:endParaRPr>
          </a:p>
        </p:txBody>
      </p:sp>
      <p:sp>
        <p:nvSpPr>
          <p:cNvPr id="3" name="Content Placeholder 2"/>
          <p:cNvSpPr>
            <a:spLocks noGrp="1"/>
          </p:cNvSpPr>
          <p:nvPr>
            <p:ph idx="1"/>
          </p:nvPr>
        </p:nvSpPr>
        <p:spPr>
          <a:xfrm>
            <a:off x="479376" y="2489732"/>
            <a:ext cx="9577064" cy="2955492"/>
          </a:xfrm>
        </p:spPr>
        <p:txBody>
          <a:bodyPr>
            <a:normAutofit fontScale="92500" lnSpcReduction="20000"/>
          </a:bodyPr>
          <a:lstStyle/>
          <a:p>
            <a:pPr marL="0" indent="0">
              <a:buNone/>
            </a:pPr>
            <a:r>
              <a:rPr lang="en-GB" sz="3100" dirty="0">
                <a:effectLst/>
                <a:latin typeface="Calibri" panose="020F0502020204030204" pitchFamily="34" charset="0"/>
                <a:ea typeface="Calibri" panose="020F0502020204030204" pitchFamily="34" charset="0"/>
                <a:cs typeface="Calibri" panose="020F0502020204030204" pitchFamily="34" charset="0"/>
              </a:rPr>
              <a:t>Our safer recruitment policy is about ensuring ‘suitable’ leaders are </a:t>
            </a:r>
            <a:r>
              <a:rPr lang="en-GB" sz="3100" dirty="0">
                <a:latin typeface="Calibri" panose="020F0502020204030204" pitchFamily="34" charset="0"/>
                <a:ea typeface="Calibri" panose="020F0502020204030204" pitchFamily="34" charset="0"/>
                <a:cs typeface="Calibri" panose="020F0502020204030204" pitchFamily="34" charset="0"/>
              </a:rPr>
              <a:t>appointed </a:t>
            </a:r>
            <a:r>
              <a:rPr lang="en-GB" sz="3100" dirty="0">
                <a:effectLst/>
                <a:latin typeface="Calibri" panose="020F0502020204030204" pitchFamily="34" charset="0"/>
                <a:ea typeface="Calibri" panose="020F0502020204030204" pitchFamily="34" charset="0"/>
                <a:cs typeface="Calibri" panose="020F0502020204030204" pitchFamily="34" charset="0"/>
              </a:rPr>
              <a:t>through . . .</a:t>
            </a:r>
          </a:p>
          <a:p>
            <a:r>
              <a:rPr lang="en-GB" b="1" dirty="0">
                <a:effectLst/>
                <a:latin typeface="Calibri" panose="020F0502020204030204" pitchFamily="34" charset="0"/>
                <a:ea typeface="Calibri" panose="020F0502020204030204" pitchFamily="34" charset="0"/>
                <a:cs typeface="Calibri" panose="020F0502020204030204" pitchFamily="34" charset="0"/>
              </a:rPr>
              <a:t>Recommendations</a:t>
            </a:r>
          </a:p>
          <a:p>
            <a:r>
              <a:rPr lang="en-GB" b="1" dirty="0">
                <a:latin typeface="Calibri" panose="020F0502020204030204" pitchFamily="34" charset="0"/>
                <a:ea typeface="Calibri" panose="020F0502020204030204" pitchFamily="34" charset="0"/>
                <a:cs typeface="Calibri" panose="020F0502020204030204" pitchFamily="34" charset="0"/>
              </a:rPr>
              <a:t>Vetting &amp; Barring</a:t>
            </a:r>
          </a:p>
          <a:p>
            <a:r>
              <a:rPr lang="en-GB" b="1" dirty="0">
                <a:effectLst/>
                <a:latin typeface="Calibri" panose="020F0502020204030204" pitchFamily="34" charset="0"/>
                <a:ea typeface="Calibri" panose="020F0502020204030204" pitchFamily="34" charset="0"/>
                <a:cs typeface="Calibri" panose="020F0502020204030204" pitchFamily="34" charset="0"/>
              </a:rPr>
              <a:t>ID Verification</a:t>
            </a:r>
          </a:p>
          <a:p>
            <a:r>
              <a:rPr lang="en-GB" b="1" dirty="0">
                <a:effectLst/>
                <a:latin typeface="Calibri" panose="020F0502020204030204" pitchFamily="34" charset="0"/>
                <a:ea typeface="Calibri" panose="020F0502020204030204" pitchFamily="34" charset="0"/>
                <a:cs typeface="Calibri" panose="020F0502020204030204" pitchFamily="34" charset="0"/>
              </a:rPr>
              <a:t>References</a:t>
            </a:r>
          </a:p>
          <a:p>
            <a:r>
              <a:rPr lang="en-GB" b="1" dirty="0">
                <a:effectLst/>
                <a:latin typeface="Calibri" panose="020F0502020204030204" pitchFamily="34" charset="0"/>
                <a:ea typeface="Calibri" panose="020F0502020204030204" pitchFamily="34" charset="0"/>
                <a:cs typeface="Arial" panose="020B0604020202020204" pitchFamily="34" charset="0"/>
              </a:rPr>
              <a:t>Training</a:t>
            </a:r>
          </a:p>
        </p:txBody>
      </p:sp>
    </p:spTree>
    <p:extLst>
      <p:ext uri="{BB962C8B-B14F-4D97-AF65-F5344CB8AC3E}">
        <p14:creationId xmlns:p14="http://schemas.microsoft.com/office/powerpoint/2010/main" val="3459268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E-LEARNING RECAP</a:t>
            </a:r>
            <a:endParaRPr lang="en-GB" sz="2800" dirty="0">
              <a:solidFill>
                <a:srgbClr val="244B90"/>
              </a:solidFill>
            </a:endParaRPr>
          </a:p>
        </p:txBody>
      </p:sp>
      <p:sp>
        <p:nvSpPr>
          <p:cNvPr id="3" name="Content Placeholder 2"/>
          <p:cNvSpPr>
            <a:spLocks noGrp="1"/>
          </p:cNvSpPr>
          <p:nvPr>
            <p:ph idx="1"/>
          </p:nvPr>
        </p:nvSpPr>
        <p:spPr>
          <a:xfrm>
            <a:off x="479376" y="2489732"/>
            <a:ext cx="10081120" cy="1196416"/>
          </a:xfrm>
        </p:spPr>
        <p:txBody>
          <a:bodyPr>
            <a:normAutofit/>
          </a:bodyPr>
          <a:lstStyle/>
          <a:p>
            <a:pPr marL="0" lvl="0" indent="0">
              <a:buNone/>
            </a:pPr>
            <a:r>
              <a:rPr lang="en-GB" sz="3600" b="1" dirty="0">
                <a:effectLst/>
                <a:latin typeface="Calibri" panose="020F0502020204030204" pitchFamily="34" charset="0"/>
                <a:ea typeface="Calibri" panose="020F0502020204030204" pitchFamily="34" charset="0"/>
                <a:cs typeface="Calibri" panose="020F0502020204030204" pitchFamily="34" charset="0"/>
              </a:rPr>
              <a:t>What Training &amp; Development is provided for leaders?</a:t>
            </a:r>
            <a:endParaRPr lang="en-GB" sz="3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21466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Graphical user interface, text, application&#10;&#10;Description automatically generated">
            <a:extLst>
              <a:ext uri="{FF2B5EF4-FFF2-40B4-BE49-F238E27FC236}">
                <a16:creationId xmlns:a16="http://schemas.microsoft.com/office/drawing/2014/main" id="{8589C8AB-2E02-4E58-8F9C-06ABC2FE8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D47702D6-82C7-4975-BDE2-1501E6E08EBC}"/>
              </a:ext>
            </a:extLst>
          </p:cNvPr>
          <p:cNvSpPr txBox="1"/>
          <p:nvPr/>
        </p:nvSpPr>
        <p:spPr>
          <a:xfrm>
            <a:off x="474640" y="1718950"/>
            <a:ext cx="8710863" cy="523220"/>
          </a:xfrm>
          <a:prstGeom prst="rect">
            <a:avLst/>
          </a:prstGeom>
          <a:noFill/>
        </p:spPr>
        <p:txBody>
          <a:bodyPr wrap="square" rtlCol="0">
            <a:spAutoFit/>
          </a:bodyPr>
          <a:lstStyle/>
          <a:p>
            <a:r>
              <a:rPr lang="en-GB" sz="2800" dirty="0">
                <a:solidFill>
                  <a:srgbClr val="244B90"/>
                </a:solidFill>
                <a:latin typeface="Futura-Bold" pitchFamily="2" charset="0"/>
              </a:rPr>
              <a:t>TRAINING &amp; DEVELOPMENT</a:t>
            </a:r>
            <a:endParaRPr lang="en-GB" sz="2800" dirty="0">
              <a:solidFill>
                <a:srgbClr val="244B90"/>
              </a:solidFill>
            </a:endParaRPr>
          </a:p>
        </p:txBody>
      </p:sp>
      <p:sp>
        <p:nvSpPr>
          <p:cNvPr id="3" name="Content Placeholder 2"/>
          <p:cNvSpPr>
            <a:spLocks noGrp="1"/>
          </p:cNvSpPr>
          <p:nvPr>
            <p:ph idx="1"/>
          </p:nvPr>
        </p:nvSpPr>
        <p:spPr>
          <a:xfrm>
            <a:off x="479376" y="2489732"/>
            <a:ext cx="9577064" cy="2955492"/>
          </a:xfrm>
        </p:spPr>
        <p:txBody>
          <a:bodyPr>
            <a:normAutofit lnSpcReduction="10000"/>
          </a:bodyPr>
          <a:lstStyle/>
          <a:p>
            <a:pPr marL="0" indent="0">
              <a:buNone/>
            </a:pPr>
            <a:r>
              <a:rPr lang="en-GB" sz="3100" dirty="0">
                <a:effectLst/>
                <a:latin typeface="Calibri" panose="020F0502020204030204" pitchFamily="34" charset="0"/>
                <a:ea typeface="Calibri" panose="020F0502020204030204" pitchFamily="34" charset="0"/>
                <a:cs typeface="Calibri" panose="020F0502020204030204" pitchFamily="34" charset="0"/>
              </a:rPr>
              <a:t>We have a culture of on-going training and development, this includes . . .</a:t>
            </a:r>
          </a:p>
          <a:p>
            <a:r>
              <a:rPr lang="en-GB" b="1" dirty="0">
                <a:effectLst/>
                <a:latin typeface="Calibri" panose="020F0502020204030204" pitchFamily="34" charset="0"/>
                <a:ea typeface="Calibri" panose="020F0502020204030204" pitchFamily="34" charset="0"/>
                <a:cs typeface="Calibri" panose="020F0502020204030204" pitchFamily="34" charset="0"/>
              </a:rPr>
              <a:t>Mandatory e-learning modules</a:t>
            </a:r>
          </a:p>
          <a:p>
            <a:r>
              <a:rPr lang="en-GB" b="1" dirty="0">
                <a:latin typeface="Calibri" panose="020F0502020204030204" pitchFamily="34" charset="0"/>
                <a:ea typeface="Calibri" panose="020F0502020204030204" pitchFamily="34" charset="0"/>
                <a:cs typeface="Calibri" panose="020F0502020204030204" pitchFamily="34" charset="0"/>
              </a:rPr>
              <a:t>Youth Leader Training (YLT)</a:t>
            </a:r>
          </a:p>
          <a:p>
            <a:r>
              <a:rPr lang="en-GB" b="1" dirty="0">
                <a:effectLst/>
                <a:latin typeface="Calibri" panose="020F0502020204030204" pitchFamily="34" charset="0"/>
                <a:ea typeface="Calibri" panose="020F0502020204030204" pitchFamily="34" charset="0"/>
                <a:cs typeface="Calibri" panose="020F0502020204030204" pitchFamily="34" charset="0"/>
              </a:rPr>
              <a:t>Ref</a:t>
            </a:r>
            <a:r>
              <a:rPr lang="en-GB" b="1" dirty="0">
                <a:latin typeface="Calibri" panose="020F0502020204030204" pitchFamily="34" charset="0"/>
                <a:ea typeface="Calibri" panose="020F0502020204030204" pitchFamily="34" charset="0"/>
                <a:cs typeface="Calibri" panose="020F0502020204030204" pitchFamily="34" charset="0"/>
              </a:rPr>
              <a:t>resher &amp; Other Themed Training</a:t>
            </a:r>
          </a:p>
          <a:p>
            <a:r>
              <a:rPr lang="en-GB" b="1" dirty="0">
                <a:effectLst/>
                <a:latin typeface="Calibri" panose="020F0502020204030204" pitchFamily="34" charset="0"/>
                <a:ea typeface="Calibri" panose="020F0502020204030204" pitchFamily="34" charset="0"/>
                <a:cs typeface="Calibri" panose="020F0502020204030204" pitchFamily="34" charset="0"/>
              </a:rPr>
              <a:t>Training as required by local Church</a:t>
            </a:r>
            <a:endParaRPr lang="en-GB"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51302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Information for Trainers&amp;#x0D;&amp;#x0A;&amp;quot;&quot;/&gt;&lt;property id=&quot;20307&quot; value=&quot;292&quot;/&gt;&lt;/object&gt;&lt;object type=&quot;3&quot; unique_id=&quot;10005&quot;&gt;&lt;property id=&quot;20148&quot; value=&quot;5&quot;/&gt;&lt;property id=&quot;20300&quot; value=&quot;Slide 2 - &amp;quot;The Boys’ Brigade&amp;#x0D;&amp;#x0A;Youth Leader Training&amp;quot;&quot;/&gt;&lt;property id=&quot;20307&quot; value=&quot;256&quot;/&gt;&lt;/object&gt;&lt;object type=&quot;3&quot; unique_id=&quot;10006&quot;&gt;&lt;property id=&quot;20148&quot; value=&quot;5&quot;/&gt;&lt;property id=&quot;20300&quot; value=&quot;Slide 3 - &amp;quot;Child Abuse&amp;quot;&quot;/&gt;&lt;property id=&quot;20307&quot; value=&quot;258&quot;/&gt;&lt;/object&gt;&lt;object type=&quot;3&quot; unique_id=&quot;10007&quot;&gt;&lt;property id=&quot;20148&quot; value=&quot;5&quot;/&gt;&lt;property id=&quot;20300&quot; value=&quot;Slide 4 - &amp;quot;Examples of child abuse&amp;quot;&quot;/&gt;&lt;property id=&quot;20307&quot; value=&quot;257&quot;/&gt;&lt;/object&gt;&lt;object type=&quot;3&quot; unique_id=&quot;10008&quot;&gt;&lt;property id=&quot;20148&quot; value=&quot;5&quot;/&gt;&lt;property id=&quot;20300&quot; value=&quot;Slide 5 - &amp;quot;Neglect&amp;quot;&quot;/&gt;&lt;property id=&quot;20307&quot; value=&quot;264&quot;/&gt;&lt;/object&gt;&lt;object type=&quot;3&quot; unique_id=&quot;10009&quot;&gt;&lt;property id=&quot;20148&quot; value=&quot;5&quot;/&gt;&lt;property id=&quot;20300&quot; value=&quot;Slide 6 - &amp;quot;Emotional abuse&amp;quot;&quot;/&gt;&lt;property id=&quot;20307&quot; value=&quot;265&quot;/&gt;&lt;/object&gt;&lt;object type=&quot;3&quot; unique_id=&quot;10010&quot;&gt;&lt;property id=&quot;20148&quot; value=&quot;5&quot;/&gt;&lt;property id=&quot;20300&quot; value=&quot;Slide 7 - &amp;quot;Examples of emotional abuse&amp;quot;&quot;/&gt;&lt;property id=&quot;20307&quot; value=&quot;266&quot;/&gt;&lt;/object&gt;&lt;object type=&quot;3&quot; unique_id=&quot;10011&quot;&gt;&lt;property id=&quot;20148&quot; value=&quot;5&quot;/&gt;&lt;property id=&quot;20300&quot; value=&quot;Slide 8 - &amp;quot;Sexual abuse&amp;quot;&quot;/&gt;&lt;property id=&quot;20307&quot; value=&quot;267&quot;/&gt;&lt;/object&gt;&lt;object type=&quot;3&quot; unique_id=&quot;10012&quot;&gt;&lt;property id=&quot;20148&quot; value=&quot;5&quot;/&gt;&lt;property id=&quot;20300&quot; value=&quot;Slide 9 - &amp;quot;Physical abuse&amp;quot;&quot;/&gt;&lt;property id=&quot;20307&quot; value=&quot;268&quot;/&gt;&lt;/object&gt;&lt;object type=&quot;3&quot; unique_id=&quot;10013&quot;&gt;&lt;property id=&quot;20148&quot; value=&quot;5&quot;/&gt;&lt;property id=&quot;20300&quot; value=&quot;Slide 10 - &amp;quot;Other forms of abusive behaviour&amp;quot;&quot;/&gt;&lt;property id=&quot;20307&quot; value=&quot;269&quot;/&gt;&lt;/object&gt;&lt;object type=&quot;3&quot; unique_id=&quot;10014&quot;&gt;&lt;property id=&quot;20148&quot; value=&quot;5&quot;/&gt;&lt;property id=&quot;20300&quot; value=&quot;Slide 11 - &amp;quot;Indicators of concern&amp;quot;&quot;/&gt;&lt;property id=&quot;20307&quot; value=&quot;270&quot;/&gt;&lt;/object&gt;&lt;object type=&quot;3&quot; unique_id=&quot;10015&quot;&gt;&lt;property id=&quot;20148&quot; value=&quot;5&quot;/&gt;&lt;property id=&quot;20300&quot; value=&quot;Slide 12 - &amp;quot;Indicators of concern&amp;quot;&quot;/&gt;&lt;property id=&quot;20307&quot; value=&quot;271&quot;/&gt;&lt;/object&gt;&lt;object type=&quot;3&quot; unique_id=&quot;10016&quot;&gt;&lt;property id=&quot;20148&quot; value=&quot;5&quot;/&gt;&lt;property id=&quot;20300&quot; value=&quot;Slide 13 - &amp;quot;What should you do if you&amp;#x0D;&amp;#x0A;have concerns?&amp;quot;&quot;/&gt;&lt;property id=&quot;20307&quot; value=&quot;287&quot;/&gt;&lt;/object&gt;&lt;object type=&quot;3&quot; unique_id=&quot;10017&quot;&gt;&lt;property id=&quot;20148&quot; value=&quot;5&quot;/&gt;&lt;property id=&quot;20300&quot; value=&quot;Slide 14&quot;/&gt;&lt;property id=&quot;20307&quot; value=&quot;288&quot;/&gt;&lt;/object&gt;&lt;object type=&quot;3&quot; unique_id=&quot;10018&quot;&gt;&lt;property id=&quot;20148&quot; value=&quot;5&quot;/&gt;&lt;property id=&quot;20300&quot; value=&quot;Slide 15 - &amp;quot;Some statistics on sexual abuse&amp;quot;&quot;/&gt;&lt;property id=&quot;20307&quot; value=&quot;261&quot;/&gt;&lt;/object&gt;&lt;object type=&quot;3&quot; unique_id=&quot;10019&quot;&gt;&lt;property id=&quot;20148&quot; value=&quot;5&quot;/&gt;&lt;property id=&quot;20300&quot; value=&quot;Slide 16 - &amp;quot;More statistics…&amp;quot;&quot;/&gt;&lt;property id=&quot;20307&quot; value=&quot;262&quot;/&gt;&lt;/object&gt;&lt;object type=&quot;3&quot; unique_id=&quot;10020&quot;&gt;&lt;property id=&quot;20148&quot; value=&quot;5&quot;/&gt;&lt;property id=&quot;20300&quot; value=&quot;Slide 17 - &amp;quot;Common misunderstandings&amp;quot;&quot;/&gt;&lt;property id=&quot;20307&quot; value=&quot;263&quot;/&gt;&lt;/object&gt;&lt;object type=&quot;3&quot; unique_id=&quot;10021&quot;&gt;&lt;property id=&quot;20148&quot; value=&quot;5&quot;/&gt;&lt;property id=&quot;20300&quot; value=&quot;Slide 18 - &amp;quot;Myths and Facts&amp;quot;&quot;/&gt;&lt;property id=&quot;20307&quot; value=&quot;272&quot;/&gt;&lt;/object&gt;&lt;object type=&quot;3&quot; unique_id=&quot;10022&quot;&gt;&lt;property id=&quot;20148&quot; value=&quot;5&quot;/&gt;&lt;property id=&quot;20300&quot; value=&quot;Slide 19 - &amp;quot;Myths and Facts&amp;quot;&quot;/&gt;&lt;property id=&quot;20307&quot; value=&quot;273&quot;/&gt;&lt;/object&gt;&lt;object type=&quot;3&quot; unique_id=&quot;10023&quot;&gt;&lt;property id=&quot;20148&quot; value=&quot;5&quot;/&gt;&lt;property id=&quot;20300&quot; value=&quot;Slide 20 - &amp;quot;Myths and Facts&amp;quot;&quot;/&gt;&lt;property id=&quot;20307&quot; value=&quot;286&quot;/&gt;&lt;/object&gt;&lt;object type=&quot;3&quot; unique_id=&quot;10024&quot;&gt;&lt;property id=&quot;20148&quot; value=&quot;5&quot;/&gt;&lt;property id=&quot;20300&quot; value=&quot;Slide 21 - &amp;quot;Myths and Facts&amp;quot;&quot;/&gt;&lt;property id=&quot;20307&quot; value=&quot;274&quot;/&gt;&lt;/object&gt;&lt;object type=&quot;3&quot; unique_id=&quot;10025&quot;&gt;&lt;property id=&quot;20148&quot; value=&quot;5&quot;/&gt;&lt;property id=&quot;20300&quot; value=&quot;Slide 22 - &amp;quot;Myths and Facts&amp;quot;&quot;/&gt;&lt;property id=&quot;20307&quot; value=&quot;290&quot;/&gt;&lt;/object&gt;&lt;object type=&quot;3&quot; unique_id=&quot;10026&quot;&gt;&lt;property id=&quot;20148&quot; value=&quot;5&quot;/&gt;&lt;property id=&quot;20300&quot; value=&quot;Slide 23 - &amp;quot;What do abusers say?&amp;quot;&quot;/&gt;&lt;property id=&quot;20307&quot; value=&quot;275&quot;/&gt;&lt;/object&gt;&lt;object type=&quot;3&quot; unique_id=&quot;10027&quot;&gt;&lt;property id=&quot;20148&quot; value=&quot;5&quot;/&gt;&lt;property id=&quot;20300&quot; value=&quot;Slide 24 - &amp;quot;What do abusers say?&amp;quot;&quot;/&gt;&lt;property id=&quot;20307&quot; value=&quot;276&quot;/&gt;&lt;/object&gt;&lt;object type=&quot;3&quot; unique_id=&quot;10028&quot;&gt;&lt;property id=&quot;20148&quot; value=&quot;5&quot;/&gt;&lt;property id=&quot;20300&quot; value=&quot;Slide 25 - &amp;quot;What stops them? What abusers say:&amp;quot;&quot;/&gt;&lt;property id=&quot;20307&quot; value=&quot;277&quot;/&gt;&lt;/object&gt;&lt;object type=&quot;3&quot; unique_id=&quot;10029&quot;&gt;&lt;property id=&quot;20148&quot; value=&quot;5&quot;/&gt;&lt;property id=&quot;20300&quot; value=&quot;Slide 26 - &amp;quot;Why target through organisations?&amp;quot;&quot;/&gt;&lt;property id=&quot;20307&quot; value=&quot;278&quot;/&gt;&lt;/object&gt;&lt;object type=&quot;3&quot; unique_id=&quot;10030&quot;&gt;&lt;property id=&quot;20148&quot; value=&quot;5&quot;/&gt;&lt;property id=&quot;20300&quot; value=&quot;Slide 27 - &amp;quot;Grooming. What is it?&amp;quot;&quot;/&gt;&lt;property id=&quot;20307&quot; value=&quot;291&quot;/&gt;&lt;/object&gt;&lt;object type=&quot;3&quot; unique_id=&quot;10031&quot;&gt;&lt;property id=&quot;20148&quot; value=&quot;5&quot;/&gt;&lt;property id=&quot;20300&quot; value=&quot;Slide 28 - &amp;quot;Grooming. How does it work? &amp;quot;&quot;/&gt;&lt;property id=&quot;20307&quot; value=&quot;279&quot;/&gt;&lt;/object&gt;&lt;object type=&quot;3&quot; unique_id=&quot;10032&quot;&gt;&lt;property id=&quot;20148&quot; value=&quot;5&quot;/&gt;&lt;property id=&quot;20300&quot; value=&quot;Slide 29 - &amp;quot;Grooming&amp;quot;&quot;/&gt;&lt;property id=&quot;20307&quot; value=&quot;280&quot;/&gt;&lt;/object&gt;&lt;object type=&quot;3&quot; unique_id=&quot;10033&quot;&gt;&lt;property id=&quot;20148&quot; value=&quot;5&quot;/&gt;&lt;property id=&quot;20300&quot; value=&quot;Slide 30 - &amp;quot;Facebook, Twitter etc&amp;quot;&quot;/&gt;&lt;property id=&quot;20307&quot; value=&quot;284&quot;/&gt;&lt;/object&gt;&lt;object type=&quot;3&quot; unique_id=&quot;10034&quot;&gt;&lt;property id=&quot;20148&quot; value=&quot;5&quot;/&gt;&lt;property id=&quot;20300&quot; value=&quot;Slide 31 - &amp;quot;BB Online Safeguarding Policy&amp;quot;&quot;/&gt;&lt;property id=&quot;20307&quot; value=&quot;285&quot;/&gt;&lt;/object&gt;&lt;object type=&quot;3&quot; unique_id=&quot;10035&quot;&gt;&lt;property id=&quot;20148&quot; value=&quot;5&quot;/&gt;&lt;property id=&quot;20300&quot; value=&quot;Slide 32 - &amp;quot;Factors which increase risk of abuse in Youth Organisations&amp;quot;&quot;/&gt;&lt;property id=&quot;20307&quot; value=&quot;281&quot;/&gt;&lt;/object&gt;&lt;object type=&quot;3&quot; unique_id=&quot;10036&quot;&gt;&lt;property id=&quot;20148&quot; value=&quot;5&quot;/&gt;&lt;property id=&quot;20300&quot; value=&quot;Slide 33 - &amp;quot;Prevention&amp;quot;&quot;/&gt;&lt;property id=&quot;20307&quot; value=&quot;282&quot;/&gt;&lt;/object&gt;&lt;object type=&quot;3&quot; unique_id=&quot;10037&quot;&gt;&lt;property id=&quot;20148&quot; value=&quot;5&quot;/&gt;&lt;property id=&quot;20300&quot; value=&quot;Slide 34 - &amp;quot;How many of these did you get?&amp;quot;&quot;/&gt;&lt;property id=&quot;20307&quot; value=&quot;283&quot;/&gt;&lt;/object&gt;&lt;object type=&quot;3&quot; unique_id=&quot;10038&quot;&gt;&lt;property id=&quot;20148&quot; value=&quot;5&quot;/&gt;&lt;property id=&quot;20300&quot; value=&quot;Slide 35 - &amp;quot;Finally…&amp;quot;&quot;/&gt;&lt;property id=&quot;20307&quot; value=&quot;289&quot;/&gt;&lt;/objec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269108C95A90340A92A99B1FB545C31" ma:contentTypeVersion="13" ma:contentTypeDescription="Create a new document." ma:contentTypeScope="" ma:versionID="1cf95eebf222031e95679f9ee69f76da">
  <xsd:schema xmlns:xsd="http://www.w3.org/2001/XMLSchema" xmlns:xs="http://www.w3.org/2001/XMLSchema" xmlns:p="http://schemas.microsoft.com/office/2006/metadata/properties" xmlns:ns2="1882bf16-55f3-411b-b6d1-84df8e4c00b7" xmlns:ns3="d656bd3d-142a-4ec1-be80-c131dd2f7887" targetNamespace="http://schemas.microsoft.com/office/2006/metadata/properties" ma:root="true" ma:fieldsID="21d3407ac08507d6ab6798252551dcac" ns2:_="" ns3:_="">
    <xsd:import namespace="1882bf16-55f3-411b-b6d1-84df8e4c00b7"/>
    <xsd:import namespace="d656bd3d-142a-4ec1-be80-c131dd2f788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82bf16-55f3-411b-b6d1-84df8e4c00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656bd3d-142a-4ec1-be80-c131dd2f788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2C0DA9-E389-46F0-AE09-3F0B2021D02F}">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75f39697-f19f-496a-9267-7c93567761b3"/>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EB45E3E-63DE-4062-8583-61549617D465}">
  <ds:schemaRefs>
    <ds:schemaRef ds:uri="http://schemas.microsoft.com/sharepoint/v3/contenttype/forms"/>
  </ds:schemaRefs>
</ds:datastoreItem>
</file>

<file path=customXml/itemProps3.xml><?xml version="1.0" encoding="utf-8"?>
<ds:datastoreItem xmlns:ds="http://schemas.openxmlformats.org/officeDocument/2006/customXml" ds:itemID="{30691C5B-0596-4005-A1F3-52910C7EBA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82bf16-55f3-411b-b6d1-84df8e4c00b7"/>
    <ds:schemaRef ds:uri="d656bd3d-142a-4ec1-be80-c131dd2f78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22708</TotalTime>
  <Words>2693</Words>
  <Application>Microsoft Office PowerPoint</Application>
  <PresentationFormat>Widescreen</PresentationFormat>
  <Paragraphs>311</Paragraphs>
  <Slides>44</Slides>
  <Notes>43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44</vt:i4>
      </vt:variant>
    </vt:vector>
  </HeadingPairs>
  <TitlesOfParts>
    <vt:vector size="51" baseType="lpstr">
      <vt:lpstr>Arial</vt:lpstr>
      <vt:lpstr>Calibri</vt:lpstr>
      <vt:lpstr>Calibri Light</vt:lpstr>
      <vt:lpstr>Futura-Bold</vt:lpstr>
      <vt:lpstr>Proxima Nova Rg</vt:lpstr>
      <vt:lpstr>Symbol</vt:lpstr>
      <vt:lpstr>Office Theme</vt:lpstr>
      <vt:lpstr>PowerPoint Presentation</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Boys’ Brigade YLT</dc:title>
  <dc:creator>karen.jay</dc:creator>
  <cp:lastModifiedBy>Tom Boorman</cp:lastModifiedBy>
  <cp:revision>321</cp:revision>
  <cp:lastPrinted>2020-02-21T11:37:27Z</cp:lastPrinted>
  <dcterms:created xsi:type="dcterms:W3CDTF">2012-05-17T14:09:01Z</dcterms:created>
  <dcterms:modified xsi:type="dcterms:W3CDTF">2023-04-03T15:51:19Z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0x0101007269108C95A90340A92A99B1FB545C31</vt:lpwstr>
  </property>
</Properties>
</file>