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55"/>
  </p:notesMasterIdLst>
  <p:handoutMasterIdLst>
    <p:handoutMasterId r:id="rId56"/>
  </p:handoutMasterIdLst>
  <p:sldIdLst>
    <p:sldId id="358" r:id="rId5"/>
    <p:sldId id="311" r:id="rId6"/>
    <p:sldId id="313" r:id="rId7"/>
    <p:sldId id="314" r:id="rId8"/>
    <p:sldId id="315" r:id="rId9"/>
    <p:sldId id="381" r:id="rId10"/>
    <p:sldId id="385" r:id="rId11"/>
    <p:sldId id="382" r:id="rId12"/>
    <p:sldId id="386" r:id="rId13"/>
    <p:sldId id="383" r:id="rId14"/>
    <p:sldId id="387" r:id="rId15"/>
    <p:sldId id="384" r:id="rId16"/>
    <p:sldId id="396" r:id="rId17"/>
    <p:sldId id="391" r:id="rId18"/>
    <p:sldId id="316" r:id="rId19"/>
    <p:sldId id="390" r:id="rId20"/>
    <p:sldId id="264" r:id="rId21"/>
    <p:sldId id="344" r:id="rId22"/>
    <p:sldId id="322" r:id="rId23"/>
    <p:sldId id="359" r:id="rId24"/>
    <p:sldId id="265" r:id="rId25"/>
    <p:sldId id="293" r:id="rId26"/>
    <p:sldId id="301" r:id="rId27"/>
    <p:sldId id="294" r:id="rId28"/>
    <p:sldId id="326" r:id="rId29"/>
    <p:sldId id="295" r:id="rId30"/>
    <p:sldId id="298" r:id="rId31"/>
    <p:sldId id="305" r:id="rId32"/>
    <p:sldId id="388" r:id="rId33"/>
    <p:sldId id="306" r:id="rId34"/>
    <p:sldId id="393" r:id="rId35"/>
    <p:sldId id="394" r:id="rId36"/>
    <p:sldId id="332" r:id="rId37"/>
    <p:sldId id="335" r:id="rId38"/>
    <p:sldId id="360" r:id="rId39"/>
    <p:sldId id="334" r:id="rId40"/>
    <p:sldId id="331" r:id="rId41"/>
    <p:sldId id="329" r:id="rId42"/>
    <p:sldId id="389" r:id="rId43"/>
    <p:sldId id="395" r:id="rId44"/>
    <p:sldId id="392" r:id="rId45"/>
    <p:sldId id="336" r:id="rId46"/>
    <p:sldId id="374" r:id="rId47"/>
    <p:sldId id="376" r:id="rId48"/>
    <p:sldId id="364" r:id="rId49"/>
    <p:sldId id="377" r:id="rId50"/>
    <p:sldId id="363" r:id="rId51"/>
    <p:sldId id="354" r:id="rId52"/>
    <p:sldId id="379" r:id="rId53"/>
    <p:sldId id="378" r:id="rId54"/>
  </p:sldIdLst>
  <p:sldSz cx="12192000" cy="6858000"/>
  <p:notesSz cx="6797675" cy="9872663"/>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374064-22B6-454E-84D3-F172333C0BCA}">
          <p14:sldIdLst>
            <p14:sldId id="358"/>
            <p14:sldId id="311"/>
            <p14:sldId id="313"/>
            <p14:sldId id="314"/>
            <p14:sldId id="315"/>
            <p14:sldId id="381"/>
            <p14:sldId id="385"/>
            <p14:sldId id="382"/>
            <p14:sldId id="386"/>
            <p14:sldId id="383"/>
            <p14:sldId id="387"/>
            <p14:sldId id="384"/>
            <p14:sldId id="396"/>
            <p14:sldId id="391"/>
            <p14:sldId id="316"/>
            <p14:sldId id="390"/>
            <p14:sldId id="264"/>
            <p14:sldId id="344"/>
            <p14:sldId id="322"/>
            <p14:sldId id="359"/>
            <p14:sldId id="265"/>
            <p14:sldId id="293"/>
            <p14:sldId id="301"/>
            <p14:sldId id="294"/>
            <p14:sldId id="326"/>
            <p14:sldId id="295"/>
            <p14:sldId id="298"/>
            <p14:sldId id="305"/>
            <p14:sldId id="388"/>
            <p14:sldId id="306"/>
            <p14:sldId id="393"/>
            <p14:sldId id="394"/>
            <p14:sldId id="332"/>
            <p14:sldId id="335"/>
            <p14:sldId id="360"/>
            <p14:sldId id="334"/>
          </p14:sldIdLst>
        </p14:section>
        <p14:section name="Untitled Section" id="{A3654527-6EAB-4A8C-B18B-26D91792EF8B}">
          <p14:sldIdLst>
            <p14:sldId id="331"/>
            <p14:sldId id="329"/>
            <p14:sldId id="389"/>
            <p14:sldId id="395"/>
            <p14:sldId id="392"/>
            <p14:sldId id="336"/>
            <p14:sldId id="374"/>
            <p14:sldId id="376"/>
            <p14:sldId id="364"/>
            <p14:sldId id="377"/>
            <p14:sldId id="363"/>
            <p14:sldId id="354"/>
            <p14:sldId id="379"/>
            <p14:sldId id="3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8E"/>
    <a:srgbClr val="2D395A"/>
    <a:srgbClr val="2B3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97" autoAdjust="0"/>
    <p:restoredTop sz="84383" autoAdjust="0"/>
  </p:normalViewPr>
  <p:slideViewPr>
    <p:cSldViewPr>
      <p:cViewPr varScale="1">
        <p:scale>
          <a:sx n="93" d="100"/>
          <a:sy n="93" d="100"/>
        </p:scale>
        <p:origin x="474" y="66"/>
      </p:cViewPr>
      <p:guideLst>
        <p:guide orient="horz" pos="2160"/>
        <p:guide pos="3840"/>
      </p:guideLst>
    </p:cSldViewPr>
  </p:slideViewPr>
  <p:outlineViewPr>
    <p:cViewPr>
      <p:scale>
        <a:sx n="33" d="100"/>
        <a:sy n="33" d="100"/>
      </p:scale>
      <p:origin x="0" y="-60"/>
    </p:cViewPr>
  </p:outlineViewPr>
  <p:notesTextViewPr>
    <p:cViewPr>
      <p:scale>
        <a:sx n="1" d="1"/>
        <a:sy n="1" d="1"/>
      </p:scale>
      <p:origin x="0" y="0"/>
    </p:cViewPr>
  </p:notesTextViewPr>
  <p:notesViewPr>
    <p:cSldViewPr>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Boorman" userId="cb4ca7fa-6880-4888-bb94-3a2d6bf01120" providerId="ADAL" clId="{6FE5F13C-7FC0-43C0-B1EB-43B5D26E60B8}"/>
    <pc:docChg chg="modSld">
      <pc:chgData name="Tom Boorman" userId="cb4ca7fa-6880-4888-bb94-3a2d6bf01120" providerId="ADAL" clId="{6FE5F13C-7FC0-43C0-B1EB-43B5D26E60B8}" dt="2023-04-03T15:51:36.123" v="17" actId="14100"/>
      <pc:docMkLst>
        <pc:docMk/>
      </pc:docMkLst>
      <pc:sldChg chg="modSp mod">
        <pc:chgData name="Tom Boorman" userId="cb4ca7fa-6880-4888-bb94-3a2d6bf01120" providerId="ADAL" clId="{6FE5F13C-7FC0-43C0-B1EB-43B5D26E60B8}" dt="2023-04-03T15:51:36.123" v="17" actId="14100"/>
        <pc:sldMkLst>
          <pc:docMk/>
          <pc:sldMk cId="862737683" sldId="298"/>
        </pc:sldMkLst>
        <pc:spChg chg="mod">
          <ac:chgData name="Tom Boorman" userId="cb4ca7fa-6880-4888-bb94-3a2d6bf01120" providerId="ADAL" clId="{6FE5F13C-7FC0-43C0-B1EB-43B5D26E60B8}" dt="2023-04-03T15:51:36.123" v="17" actId="14100"/>
          <ac:spMkLst>
            <pc:docMk/>
            <pc:sldMk cId="862737683" sldId="29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D14728AF-13D1-418E-A422-A7F68F1BE44D}" type="datetimeFigureOut">
              <a:rPr lang="en-GB" smtClean="0"/>
              <a:t>03/04/2023</a:t>
            </a:fld>
            <a:endParaRPr lang="en-GB"/>
          </a:p>
        </p:txBody>
      </p:sp>
      <p:sp>
        <p:nvSpPr>
          <p:cNvPr id="4" name="Footer Placeholder 3"/>
          <p:cNvSpPr>
            <a:spLocks noGrp="1"/>
          </p:cNvSpPr>
          <p:nvPr>
            <p:ph type="ftr" sz="quarter" idx="2"/>
          </p:nvPr>
        </p:nvSpPr>
        <p:spPr>
          <a:xfrm>
            <a:off x="0" y="9376899"/>
            <a:ext cx="2946400" cy="49418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6899"/>
            <a:ext cx="2946400" cy="494185"/>
          </a:xfrm>
          <a:prstGeom prst="rect">
            <a:avLst/>
          </a:prstGeom>
        </p:spPr>
        <p:txBody>
          <a:bodyPr vert="horz" lIns="91440" tIns="45720" rIns="91440" bIns="45720" rtlCol="0" anchor="b"/>
          <a:lstStyle>
            <a:lvl1pPr algn="r">
              <a:defRPr sz="1200"/>
            </a:lvl1pPr>
          </a:lstStyle>
          <a:p>
            <a:fld id="{28C2C6DA-3917-49CE-B845-8E5D65462F1E}" type="slidenum">
              <a:rPr lang="en-GB" smtClean="0"/>
              <a:t>‹#›</a:t>
            </a:fld>
            <a:endParaRPr lang="en-GB"/>
          </a:p>
        </p:txBody>
      </p:sp>
    </p:spTree>
    <p:extLst>
      <p:ext uri="{BB962C8B-B14F-4D97-AF65-F5344CB8AC3E}">
        <p14:creationId xmlns:p14="http://schemas.microsoft.com/office/powerpoint/2010/main" val="1567632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633"/>
          </a:xfrm>
          <a:prstGeom prst="rect">
            <a:avLst/>
          </a:prstGeom>
        </p:spPr>
        <p:txBody>
          <a:bodyPr vert="horz" lIns="91440" tIns="45720" rIns="91440" bIns="45720" rtlCol="0"/>
          <a:lstStyle>
            <a:lvl1pPr algn="r">
              <a:defRPr sz="1200"/>
            </a:lvl1pPr>
          </a:lstStyle>
          <a:p>
            <a:fld id="{FAABD36A-A49D-4853-ABA0-D603FA836CC0}" type="datetimeFigureOut">
              <a:rPr lang="en-GB" smtClean="0"/>
              <a:t>03/04/2023</a:t>
            </a:fld>
            <a:endParaRPr lang="en-GB"/>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7316"/>
            <a:ext cx="2945659" cy="493633"/>
          </a:xfrm>
          <a:prstGeom prst="rect">
            <a:avLst/>
          </a:prstGeom>
        </p:spPr>
        <p:txBody>
          <a:bodyPr vert="horz" lIns="91440" tIns="45720" rIns="91440" bIns="45720" rtlCol="0" anchor="b"/>
          <a:lstStyle>
            <a:lvl1pPr algn="r">
              <a:defRPr sz="1200"/>
            </a:lvl1pPr>
          </a:lstStyle>
          <a:p>
            <a:fld id="{81223208-D77E-416D-92C2-FC714CF52720}" type="slidenum">
              <a:rPr lang="en-GB" smtClean="0"/>
              <a:t>‹#›</a:t>
            </a:fld>
            <a:endParaRPr lang="en-GB"/>
          </a:p>
        </p:txBody>
      </p:sp>
    </p:spTree>
    <p:extLst>
      <p:ext uri="{BB962C8B-B14F-4D97-AF65-F5344CB8AC3E}">
        <p14:creationId xmlns:p14="http://schemas.microsoft.com/office/powerpoint/2010/main" val="8111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223208-D77E-416D-92C2-FC714CF52720}" type="slidenum">
              <a:rPr lang="en-GB" smtClean="0"/>
              <a:t>1</a:t>
            </a:fld>
            <a:endParaRPr lang="en-GB"/>
          </a:p>
        </p:txBody>
      </p:sp>
    </p:spTree>
    <p:extLst>
      <p:ext uri="{BB962C8B-B14F-4D97-AF65-F5344CB8AC3E}">
        <p14:creationId xmlns:p14="http://schemas.microsoft.com/office/powerpoint/2010/main" val="33808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10</a:t>
            </a:fld>
            <a:endParaRPr lang="en-GB"/>
          </a:p>
        </p:txBody>
      </p:sp>
    </p:spTree>
    <p:extLst>
      <p:ext uri="{BB962C8B-B14F-4D97-AF65-F5344CB8AC3E}">
        <p14:creationId xmlns:p14="http://schemas.microsoft.com/office/powerpoint/2010/main" val="3652652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11</a:t>
            </a:fld>
            <a:endParaRPr lang="en-GB"/>
          </a:p>
        </p:txBody>
      </p:sp>
    </p:spTree>
    <p:extLst>
      <p:ext uri="{BB962C8B-B14F-4D97-AF65-F5344CB8AC3E}">
        <p14:creationId xmlns:p14="http://schemas.microsoft.com/office/powerpoint/2010/main" val="165790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12</a:t>
            </a:fld>
            <a:endParaRPr lang="en-GB"/>
          </a:p>
        </p:txBody>
      </p:sp>
    </p:spTree>
    <p:extLst>
      <p:ext uri="{BB962C8B-B14F-4D97-AF65-F5344CB8AC3E}">
        <p14:creationId xmlns:p14="http://schemas.microsoft.com/office/powerpoint/2010/main" val="1534578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b="1" dirty="0"/>
          </a:p>
        </p:txBody>
      </p:sp>
      <p:sp>
        <p:nvSpPr>
          <p:cNvPr id="4" name="Slide Number Placeholder 3"/>
          <p:cNvSpPr>
            <a:spLocks noGrp="1"/>
          </p:cNvSpPr>
          <p:nvPr>
            <p:ph type="sldNum" sz="quarter" idx="10"/>
          </p:nvPr>
        </p:nvSpPr>
        <p:spPr/>
        <p:txBody>
          <a:bodyPr/>
          <a:lstStyle/>
          <a:p>
            <a:fld id="{81223208-D77E-416D-92C2-FC714CF52720}" type="slidenum">
              <a:rPr lang="en-GB" smtClean="0"/>
              <a:t>13</a:t>
            </a:fld>
            <a:endParaRPr lang="en-GB"/>
          </a:p>
        </p:txBody>
      </p:sp>
    </p:spTree>
    <p:extLst>
      <p:ext uri="{BB962C8B-B14F-4D97-AF65-F5344CB8AC3E}">
        <p14:creationId xmlns:p14="http://schemas.microsoft.com/office/powerpoint/2010/main" val="162903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b="1" dirty="0"/>
          </a:p>
        </p:txBody>
      </p:sp>
      <p:sp>
        <p:nvSpPr>
          <p:cNvPr id="4" name="Slide Number Placeholder 3"/>
          <p:cNvSpPr>
            <a:spLocks noGrp="1"/>
          </p:cNvSpPr>
          <p:nvPr>
            <p:ph type="sldNum" sz="quarter" idx="10"/>
          </p:nvPr>
        </p:nvSpPr>
        <p:spPr/>
        <p:txBody>
          <a:bodyPr/>
          <a:lstStyle/>
          <a:p>
            <a:fld id="{81223208-D77E-416D-92C2-FC714CF52720}" type="slidenum">
              <a:rPr lang="en-GB" smtClean="0"/>
              <a:t>14</a:t>
            </a:fld>
            <a:endParaRPr lang="en-GB"/>
          </a:p>
        </p:txBody>
      </p:sp>
    </p:spTree>
    <p:extLst>
      <p:ext uri="{BB962C8B-B14F-4D97-AF65-F5344CB8AC3E}">
        <p14:creationId xmlns:p14="http://schemas.microsoft.com/office/powerpoint/2010/main" val="202550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15</a:t>
            </a:fld>
            <a:endParaRPr lang="en-GB"/>
          </a:p>
        </p:txBody>
      </p:sp>
    </p:spTree>
    <p:extLst>
      <p:ext uri="{BB962C8B-B14F-4D97-AF65-F5344CB8AC3E}">
        <p14:creationId xmlns:p14="http://schemas.microsoft.com/office/powerpoint/2010/main" val="3705564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algn="l">
              <a:spcAft>
                <a:spcPts val="0"/>
              </a:spcAft>
            </a:pPr>
            <a:endParaRPr lang="en-GB" sz="1800" b="0" i="0" u="none" strike="noStrike" dirty="0">
              <a:solidFill>
                <a:srgbClr val="000000"/>
              </a:solidFill>
              <a:effectLst/>
              <a:latin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16</a:t>
            </a:fld>
            <a:endParaRPr lang="en-GB"/>
          </a:p>
        </p:txBody>
      </p:sp>
    </p:spTree>
    <p:extLst>
      <p:ext uri="{BB962C8B-B14F-4D97-AF65-F5344CB8AC3E}">
        <p14:creationId xmlns:p14="http://schemas.microsoft.com/office/powerpoint/2010/main" val="3967350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a:lnSpc>
                <a:spcPct val="80000"/>
              </a:lnSpc>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17</a:t>
            </a:fld>
            <a:endParaRPr lang="en-GB"/>
          </a:p>
        </p:txBody>
      </p:sp>
    </p:spTree>
    <p:extLst>
      <p:ext uri="{BB962C8B-B14F-4D97-AF65-F5344CB8AC3E}">
        <p14:creationId xmlns:p14="http://schemas.microsoft.com/office/powerpoint/2010/main" val="3696597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en-GB" dirty="0"/>
              <a:t>Similar statistics in Scotland.</a:t>
            </a:r>
          </a:p>
        </p:txBody>
      </p:sp>
      <p:sp>
        <p:nvSpPr>
          <p:cNvPr id="4" name="Slide Number Placeholder 3"/>
          <p:cNvSpPr>
            <a:spLocks noGrp="1"/>
          </p:cNvSpPr>
          <p:nvPr>
            <p:ph type="sldNum" sz="quarter" idx="5"/>
          </p:nvPr>
        </p:nvSpPr>
        <p:spPr/>
        <p:txBody>
          <a:bodyPr/>
          <a:lstStyle/>
          <a:p>
            <a:fld id="{81223208-D77E-416D-92C2-FC714CF52720}" type="slidenum">
              <a:rPr lang="en-GB" smtClean="0"/>
              <a:t>18</a:t>
            </a:fld>
            <a:endParaRPr lang="en-GB"/>
          </a:p>
        </p:txBody>
      </p:sp>
    </p:spTree>
    <p:extLst>
      <p:ext uri="{BB962C8B-B14F-4D97-AF65-F5344CB8AC3E}">
        <p14:creationId xmlns:p14="http://schemas.microsoft.com/office/powerpoint/2010/main" val="2601031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19</a:t>
            </a:fld>
            <a:endParaRPr lang="en-GB"/>
          </a:p>
        </p:txBody>
      </p:sp>
    </p:spTree>
    <p:extLst>
      <p:ext uri="{BB962C8B-B14F-4D97-AF65-F5344CB8AC3E}">
        <p14:creationId xmlns:p14="http://schemas.microsoft.com/office/powerpoint/2010/main" val="90409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2</a:t>
            </a:fld>
            <a:endParaRPr lang="en-GB"/>
          </a:p>
        </p:txBody>
      </p:sp>
    </p:spTree>
    <p:extLst>
      <p:ext uri="{BB962C8B-B14F-4D97-AF65-F5344CB8AC3E}">
        <p14:creationId xmlns:p14="http://schemas.microsoft.com/office/powerpoint/2010/main" val="302344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21</a:t>
            </a:fld>
            <a:endParaRPr lang="en-GB"/>
          </a:p>
        </p:txBody>
      </p:sp>
    </p:spTree>
    <p:extLst>
      <p:ext uri="{BB962C8B-B14F-4D97-AF65-F5344CB8AC3E}">
        <p14:creationId xmlns:p14="http://schemas.microsoft.com/office/powerpoint/2010/main" val="3076233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en-GB" dirty="0"/>
              <a:t>Recognise, Report, Record – do you know who your Safeguarding Coordinator is?</a:t>
            </a:r>
          </a:p>
        </p:txBody>
      </p:sp>
      <p:sp>
        <p:nvSpPr>
          <p:cNvPr id="4" name="Slide Number Placeholder 3"/>
          <p:cNvSpPr>
            <a:spLocks noGrp="1"/>
          </p:cNvSpPr>
          <p:nvPr>
            <p:ph type="sldNum" sz="quarter" idx="10"/>
          </p:nvPr>
        </p:nvSpPr>
        <p:spPr/>
        <p:txBody>
          <a:bodyPr/>
          <a:lstStyle/>
          <a:p>
            <a:fld id="{81223208-D77E-416D-92C2-FC714CF52720}" type="slidenum">
              <a:rPr lang="en-GB" smtClean="0"/>
              <a:t>22</a:t>
            </a:fld>
            <a:endParaRPr lang="en-GB"/>
          </a:p>
        </p:txBody>
      </p:sp>
    </p:spTree>
    <p:extLst>
      <p:ext uri="{BB962C8B-B14F-4D97-AF65-F5344CB8AC3E}">
        <p14:creationId xmlns:p14="http://schemas.microsoft.com/office/powerpoint/2010/main" val="3402110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23</a:t>
            </a:fld>
            <a:endParaRPr lang="en-GB"/>
          </a:p>
        </p:txBody>
      </p:sp>
    </p:spTree>
    <p:extLst>
      <p:ext uri="{BB962C8B-B14F-4D97-AF65-F5344CB8AC3E}">
        <p14:creationId xmlns:p14="http://schemas.microsoft.com/office/powerpoint/2010/main" val="344871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24</a:t>
            </a:fld>
            <a:endParaRPr lang="en-GB"/>
          </a:p>
        </p:txBody>
      </p:sp>
    </p:spTree>
    <p:extLst>
      <p:ext uri="{BB962C8B-B14F-4D97-AF65-F5344CB8AC3E}">
        <p14:creationId xmlns:p14="http://schemas.microsoft.com/office/powerpoint/2010/main" val="320697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en-GB" dirty="0"/>
              <a:t>Skip this slide if struggling with time</a:t>
            </a:r>
          </a:p>
          <a:p>
            <a:endParaRPr lang="en-GB" dirty="0"/>
          </a:p>
          <a:p>
            <a:endParaRPr lang="en-GB" dirty="0"/>
          </a:p>
        </p:txBody>
      </p:sp>
      <p:sp>
        <p:nvSpPr>
          <p:cNvPr id="4" name="Slide Number Placeholder 3"/>
          <p:cNvSpPr>
            <a:spLocks noGrp="1"/>
          </p:cNvSpPr>
          <p:nvPr>
            <p:ph type="sldNum" sz="quarter" idx="5"/>
          </p:nvPr>
        </p:nvSpPr>
        <p:spPr/>
        <p:txBody>
          <a:bodyPr/>
          <a:lstStyle/>
          <a:p>
            <a:fld id="{81223208-D77E-416D-92C2-FC714CF52720}" type="slidenum">
              <a:rPr lang="en-GB" smtClean="0"/>
              <a:t>25</a:t>
            </a:fld>
            <a:endParaRPr lang="en-GB"/>
          </a:p>
        </p:txBody>
      </p:sp>
    </p:spTree>
    <p:extLst>
      <p:ext uri="{BB962C8B-B14F-4D97-AF65-F5344CB8AC3E}">
        <p14:creationId xmlns:p14="http://schemas.microsoft.com/office/powerpoint/2010/main" val="4271448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26</a:t>
            </a:fld>
            <a:endParaRPr lang="en-GB"/>
          </a:p>
        </p:txBody>
      </p:sp>
    </p:spTree>
    <p:extLst>
      <p:ext uri="{BB962C8B-B14F-4D97-AF65-F5344CB8AC3E}">
        <p14:creationId xmlns:p14="http://schemas.microsoft.com/office/powerpoint/2010/main" val="954086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27</a:t>
            </a:fld>
            <a:endParaRPr lang="en-GB"/>
          </a:p>
        </p:txBody>
      </p:sp>
    </p:spTree>
    <p:extLst>
      <p:ext uri="{BB962C8B-B14F-4D97-AF65-F5344CB8AC3E}">
        <p14:creationId xmlns:p14="http://schemas.microsoft.com/office/powerpoint/2010/main" val="4100208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28</a:t>
            </a:fld>
            <a:endParaRPr lang="en-GB"/>
          </a:p>
        </p:txBody>
      </p:sp>
    </p:spTree>
    <p:extLst>
      <p:ext uri="{BB962C8B-B14F-4D97-AF65-F5344CB8AC3E}">
        <p14:creationId xmlns:p14="http://schemas.microsoft.com/office/powerpoint/2010/main" val="1444288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29</a:t>
            </a:fld>
            <a:endParaRPr lang="en-GB"/>
          </a:p>
        </p:txBody>
      </p:sp>
    </p:spTree>
    <p:extLst>
      <p:ext uri="{BB962C8B-B14F-4D97-AF65-F5344CB8AC3E}">
        <p14:creationId xmlns:p14="http://schemas.microsoft.com/office/powerpoint/2010/main" val="1750762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223208-D77E-416D-92C2-FC714CF52720}" type="slidenum">
              <a:rPr lang="en-GB" smtClean="0"/>
              <a:t>30</a:t>
            </a:fld>
            <a:endParaRPr lang="en-GB"/>
          </a:p>
        </p:txBody>
      </p:sp>
    </p:spTree>
    <p:extLst>
      <p:ext uri="{BB962C8B-B14F-4D97-AF65-F5344CB8AC3E}">
        <p14:creationId xmlns:p14="http://schemas.microsoft.com/office/powerpoint/2010/main" val="275058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3</a:t>
            </a:fld>
            <a:endParaRPr lang="en-GB"/>
          </a:p>
        </p:txBody>
      </p:sp>
    </p:spTree>
    <p:extLst>
      <p:ext uri="{BB962C8B-B14F-4D97-AF65-F5344CB8AC3E}">
        <p14:creationId xmlns:p14="http://schemas.microsoft.com/office/powerpoint/2010/main" val="2644319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r>
              <a:rPr lang="en-GB" dirty="0"/>
              <a:t>Show Slide </a:t>
            </a:r>
          </a:p>
        </p:txBody>
      </p:sp>
      <p:sp>
        <p:nvSpPr>
          <p:cNvPr id="4" name="Slide Number Placeholder 3"/>
          <p:cNvSpPr>
            <a:spLocks noGrp="1"/>
          </p:cNvSpPr>
          <p:nvPr>
            <p:ph type="sldNum" sz="quarter" idx="10"/>
          </p:nvPr>
        </p:nvSpPr>
        <p:spPr/>
        <p:txBody>
          <a:bodyPr/>
          <a:lstStyle/>
          <a:p>
            <a:fld id="{81223208-D77E-416D-92C2-FC714CF52720}" type="slidenum">
              <a:rPr lang="en-GB" smtClean="0"/>
              <a:t>31</a:t>
            </a:fld>
            <a:endParaRPr lang="en-GB"/>
          </a:p>
        </p:txBody>
      </p:sp>
    </p:spTree>
    <p:extLst>
      <p:ext uri="{BB962C8B-B14F-4D97-AF65-F5344CB8AC3E}">
        <p14:creationId xmlns:p14="http://schemas.microsoft.com/office/powerpoint/2010/main" val="3165270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algn="just" fontAlgn="base">
              <a:spcAft>
                <a:spcPts val="600"/>
              </a:spcAft>
            </a:pPr>
            <a:r>
              <a:rPr lang="en-GB" sz="1800" b="1" i="0" u="none" strike="noStrike" dirty="0">
                <a:solidFill>
                  <a:srgbClr val="000000"/>
                </a:solidFill>
                <a:effectLst/>
                <a:latin typeface="Calibri" panose="020F0502020204030204" pitchFamily="34" charset="0"/>
              </a:rPr>
              <a:t>Is this a situation where harm may be occurring; if so what type of harm?</a:t>
            </a:r>
            <a:endParaRPr lang="en-GB" sz="1800" b="0" i="0" u="none" strike="noStrike" dirty="0">
              <a:solidFill>
                <a:srgbClr val="000000"/>
              </a:solidFill>
              <a:effectLst/>
              <a:latin typeface="Calibri" panose="020F0502020204030204" pitchFamily="34" charset="0"/>
            </a:endParaRPr>
          </a:p>
          <a:p>
            <a:pPr algn="just" fontAlgn="base">
              <a:spcAft>
                <a:spcPts val="600"/>
              </a:spcAft>
            </a:pPr>
            <a:r>
              <a:rPr lang="en-GB" sz="1800" b="0" i="1" u="none" strike="noStrike" dirty="0">
                <a:solidFill>
                  <a:srgbClr val="000000"/>
                </a:solidFill>
                <a:effectLst/>
                <a:latin typeface="Calibri" panose="020F0502020204030204" pitchFamily="34" charset="0"/>
              </a:rPr>
              <a:t>Physical harm may be occurring here.  Although you cannot be certain, it is a fair assumption, given what you have observed, that Colin has been assaulted by his mother’s boyfriend.</a:t>
            </a:r>
            <a:endParaRPr lang="en-GB" sz="1800" b="0" i="0" u="none" strike="noStrike" dirty="0">
              <a:solidFill>
                <a:srgbClr val="000000"/>
              </a:solidFill>
              <a:effectLst/>
              <a:latin typeface="Calibri" panose="020F0502020204030204" pitchFamily="34" charset="0"/>
            </a:endParaRPr>
          </a:p>
          <a:p>
            <a:pPr algn="just" fontAlgn="base">
              <a:spcAft>
                <a:spcPts val="600"/>
              </a:spcAft>
            </a:pPr>
            <a:r>
              <a:rPr lang="en-GB" sz="1800" b="1" i="0" u="none" strike="noStrike" dirty="0">
                <a:solidFill>
                  <a:srgbClr val="000000"/>
                </a:solidFill>
                <a:effectLst/>
                <a:latin typeface="Calibri" panose="020F0502020204030204" pitchFamily="34" charset="0"/>
              </a:rPr>
              <a:t>What can you do?  What should you do?  What should you not do?</a:t>
            </a:r>
            <a:endParaRPr lang="en-GB" sz="1800" b="0" i="0" u="none" strike="noStrike" dirty="0">
              <a:solidFill>
                <a:srgbClr val="000000"/>
              </a:solidFill>
              <a:effectLst/>
              <a:latin typeface="Calibri" panose="020F0502020204030204" pitchFamily="34" charset="0"/>
            </a:endParaRPr>
          </a:p>
          <a:p>
            <a:pPr algn="just" fontAlgn="base">
              <a:spcAft>
                <a:spcPts val="600"/>
              </a:spcAft>
            </a:pPr>
            <a:r>
              <a:rPr lang="en-GB" sz="1800" b="0" i="1" u="none" strike="noStrike" dirty="0">
                <a:solidFill>
                  <a:srgbClr val="000000"/>
                </a:solidFill>
                <a:effectLst/>
                <a:latin typeface="Calibri" panose="020F0502020204030204" pitchFamily="34" charset="0"/>
              </a:rPr>
              <a:t>This will be a difficult situation to deal with.  Obviously while seeking to support and protect Colin, his wishes must also be respected. If he chooses to say nothing further, you have to respect that.  Additionally, if Colin does choose to speak further about this, it is still his decision if it is to be reported to the authorities or not.</a:t>
            </a:r>
            <a:endParaRPr lang="en-GB" sz="1800" b="0" i="0" u="none" strike="noStrike" dirty="0">
              <a:solidFill>
                <a:srgbClr val="000000"/>
              </a:solidFill>
              <a:effectLst/>
              <a:latin typeface="Calibri" panose="020F0502020204030204" pitchFamily="34" charset="0"/>
            </a:endParaRPr>
          </a:p>
          <a:p>
            <a:pPr algn="just" fontAlgn="base">
              <a:spcAft>
                <a:spcPts val="600"/>
              </a:spcAft>
            </a:pPr>
            <a:r>
              <a:rPr lang="en-GB" sz="1800" b="0" i="1" u="none" strike="noStrike" dirty="0">
                <a:solidFill>
                  <a:srgbClr val="000000"/>
                </a:solidFill>
                <a:effectLst/>
                <a:latin typeface="Calibri" panose="020F0502020204030204" pitchFamily="34" charset="0"/>
              </a:rPr>
              <a:t>Is Colin capable of looking after himself and making decisions?  It may be that he is so intimidated, afraid, or pressurised that he is wholly incapable of caring for himself in the situation in which case support from out with the family or some non-approved intervention may be required. It would be within your rights to speak to the authorities on a hypothetical basis about this scenario if you were unsure.</a:t>
            </a:r>
            <a:endParaRPr lang="en-GB" sz="1800" b="0" i="0" u="none" strike="noStrike" dirty="0">
              <a:solidFill>
                <a:srgbClr val="000000"/>
              </a:solidFill>
              <a:effectLst/>
              <a:latin typeface="Calibri" panose="020F0502020204030204" pitchFamily="34" charset="0"/>
            </a:endParaRPr>
          </a:p>
          <a:p>
            <a:pPr algn="just" fontAlgn="base">
              <a:spcAft>
                <a:spcPts val="600"/>
              </a:spcAft>
            </a:pPr>
            <a:r>
              <a:rPr lang="en-GB" sz="1800" b="1" i="0" u="none" strike="noStrike" dirty="0">
                <a:solidFill>
                  <a:srgbClr val="000000"/>
                </a:solidFill>
                <a:effectLst/>
                <a:latin typeface="Calibri" panose="020F0502020204030204" pitchFamily="34" charset="0"/>
              </a:rPr>
              <a:t>Who else should be involved?</a:t>
            </a:r>
            <a:endParaRPr lang="en-GB" sz="1800" b="0" i="0" u="none" strike="noStrike" dirty="0">
              <a:solidFill>
                <a:srgbClr val="000000"/>
              </a:solidFill>
              <a:effectLst/>
              <a:latin typeface="Calibri" panose="020F0502020204030204" pitchFamily="34" charset="0"/>
            </a:endParaRPr>
          </a:p>
          <a:p>
            <a:pPr algn="just" fontAlgn="base">
              <a:spcAft>
                <a:spcPts val="600"/>
              </a:spcAft>
            </a:pPr>
            <a:r>
              <a:rPr lang="en-GB" sz="1800" b="0" i="1" u="none" strike="noStrike" dirty="0">
                <a:solidFill>
                  <a:srgbClr val="000000"/>
                </a:solidFill>
                <a:effectLst/>
                <a:latin typeface="Calibri" panose="020F0502020204030204" pitchFamily="34" charset="0"/>
              </a:rPr>
              <a:t>Inform and give a written report to your coordinator and BBHQ Safeguarding Manager. You may also consult with the Safeguarding Service to seek assurance about the procedures.</a:t>
            </a:r>
            <a:endParaRPr lang="en-GB" sz="1800" b="0" i="0" u="none" strike="noStrike" dirty="0">
              <a:solidFill>
                <a:srgbClr val="000000"/>
              </a:solidFill>
              <a:effectLst/>
              <a:latin typeface="Calibri" panose="020F0502020204030204" pitchFamily="34" charset="0"/>
            </a:endParaRPr>
          </a:p>
          <a:p>
            <a:pPr algn="just" fontAlgn="base">
              <a:spcAft>
                <a:spcPts val="600"/>
              </a:spcAft>
            </a:pPr>
            <a:r>
              <a:rPr lang="en-GB" sz="1800" b="0" i="1" u="none" strike="noStrike" dirty="0">
                <a:solidFill>
                  <a:srgbClr val="000000"/>
                </a:solidFill>
                <a:effectLst/>
                <a:latin typeface="Calibri" panose="020F0502020204030204" pitchFamily="34" charset="0"/>
              </a:rPr>
              <a:t>If Colin chooses to involve the authorities the police are likely to be involved and Social Work Department possibly.</a:t>
            </a:r>
            <a:endParaRPr lang="en-GB" sz="1800" b="0" i="0" u="none" strike="noStrike" dirty="0">
              <a:solidFill>
                <a:srgbClr val="000000"/>
              </a:solidFill>
              <a:effectLst/>
              <a:latin typeface="Calibri" panose="020F0502020204030204" pitchFamily="34" charset="0"/>
            </a:endParaRPr>
          </a:p>
          <a:p>
            <a:pPr algn="just" fontAlgn="base">
              <a:spcAft>
                <a:spcPts val="600"/>
              </a:spcAft>
            </a:pPr>
            <a:r>
              <a:rPr lang="en-GB" sz="1800" b="1" i="0" u="none" strike="noStrike" dirty="0">
                <a:solidFill>
                  <a:srgbClr val="000000"/>
                </a:solidFill>
                <a:effectLst/>
                <a:latin typeface="Calibri" panose="020F0502020204030204" pitchFamily="34" charset="0"/>
              </a:rPr>
              <a:t>What else should be considered?</a:t>
            </a:r>
            <a:endParaRPr lang="en-GB" sz="1800" b="0" i="0" u="none" strike="noStrike" dirty="0">
              <a:solidFill>
                <a:srgbClr val="000000"/>
              </a:solidFill>
              <a:effectLst/>
              <a:latin typeface="Calibri" panose="020F0502020204030204" pitchFamily="34" charset="0"/>
            </a:endParaRPr>
          </a:p>
          <a:p>
            <a:pPr algn="l" fontAlgn="base">
              <a:spcAft>
                <a:spcPts val="600"/>
              </a:spcAft>
            </a:pPr>
            <a:r>
              <a:rPr lang="en-GB" sz="1800" b="0" i="1" u="none" strike="noStrike" dirty="0">
                <a:solidFill>
                  <a:srgbClr val="000000"/>
                </a:solidFill>
                <a:effectLst/>
                <a:latin typeface="Calibri" panose="020F0502020204030204" pitchFamily="34" charset="0"/>
              </a:rPr>
              <a:t>The presumed perpetrator in this case is Colin’s mother’s boyfriend and this complicates the situation.  Colin may not wish to take any action that might upset her or affect her happiness.  Equally mother maybe failing to recognise the situation or putting her interests before Colin’s.</a:t>
            </a:r>
            <a:endParaRPr lang="en-GB" sz="1800" b="0" i="0" u="none" strike="noStrike" dirty="0">
              <a:solidFill>
                <a:srgbClr val="000000"/>
              </a:solidFill>
              <a:effectLst/>
              <a:latin typeface="Calibri" panose="020F0502020204030204" pitchFamily="34" charset="0"/>
            </a:endParaRPr>
          </a:p>
          <a:p>
            <a:pPr algn="l" fontAlgn="base">
              <a:spcAft>
                <a:spcPts val="600"/>
              </a:spcAft>
            </a:pPr>
            <a:r>
              <a:rPr lang="en-GB" sz="1800" b="0" i="1" u="none" strike="noStrike" dirty="0">
                <a:solidFill>
                  <a:srgbClr val="000000"/>
                </a:solidFill>
                <a:effectLst/>
                <a:latin typeface="Calibri" panose="020F0502020204030204" pitchFamily="34" charset="0"/>
              </a:rPr>
              <a:t>Are there wider Pastoral Care or support issues?</a:t>
            </a:r>
            <a:endParaRPr lang="en-GB" sz="1800" b="0" i="0" u="none" strike="noStrike" dirty="0">
              <a:solidFill>
                <a:srgbClr val="000000"/>
              </a:solidFill>
              <a:effectLst/>
              <a:latin typeface="Calibri" panose="020F0502020204030204" pitchFamily="34" charset="0"/>
            </a:endParaRP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32</a:t>
            </a:fld>
            <a:endParaRPr lang="en-GB"/>
          </a:p>
        </p:txBody>
      </p:sp>
    </p:spTree>
    <p:extLst>
      <p:ext uri="{BB962C8B-B14F-4D97-AF65-F5344CB8AC3E}">
        <p14:creationId xmlns:p14="http://schemas.microsoft.com/office/powerpoint/2010/main" val="2817313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33</a:t>
            </a:fld>
            <a:endParaRPr lang="en-GB"/>
          </a:p>
        </p:txBody>
      </p:sp>
    </p:spTree>
    <p:extLst>
      <p:ext uri="{BB962C8B-B14F-4D97-AF65-F5344CB8AC3E}">
        <p14:creationId xmlns:p14="http://schemas.microsoft.com/office/powerpoint/2010/main" val="2671336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34</a:t>
            </a:fld>
            <a:endParaRPr lang="en-GB"/>
          </a:p>
        </p:txBody>
      </p:sp>
    </p:spTree>
    <p:extLst>
      <p:ext uri="{BB962C8B-B14F-4D97-AF65-F5344CB8AC3E}">
        <p14:creationId xmlns:p14="http://schemas.microsoft.com/office/powerpoint/2010/main" val="1505388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en-GB" dirty="0"/>
              <a:t>In your break out rooms spend 5 minutes thinking about this  - add to chat / flip chart page </a:t>
            </a:r>
          </a:p>
        </p:txBody>
      </p:sp>
      <p:sp>
        <p:nvSpPr>
          <p:cNvPr id="4" name="Slide Number Placeholder 3"/>
          <p:cNvSpPr>
            <a:spLocks noGrp="1"/>
          </p:cNvSpPr>
          <p:nvPr>
            <p:ph type="sldNum" sz="quarter" idx="5"/>
          </p:nvPr>
        </p:nvSpPr>
        <p:spPr/>
        <p:txBody>
          <a:bodyPr/>
          <a:lstStyle/>
          <a:p>
            <a:fld id="{81223208-D77E-416D-92C2-FC714CF52720}" type="slidenum">
              <a:rPr lang="en-GB" smtClean="0"/>
              <a:t>35</a:t>
            </a:fld>
            <a:endParaRPr lang="en-GB"/>
          </a:p>
        </p:txBody>
      </p:sp>
    </p:spTree>
    <p:extLst>
      <p:ext uri="{BB962C8B-B14F-4D97-AF65-F5344CB8AC3E}">
        <p14:creationId xmlns:p14="http://schemas.microsoft.com/office/powerpoint/2010/main" val="1362954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36</a:t>
            </a:fld>
            <a:endParaRPr lang="en-GB"/>
          </a:p>
        </p:txBody>
      </p:sp>
    </p:spTree>
    <p:extLst>
      <p:ext uri="{BB962C8B-B14F-4D97-AF65-F5344CB8AC3E}">
        <p14:creationId xmlns:p14="http://schemas.microsoft.com/office/powerpoint/2010/main" val="429384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223208-D77E-416D-92C2-FC714CF52720}" type="slidenum">
              <a:rPr lang="en-GB" smtClean="0"/>
              <a:t>37</a:t>
            </a:fld>
            <a:endParaRPr lang="en-GB"/>
          </a:p>
        </p:txBody>
      </p:sp>
    </p:spTree>
    <p:extLst>
      <p:ext uri="{BB962C8B-B14F-4D97-AF65-F5344CB8AC3E}">
        <p14:creationId xmlns:p14="http://schemas.microsoft.com/office/powerpoint/2010/main" val="3858558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223208-D77E-416D-92C2-FC714CF52720}" type="slidenum">
              <a:rPr lang="en-GB" smtClean="0"/>
              <a:t>38</a:t>
            </a:fld>
            <a:endParaRPr lang="en-GB"/>
          </a:p>
        </p:txBody>
      </p:sp>
    </p:spTree>
    <p:extLst>
      <p:ext uri="{BB962C8B-B14F-4D97-AF65-F5344CB8AC3E}">
        <p14:creationId xmlns:p14="http://schemas.microsoft.com/office/powerpoint/2010/main" val="3224473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39</a:t>
            </a:fld>
            <a:endParaRPr lang="en-GB"/>
          </a:p>
        </p:txBody>
      </p:sp>
    </p:spTree>
    <p:extLst>
      <p:ext uri="{BB962C8B-B14F-4D97-AF65-F5344CB8AC3E}">
        <p14:creationId xmlns:p14="http://schemas.microsoft.com/office/powerpoint/2010/main" val="1631647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40</a:t>
            </a:fld>
            <a:endParaRPr lang="en-GB"/>
          </a:p>
        </p:txBody>
      </p:sp>
    </p:spTree>
    <p:extLst>
      <p:ext uri="{BB962C8B-B14F-4D97-AF65-F5344CB8AC3E}">
        <p14:creationId xmlns:p14="http://schemas.microsoft.com/office/powerpoint/2010/main" val="153928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4</a:t>
            </a:fld>
            <a:endParaRPr lang="en-GB"/>
          </a:p>
        </p:txBody>
      </p:sp>
    </p:spTree>
    <p:extLst>
      <p:ext uri="{BB962C8B-B14F-4D97-AF65-F5344CB8AC3E}">
        <p14:creationId xmlns:p14="http://schemas.microsoft.com/office/powerpoint/2010/main" val="732081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41</a:t>
            </a:fld>
            <a:endParaRPr lang="en-GB"/>
          </a:p>
        </p:txBody>
      </p:sp>
    </p:spTree>
    <p:extLst>
      <p:ext uri="{BB962C8B-B14F-4D97-AF65-F5344CB8AC3E}">
        <p14:creationId xmlns:p14="http://schemas.microsoft.com/office/powerpoint/2010/main" val="3199760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1223208-D77E-416D-92C2-FC714CF52720}" type="slidenum">
              <a:rPr lang="en-GB" smtClean="0"/>
              <a:t>42</a:t>
            </a:fld>
            <a:endParaRPr lang="en-GB"/>
          </a:p>
        </p:txBody>
      </p:sp>
    </p:spTree>
    <p:extLst>
      <p:ext uri="{BB962C8B-B14F-4D97-AF65-F5344CB8AC3E}">
        <p14:creationId xmlns:p14="http://schemas.microsoft.com/office/powerpoint/2010/main" val="400133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23208-D77E-416D-92C2-FC714CF5272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3896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223208-D77E-416D-92C2-FC714CF52720}" type="slidenum">
              <a:rPr lang="en-GB" smtClean="0"/>
              <a:t>44</a:t>
            </a:fld>
            <a:endParaRPr lang="en-GB"/>
          </a:p>
        </p:txBody>
      </p:sp>
    </p:spTree>
    <p:extLst>
      <p:ext uri="{BB962C8B-B14F-4D97-AF65-F5344CB8AC3E}">
        <p14:creationId xmlns:p14="http://schemas.microsoft.com/office/powerpoint/2010/main" val="637520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Calibri" panose="020F0502020204030204" pitchFamily="34" charset="0"/>
              </a:rPr>
              <a:t>By adding extra details, such as what you were doing it will help with “refreshing your memory” if this is referred to in the future, such as in Criminal Proceedings.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1223208-D77E-416D-92C2-FC714CF52720}" type="slidenum">
              <a:rPr lang="en-GB" smtClean="0"/>
              <a:t>45</a:t>
            </a:fld>
            <a:endParaRPr lang="en-GB"/>
          </a:p>
        </p:txBody>
      </p:sp>
    </p:spTree>
    <p:extLst>
      <p:ext uri="{BB962C8B-B14F-4D97-AF65-F5344CB8AC3E}">
        <p14:creationId xmlns:p14="http://schemas.microsoft.com/office/powerpoint/2010/main" val="1539026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en-GB" dirty="0"/>
              <a:t>This will soon be available. </a:t>
            </a:r>
          </a:p>
          <a:p>
            <a:r>
              <a:rPr lang="en-GB" dirty="0"/>
              <a:t>Anyone can use it</a:t>
            </a:r>
          </a:p>
          <a:p>
            <a:r>
              <a:rPr lang="en-GB" dirty="0"/>
              <a:t>It is ok for me to receive more than one report. </a:t>
            </a:r>
          </a:p>
          <a:p>
            <a:endParaRPr lang="en-GB" dirty="0"/>
          </a:p>
          <a:p>
            <a:r>
              <a:rPr lang="en-GB" dirty="0"/>
              <a:t> </a:t>
            </a:r>
          </a:p>
        </p:txBody>
      </p:sp>
      <p:sp>
        <p:nvSpPr>
          <p:cNvPr id="4" name="Slide Number Placeholder 3"/>
          <p:cNvSpPr>
            <a:spLocks noGrp="1"/>
          </p:cNvSpPr>
          <p:nvPr>
            <p:ph type="sldNum" sz="quarter" idx="5"/>
          </p:nvPr>
        </p:nvSpPr>
        <p:spPr/>
        <p:txBody>
          <a:bodyPr/>
          <a:lstStyle/>
          <a:p>
            <a:fld id="{81223208-D77E-416D-92C2-FC714CF52720}" type="slidenum">
              <a:rPr lang="en-GB" smtClean="0"/>
              <a:t>46</a:t>
            </a:fld>
            <a:endParaRPr lang="en-GB"/>
          </a:p>
        </p:txBody>
      </p:sp>
    </p:spTree>
    <p:extLst>
      <p:ext uri="{BB962C8B-B14F-4D97-AF65-F5344CB8AC3E}">
        <p14:creationId xmlns:p14="http://schemas.microsoft.com/office/powerpoint/2010/main" val="1070562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23208-D77E-416D-92C2-FC714CF5272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2603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48</a:t>
            </a:fld>
            <a:endParaRPr lang="en-GB"/>
          </a:p>
        </p:txBody>
      </p:sp>
    </p:spTree>
    <p:extLst>
      <p:ext uri="{BB962C8B-B14F-4D97-AF65-F5344CB8AC3E}">
        <p14:creationId xmlns:p14="http://schemas.microsoft.com/office/powerpoint/2010/main" val="26984850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49</a:t>
            </a:fld>
            <a:endParaRPr lang="en-GB"/>
          </a:p>
        </p:txBody>
      </p:sp>
    </p:spTree>
    <p:extLst>
      <p:ext uri="{BB962C8B-B14F-4D97-AF65-F5344CB8AC3E}">
        <p14:creationId xmlns:p14="http://schemas.microsoft.com/office/powerpoint/2010/main" val="3726705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223208-D77E-416D-92C2-FC714CF52720}" type="slidenum">
              <a:rPr lang="en-GB" smtClean="0"/>
              <a:t>50</a:t>
            </a:fld>
            <a:endParaRPr lang="en-GB"/>
          </a:p>
        </p:txBody>
      </p:sp>
    </p:spTree>
    <p:extLst>
      <p:ext uri="{BB962C8B-B14F-4D97-AF65-F5344CB8AC3E}">
        <p14:creationId xmlns:p14="http://schemas.microsoft.com/office/powerpoint/2010/main" val="347125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5</a:t>
            </a:fld>
            <a:endParaRPr lang="en-GB"/>
          </a:p>
        </p:txBody>
      </p:sp>
    </p:spTree>
    <p:extLst>
      <p:ext uri="{BB962C8B-B14F-4D97-AF65-F5344CB8AC3E}">
        <p14:creationId xmlns:p14="http://schemas.microsoft.com/office/powerpoint/2010/main" val="24210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6</a:t>
            </a:fld>
            <a:endParaRPr lang="en-GB"/>
          </a:p>
        </p:txBody>
      </p:sp>
    </p:spTree>
    <p:extLst>
      <p:ext uri="{BB962C8B-B14F-4D97-AF65-F5344CB8AC3E}">
        <p14:creationId xmlns:p14="http://schemas.microsoft.com/office/powerpoint/2010/main" val="156916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7</a:t>
            </a:fld>
            <a:endParaRPr lang="en-GB"/>
          </a:p>
        </p:txBody>
      </p:sp>
    </p:spTree>
    <p:extLst>
      <p:ext uri="{BB962C8B-B14F-4D97-AF65-F5344CB8AC3E}">
        <p14:creationId xmlns:p14="http://schemas.microsoft.com/office/powerpoint/2010/main" val="293602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8</a:t>
            </a:fld>
            <a:endParaRPr lang="en-GB"/>
          </a:p>
        </p:txBody>
      </p:sp>
    </p:spTree>
    <p:extLst>
      <p:ext uri="{BB962C8B-B14F-4D97-AF65-F5344CB8AC3E}">
        <p14:creationId xmlns:p14="http://schemas.microsoft.com/office/powerpoint/2010/main" val="329278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1223208-D77E-416D-92C2-FC714CF52720}" type="slidenum">
              <a:rPr lang="en-GB" smtClean="0"/>
              <a:t>9</a:t>
            </a:fld>
            <a:endParaRPr lang="en-GB"/>
          </a:p>
        </p:txBody>
      </p:sp>
    </p:spTree>
    <p:extLst>
      <p:ext uri="{BB962C8B-B14F-4D97-AF65-F5344CB8AC3E}">
        <p14:creationId xmlns:p14="http://schemas.microsoft.com/office/powerpoint/2010/main" val="371363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9F4483-B334-427B-8538-926B59D816D2}" type="datetimeFigureOut">
              <a:rPr lang="en-GB" smtClean="0"/>
              <a:t>03/04/2023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F4EA08-92C2-48AF-A5F7-AEB4CA29F6AC}" type="slidenum">
              <a:rPr lang="en-GB" smtClean="0"/>
              <a:t>‹#›</a:t>
            </a:fld>
            <a:endParaRPr lang="en-GB"/>
          </a:p>
        </p:txBody>
      </p:sp>
    </p:spTree>
    <p:extLst>
      <p:ext uri="{BB962C8B-B14F-4D97-AF65-F5344CB8AC3E}">
        <p14:creationId xmlns:p14="http://schemas.microsoft.com/office/powerpoint/2010/main" val="64470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9F4483-B334-427B-8538-926B59D816D2}" type="datetimeFigureOut">
              <a:rPr lang="en-GB" smtClean="0"/>
              <a:t>03/04/2023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F4EA08-92C2-48AF-A5F7-AEB4CA29F6AC}" type="slidenum">
              <a:rPr lang="en-GB" smtClean="0"/>
              <a:t>‹#›</a:t>
            </a:fld>
            <a:endParaRPr lang="en-GB"/>
          </a:p>
        </p:txBody>
      </p:sp>
    </p:spTree>
    <p:extLst>
      <p:ext uri="{BB962C8B-B14F-4D97-AF65-F5344CB8AC3E}">
        <p14:creationId xmlns:p14="http://schemas.microsoft.com/office/powerpoint/2010/main" val="245485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9F4483-B334-427B-8538-926B59D816D2}" type="datetimeFigureOut">
              <a:rPr lang="en-GB" smtClean="0"/>
              <a:t>03/04/2023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F4EA08-92C2-48AF-A5F7-AEB4CA29F6AC}" type="slidenum">
              <a:rPr lang="en-GB" smtClean="0"/>
              <a:t>‹#›</a:t>
            </a:fld>
            <a:endParaRPr lang="en-GB"/>
          </a:p>
        </p:txBody>
      </p:sp>
    </p:spTree>
    <p:extLst>
      <p:ext uri="{BB962C8B-B14F-4D97-AF65-F5344CB8AC3E}">
        <p14:creationId xmlns:p14="http://schemas.microsoft.com/office/powerpoint/2010/main" val="214476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9F4483-B334-427B-8538-926B59D816D2}" type="datetimeFigureOut">
              <a:rPr lang="en-GB" smtClean="0"/>
              <a:t>03/04/2023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F4EA08-92C2-48AF-A5F7-AEB4CA29F6AC}" type="slidenum">
              <a:rPr lang="en-GB" smtClean="0"/>
              <a:t>‹#›</a:t>
            </a:fld>
            <a:endParaRPr lang="en-GB"/>
          </a:p>
        </p:txBody>
      </p:sp>
    </p:spTree>
    <p:extLst>
      <p:ext uri="{BB962C8B-B14F-4D97-AF65-F5344CB8AC3E}">
        <p14:creationId xmlns:p14="http://schemas.microsoft.com/office/powerpoint/2010/main" val="26929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9F4483-B334-427B-8538-926B59D816D2}" type="datetimeFigureOut">
              <a:rPr lang="en-GB" smtClean="0"/>
              <a:t>03/04/2023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F4EA08-92C2-48AF-A5F7-AEB4CA29F6AC}" type="slidenum">
              <a:rPr lang="en-GB" smtClean="0"/>
              <a:t>‹#›</a:t>
            </a:fld>
            <a:endParaRPr lang="en-GB"/>
          </a:p>
        </p:txBody>
      </p:sp>
    </p:spTree>
    <p:extLst>
      <p:ext uri="{BB962C8B-B14F-4D97-AF65-F5344CB8AC3E}">
        <p14:creationId xmlns:p14="http://schemas.microsoft.com/office/powerpoint/2010/main" val="258888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9F4483-B334-427B-8538-926B59D816D2}" type="datetimeFigureOut">
              <a:rPr lang="en-GB" smtClean="0"/>
              <a:t>03/04/2023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F4EA08-92C2-48AF-A5F7-AEB4CA29F6AC}" type="slidenum">
              <a:rPr lang="en-GB" smtClean="0"/>
              <a:t>‹#›</a:t>
            </a:fld>
            <a:endParaRPr lang="en-GB"/>
          </a:p>
        </p:txBody>
      </p:sp>
    </p:spTree>
    <p:extLst>
      <p:ext uri="{BB962C8B-B14F-4D97-AF65-F5344CB8AC3E}">
        <p14:creationId xmlns:p14="http://schemas.microsoft.com/office/powerpoint/2010/main" val="278304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9F4483-B334-427B-8538-926B59D816D2}" type="datetimeFigureOut">
              <a:rPr lang="en-GB" smtClean="0"/>
              <a:t>03/04/2023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F4EA08-92C2-48AF-A5F7-AEB4CA29F6AC}" type="slidenum">
              <a:rPr lang="en-GB" smtClean="0"/>
              <a:t>‹#›</a:t>
            </a:fld>
            <a:endParaRPr lang="en-GB"/>
          </a:p>
        </p:txBody>
      </p:sp>
    </p:spTree>
    <p:extLst>
      <p:ext uri="{BB962C8B-B14F-4D97-AF65-F5344CB8AC3E}">
        <p14:creationId xmlns:p14="http://schemas.microsoft.com/office/powerpoint/2010/main" val="125939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9F4483-B334-427B-8538-926B59D816D2}" type="datetimeFigureOut">
              <a:rPr lang="en-GB" smtClean="0"/>
              <a:t>03/04/2023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F4EA08-92C2-48AF-A5F7-AEB4CA29F6AC}" type="slidenum">
              <a:rPr lang="en-GB" smtClean="0"/>
              <a:t>‹#›</a:t>
            </a:fld>
            <a:endParaRPr lang="en-GB"/>
          </a:p>
        </p:txBody>
      </p:sp>
    </p:spTree>
    <p:extLst>
      <p:ext uri="{BB962C8B-B14F-4D97-AF65-F5344CB8AC3E}">
        <p14:creationId xmlns:p14="http://schemas.microsoft.com/office/powerpoint/2010/main" val="236755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F4483-B334-427B-8538-926B59D816D2}" type="datetimeFigureOut">
              <a:rPr lang="en-GB" smtClean="0"/>
              <a:t>03/04/2023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F4EA08-92C2-48AF-A5F7-AEB4CA29F6AC}" type="slidenum">
              <a:rPr lang="en-GB" smtClean="0"/>
              <a:t>‹#›</a:t>
            </a:fld>
            <a:endParaRPr lang="en-GB"/>
          </a:p>
        </p:txBody>
      </p:sp>
    </p:spTree>
    <p:extLst>
      <p:ext uri="{BB962C8B-B14F-4D97-AF65-F5344CB8AC3E}">
        <p14:creationId xmlns:p14="http://schemas.microsoft.com/office/powerpoint/2010/main" val="165797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9F4483-B334-427B-8538-926B59D816D2}" type="datetimeFigureOut">
              <a:rPr lang="en-GB" smtClean="0"/>
              <a:t>03/04/2023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F4EA08-92C2-48AF-A5F7-AEB4CA29F6AC}" type="slidenum">
              <a:rPr lang="en-GB" smtClean="0"/>
              <a:t>‹#›</a:t>
            </a:fld>
            <a:endParaRPr lang="en-GB"/>
          </a:p>
        </p:txBody>
      </p:sp>
    </p:spTree>
    <p:extLst>
      <p:ext uri="{BB962C8B-B14F-4D97-AF65-F5344CB8AC3E}">
        <p14:creationId xmlns:p14="http://schemas.microsoft.com/office/powerpoint/2010/main" val="423368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9F4483-B334-427B-8538-926B59D816D2}" type="datetimeFigureOut">
              <a:rPr lang="en-GB" smtClean="0"/>
              <a:t>03/04/2023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F4EA08-92C2-48AF-A5F7-AEB4CA29F6AC}" type="slidenum">
              <a:rPr lang="en-GB" smtClean="0"/>
              <a:t>‹#›</a:t>
            </a:fld>
            <a:endParaRPr lang="en-GB"/>
          </a:p>
        </p:txBody>
      </p:sp>
    </p:spTree>
    <p:extLst>
      <p:ext uri="{BB962C8B-B14F-4D97-AF65-F5344CB8AC3E}">
        <p14:creationId xmlns:p14="http://schemas.microsoft.com/office/powerpoint/2010/main" val="96853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F4483-B334-427B-8538-926B59D816D2}" type="datetimeFigureOut">
              <a:rPr lang="en-GB" smtClean="0"/>
              <a:t>03/04/2023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4EA08-92C2-48AF-A5F7-AEB4CA29F6AC}" type="slidenum">
              <a:rPr lang="en-GB" smtClean="0"/>
              <a:t>‹#›</a:t>
            </a:fld>
            <a:endParaRPr lang="en-GB"/>
          </a:p>
        </p:txBody>
      </p:sp>
    </p:spTree>
    <p:extLst>
      <p:ext uri="{BB962C8B-B14F-4D97-AF65-F5344CB8AC3E}">
        <p14:creationId xmlns:p14="http://schemas.microsoft.com/office/powerpoint/2010/main" val="127917813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safeguarding@boys-brigade.org.uk"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8E903E-4FC5-487B-99D9-09A50E7F0024}"/>
              </a:ext>
            </a:extLst>
          </p:cNvPr>
          <p:cNvSpPr>
            <a:spLocks noGrp="1"/>
          </p:cNvSpPr>
          <p:nvPr>
            <p:ph idx="1"/>
          </p:nvPr>
        </p:nvSpPr>
        <p:spPr/>
        <p:txBody>
          <a:bodyPr/>
          <a:lstStyle/>
          <a:p>
            <a:pPr algn="ctr"/>
            <a:endParaRPr lang="en-GB"/>
          </a:p>
          <a:p>
            <a:pPr algn="ctr"/>
            <a:endParaRPr lang="en-GB" dirty="0"/>
          </a:p>
        </p:txBody>
      </p:sp>
      <p:pic>
        <p:nvPicPr>
          <p:cNvPr id="2" name="Picture 1">
            <a:extLst>
              <a:ext uri="{FF2B5EF4-FFF2-40B4-BE49-F238E27FC236}">
                <a16:creationId xmlns:a16="http://schemas.microsoft.com/office/drawing/2014/main" id="{BCA00D54-7C20-FA25-3DF0-EA6C209494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933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E-LEARNING RECAP</a:t>
            </a:r>
            <a:endParaRPr lang="en-GB" sz="2800" dirty="0">
              <a:solidFill>
                <a:srgbClr val="244B90"/>
              </a:solidFill>
            </a:endParaRPr>
          </a:p>
        </p:txBody>
      </p:sp>
      <p:sp>
        <p:nvSpPr>
          <p:cNvPr id="3" name="Content Placeholder 2"/>
          <p:cNvSpPr>
            <a:spLocks noGrp="1"/>
          </p:cNvSpPr>
          <p:nvPr>
            <p:ph idx="1"/>
          </p:nvPr>
        </p:nvSpPr>
        <p:spPr>
          <a:xfrm>
            <a:off x="479376" y="2489732"/>
            <a:ext cx="10081120" cy="1196416"/>
          </a:xfrm>
        </p:spPr>
        <p:txBody>
          <a:bodyPr>
            <a:normAutofit/>
          </a:bodyPr>
          <a:lstStyle/>
          <a:p>
            <a:pPr marL="0" lvl="0" indent="0">
              <a:buNone/>
            </a:pPr>
            <a:r>
              <a:rPr lang="en-GB" sz="3600" b="1" dirty="0">
                <a:effectLst/>
                <a:latin typeface="Calibri" panose="020F0502020204030204" pitchFamily="34" charset="0"/>
                <a:ea typeface="Calibri" panose="020F0502020204030204" pitchFamily="34" charset="0"/>
                <a:cs typeface="Calibri" panose="020F0502020204030204" pitchFamily="34" charset="0"/>
              </a:rPr>
              <a:t>What is the Leaders Code of Conduct?</a:t>
            </a:r>
            <a:endParaRPr lang="en-GB" sz="3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576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LEADERS CODE OF CONDUCT</a:t>
            </a:r>
            <a:endParaRPr lang="en-GB" sz="2800" dirty="0">
              <a:solidFill>
                <a:srgbClr val="244B90"/>
              </a:solidFill>
            </a:endParaRPr>
          </a:p>
        </p:txBody>
      </p:sp>
      <p:sp>
        <p:nvSpPr>
          <p:cNvPr id="3" name="Content Placeholder 2"/>
          <p:cNvSpPr>
            <a:spLocks noGrp="1"/>
          </p:cNvSpPr>
          <p:nvPr>
            <p:ph idx="1"/>
          </p:nvPr>
        </p:nvSpPr>
        <p:spPr>
          <a:xfrm>
            <a:off x="479376" y="2489732"/>
            <a:ext cx="9577064" cy="2955492"/>
          </a:xfrm>
        </p:spPr>
        <p:txBody>
          <a:bodyPr>
            <a:normAutofit/>
          </a:bodyPr>
          <a:lstStyle/>
          <a:p>
            <a:pPr marL="0" indent="0">
              <a:buNone/>
            </a:pPr>
            <a:r>
              <a:rPr lang="en-GB" sz="2400" dirty="0">
                <a:effectLst/>
                <a:latin typeface="Calibri" panose="020F0502020204030204" pitchFamily="34" charset="0"/>
                <a:ea typeface="Calibri" panose="020F0502020204030204" pitchFamily="34" charset="0"/>
                <a:cs typeface="Arial" panose="020B0604020202020204" pitchFamily="34" charset="0"/>
              </a:rPr>
              <a:t>Outlines the expectations we have of our leaders in relation to their behaviours and actions, including:</a:t>
            </a:r>
          </a:p>
          <a:p>
            <a:r>
              <a:rPr lang="en-GB" sz="2400" b="1" dirty="0">
                <a:latin typeface="Calibri" panose="020F0502020204030204" pitchFamily="34" charset="0"/>
                <a:ea typeface="Calibri" panose="020F0502020204030204" pitchFamily="34" charset="0"/>
                <a:cs typeface="Arial" panose="020B0604020202020204" pitchFamily="34" charset="0"/>
              </a:rPr>
              <a:t>Responsibilities</a:t>
            </a:r>
          </a:p>
          <a:p>
            <a:r>
              <a:rPr lang="en-GB" sz="2400" b="1" dirty="0">
                <a:effectLst/>
                <a:latin typeface="Calibri" panose="020F0502020204030204" pitchFamily="34" charset="0"/>
                <a:ea typeface="Calibri" panose="020F0502020204030204" pitchFamily="34" charset="0"/>
                <a:cs typeface="Arial" panose="020B0604020202020204" pitchFamily="34" charset="0"/>
              </a:rPr>
              <a:t>Relationships &amp; Boundaries</a:t>
            </a:r>
          </a:p>
          <a:p>
            <a:r>
              <a:rPr lang="en-GB" sz="2400" b="1" dirty="0">
                <a:latin typeface="Calibri" panose="020F0502020204030204" pitchFamily="34" charset="0"/>
                <a:ea typeface="Calibri" panose="020F0502020204030204" pitchFamily="34" charset="0"/>
                <a:cs typeface="Arial" panose="020B0604020202020204" pitchFamily="34" charset="0"/>
              </a:rPr>
              <a:t>Expected Good Practice</a:t>
            </a:r>
          </a:p>
          <a:p>
            <a:r>
              <a:rPr lang="en-GB" sz="2400" b="1" dirty="0">
                <a:effectLst/>
                <a:latin typeface="Calibri" panose="020F0502020204030204" pitchFamily="34" charset="0"/>
                <a:ea typeface="Calibri" panose="020F0502020204030204" pitchFamily="34" charset="0"/>
                <a:cs typeface="Arial" panose="020B0604020202020204" pitchFamily="34" charset="0"/>
              </a:rPr>
              <a:t>Unacceptable Behaviour</a:t>
            </a:r>
          </a:p>
        </p:txBody>
      </p:sp>
    </p:spTree>
    <p:extLst>
      <p:ext uri="{BB962C8B-B14F-4D97-AF65-F5344CB8AC3E}">
        <p14:creationId xmlns:p14="http://schemas.microsoft.com/office/powerpoint/2010/main" val="323813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E-LEARNING RECAP</a:t>
            </a:r>
            <a:endParaRPr lang="en-GB" sz="2800" dirty="0">
              <a:solidFill>
                <a:srgbClr val="244B90"/>
              </a:solidFill>
            </a:endParaRPr>
          </a:p>
        </p:txBody>
      </p:sp>
      <p:sp>
        <p:nvSpPr>
          <p:cNvPr id="3" name="Content Placeholder 2"/>
          <p:cNvSpPr>
            <a:spLocks noGrp="1"/>
          </p:cNvSpPr>
          <p:nvPr>
            <p:ph idx="1"/>
          </p:nvPr>
        </p:nvSpPr>
        <p:spPr>
          <a:xfrm>
            <a:off x="479376" y="2489732"/>
            <a:ext cx="10081120" cy="1196416"/>
          </a:xfrm>
        </p:spPr>
        <p:txBody>
          <a:bodyPr>
            <a:normAutofit/>
          </a:bodyPr>
          <a:lstStyle/>
          <a:p>
            <a:pPr marL="0" lvl="0" indent="0">
              <a:buNone/>
            </a:pPr>
            <a:r>
              <a:rPr lang="en-GB" sz="3600" b="1" dirty="0">
                <a:effectLst/>
                <a:latin typeface="Calibri" panose="020F0502020204030204" pitchFamily="34" charset="0"/>
                <a:ea typeface="Calibri" panose="020F0502020204030204" pitchFamily="34" charset="0"/>
                <a:cs typeface="Calibri" panose="020F0502020204030204" pitchFamily="34" charset="0"/>
              </a:rPr>
              <a:t>What policies, procedures, and guidance do we have and where can you find these?</a:t>
            </a:r>
            <a:endParaRPr lang="en-GB" sz="3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805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784B9FC1-F411-4953-B72D-A9D27CC3A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4C9C2A6-6F60-4708-8A0A-4786EB9C1E5A}"/>
              </a:ext>
            </a:extLst>
          </p:cNvPr>
          <p:cNvSpPr txBox="1"/>
          <p:nvPr/>
        </p:nvSpPr>
        <p:spPr>
          <a:xfrm>
            <a:off x="442599" y="1175176"/>
            <a:ext cx="8710863" cy="523220"/>
          </a:xfrm>
          <a:prstGeom prst="rect">
            <a:avLst/>
          </a:prstGeom>
          <a:noFill/>
        </p:spPr>
        <p:txBody>
          <a:bodyPr wrap="square" rtlCol="0">
            <a:spAutoFit/>
          </a:bodyPr>
          <a:lstStyle/>
          <a:p>
            <a:r>
              <a:rPr lang="en-GB" sz="2800" dirty="0">
                <a:solidFill>
                  <a:srgbClr val="244B90"/>
                </a:solidFill>
                <a:latin typeface="Futura-Bold" pitchFamily="2" charset="0"/>
              </a:rPr>
              <a:t>Some of our Policies and Guidance</a:t>
            </a:r>
            <a:endParaRPr lang="en-GB" sz="2800" dirty="0">
              <a:solidFill>
                <a:srgbClr val="244B90"/>
              </a:solidFill>
            </a:endParaRPr>
          </a:p>
        </p:txBody>
      </p:sp>
      <p:sp>
        <p:nvSpPr>
          <p:cNvPr id="3" name="Content Placeholder 2"/>
          <p:cNvSpPr>
            <a:spLocks noGrp="1"/>
          </p:cNvSpPr>
          <p:nvPr>
            <p:ph idx="1"/>
          </p:nvPr>
        </p:nvSpPr>
        <p:spPr>
          <a:xfrm>
            <a:off x="551384" y="1617419"/>
            <a:ext cx="9577064" cy="4351338"/>
          </a:xfrm>
        </p:spPr>
        <p:txBody>
          <a:bodyPr>
            <a:normAutofit/>
          </a:bodyPr>
          <a:lstStyle/>
          <a:p>
            <a:pPr lvl="1"/>
            <a:r>
              <a:rPr lang="en-GB" dirty="0"/>
              <a:t>Safeguarding Policy Statement</a:t>
            </a:r>
          </a:p>
          <a:p>
            <a:pPr lvl="1"/>
            <a:r>
              <a:rPr lang="en-GB" dirty="0"/>
              <a:t>Safer Recruitment</a:t>
            </a:r>
          </a:p>
          <a:p>
            <a:pPr lvl="1"/>
            <a:r>
              <a:rPr lang="en-GB" dirty="0"/>
              <a:t>Whistleblowing Policy </a:t>
            </a:r>
          </a:p>
          <a:p>
            <a:pPr lvl="1"/>
            <a:r>
              <a:rPr lang="en-GB" dirty="0"/>
              <a:t>Leaders Code of Conduct</a:t>
            </a:r>
          </a:p>
          <a:p>
            <a:pPr lvl="1"/>
            <a:r>
              <a:rPr lang="en-GB" dirty="0"/>
              <a:t>Good Practice Guidance</a:t>
            </a:r>
          </a:p>
          <a:p>
            <a:pPr lvl="1"/>
            <a:r>
              <a:rPr lang="en-GB" dirty="0"/>
              <a:t>Position of Trust Guidance</a:t>
            </a:r>
          </a:p>
          <a:p>
            <a:pPr lvl="1"/>
            <a:r>
              <a:rPr lang="en-GB" dirty="0"/>
              <a:t>Guidance for Leaders facing safeguarding </a:t>
            </a:r>
            <a:br>
              <a:rPr lang="en-GB" dirty="0"/>
            </a:br>
            <a:r>
              <a:rPr lang="en-GB" dirty="0"/>
              <a:t>concerns/allegations</a:t>
            </a:r>
          </a:p>
          <a:p>
            <a:pPr marL="0" indent="0">
              <a:buNone/>
            </a:pPr>
            <a:r>
              <a:rPr lang="en-GB" sz="2000" dirty="0"/>
              <a:t>Find online at </a:t>
            </a:r>
            <a:r>
              <a:rPr lang="en-GB" sz="1800" b="1" dirty="0">
                <a:solidFill>
                  <a:srgbClr val="224B8E"/>
                </a:solidFill>
              </a:rPr>
              <a:t>boys-brigade.org.uk/safeguarding/</a:t>
            </a:r>
          </a:p>
          <a:p>
            <a:pPr marL="0" indent="0">
              <a:buNone/>
            </a:pPr>
            <a:r>
              <a:rPr lang="en-GB" sz="1800" dirty="0"/>
              <a:t>COS Safeguarding Policies and guidance can be found online at  </a:t>
            </a:r>
          </a:p>
          <a:p>
            <a:pPr marL="0" indent="0">
              <a:buNone/>
            </a:pPr>
            <a:r>
              <a:rPr lang="en-GB" sz="1800" b="1" dirty="0">
                <a:solidFill>
                  <a:srgbClr val="224B8E"/>
                </a:solidFill>
              </a:rPr>
              <a:t>churchofscotland.org.uk/about-us/safeguarding-service</a:t>
            </a:r>
          </a:p>
          <a:p>
            <a:pPr marL="0" indent="0">
              <a:buNone/>
            </a:pPr>
            <a:endParaRPr lang="en-GB" sz="2000" b="1" dirty="0">
              <a:solidFill>
                <a:srgbClr val="224B8E"/>
              </a:solidFill>
            </a:endParaRPr>
          </a:p>
        </p:txBody>
      </p:sp>
      <p:pic>
        <p:nvPicPr>
          <p:cNvPr id="6" name="Content Placeholder 4" descr="Logo&#10;&#10;Description automatically generated with medium confidence">
            <a:extLst>
              <a:ext uri="{FF2B5EF4-FFF2-40B4-BE49-F238E27FC236}">
                <a16:creationId xmlns:a16="http://schemas.microsoft.com/office/drawing/2014/main" id="{8428C56A-71FB-4193-9126-3082E7C515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5402">
            <a:off x="7865882" y="768441"/>
            <a:ext cx="2926198" cy="4297375"/>
          </a:xfrm>
          <a:prstGeom prst="rect">
            <a:avLst/>
          </a:prstGeom>
        </p:spPr>
      </p:pic>
    </p:spTree>
    <p:extLst>
      <p:ext uri="{BB962C8B-B14F-4D97-AF65-F5344CB8AC3E}">
        <p14:creationId xmlns:p14="http://schemas.microsoft.com/office/powerpoint/2010/main" val="160407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784B9FC1-F411-4953-B72D-A9D27CC3A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 y="188640"/>
            <a:ext cx="12192000" cy="6858000"/>
          </a:xfrm>
          <a:prstGeom prst="rect">
            <a:avLst/>
          </a:prstGeom>
        </p:spPr>
      </p:pic>
      <p:sp>
        <p:nvSpPr>
          <p:cNvPr id="5" name="Content Placeholder 2">
            <a:extLst>
              <a:ext uri="{FF2B5EF4-FFF2-40B4-BE49-F238E27FC236}">
                <a16:creationId xmlns:a16="http://schemas.microsoft.com/office/drawing/2014/main" id="{D29E8E61-F3E5-13F5-C1CD-7D2B01151F11}"/>
              </a:ext>
            </a:extLst>
          </p:cNvPr>
          <p:cNvSpPr>
            <a:spLocks noGrp="1"/>
          </p:cNvSpPr>
          <p:nvPr>
            <p:ph idx="1"/>
          </p:nvPr>
        </p:nvSpPr>
        <p:spPr>
          <a:xfrm>
            <a:off x="197848" y="2534072"/>
            <a:ext cx="11449272" cy="2767136"/>
          </a:xfrm>
        </p:spPr>
        <p:txBody>
          <a:bodyPr>
            <a:noAutofit/>
          </a:bodyPr>
          <a:lstStyle/>
          <a:p>
            <a:pPr>
              <a:buSzPct val="80000"/>
            </a:pPr>
            <a:r>
              <a:rPr lang="en-GB" sz="2600" dirty="0"/>
              <a:t>Provides a framework to guide the Church’s response when a concern is raised</a:t>
            </a:r>
          </a:p>
          <a:p>
            <a:pPr>
              <a:buClrTx/>
              <a:buSzPct val="80000"/>
            </a:pPr>
            <a:r>
              <a:rPr lang="en-GB" sz="2600" dirty="0"/>
              <a:t>Includes safer recruitment, responsibilities of Presbyteries, Kirk Session, Safeguarding Co-ordinator and the Safeguarding Service</a:t>
            </a:r>
          </a:p>
          <a:p>
            <a:pPr>
              <a:buSzPct val="80000"/>
            </a:pPr>
            <a:r>
              <a:rPr lang="en-GB" sz="2600" dirty="0"/>
              <a:t>Outlines requirements for training, record keeping and retention</a:t>
            </a:r>
          </a:p>
          <a:p>
            <a:pPr marL="0" indent="0">
              <a:buClrTx/>
              <a:buSzPct val="80000"/>
              <a:buNone/>
            </a:pPr>
            <a:endParaRPr lang="en-GB" sz="2600" dirty="0">
              <a:solidFill>
                <a:srgbClr val="FF0000"/>
              </a:solidFill>
            </a:endParaRPr>
          </a:p>
          <a:p>
            <a:pPr marL="0" indent="0">
              <a:buClrTx/>
              <a:buSzPct val="80000"/>
              <a:buNone/>
            </a:pPr>
            <a:r>
              <a:rPr lang="en-GB" sz="2600" dirty="0">
                <a:solidFill>
                  <a:srgbClr val="FF0000"/>
                </a:solidFill>
              </a:rPr>
              <a:t>Advice given by the Safeguarding Service, when framed as an instruction, must be followed.</a:t>
            </a:r>
          </a:p>
        </p:txBody>
      </p:sp>
      <p:sp>
        <p:nvSpPr>
          <p:cNvPr id="6" name="TextBox 5">
            <a:extLst>
              <a:ext uri="{FF2B5EF4-FFF2-40B4-BE49-F238E27FC236}">
                <a16:creationId xmlns:a16="http://schemas.microsoft.com/office/drawing/2014/main" id="{7CB2CB91-EB52-D518-56D8-46B77A4C34E4}"/>
              </a:ext>
            </a:extLst>
          </p:cNvPr>
          <p:cNvSpPr txBox="1"/>
          <p:nvPr/>
        </p:nvSpPr>
        <p:spPr>
          <a:xfrm>
            <a:off x="229436" y="1916832"/>
            <a:ext cx="10691099" cy="523220"/>
          </a:xfrm>
          <a:prstGeom prst="rect">
            <a:avLst/>
          </a:prstGeom>
          <a:noFill/>
        </p:spPr>
        <p:txBody>
          <a:bodyPr wrap="square" rtlCol="0">
            <a:spAutoFit/>
          </a:bodyPr>
          <a:lstStyle/>
          <a:p>
            <a:r>
              <a:rPr lang="en-GB" sz="2800" dirty="0">
                <a:solidFill>
                  <a:srgbClr val="244B90"/>
                </a:solidFill>
                <a:latin typeface="Futura-Bold" pitchFamily="2" charset="0"/>
              </a:rPr>
              <a:t>THE SAFEGUARDING ACT - CHURCH OF SCOTLAND</a:t>
            </a:r>
            <a:endParaRPr lang="en-GB" sz="2800" dirty="0">
              <a:solidFill>
                <a:srgbClr val="244B90"/>
              </a:solidFill>
            </a:endParaRPr>
          </a:p>
        </p:txBody>
      </p:sp>
    </p:spTree>
    <p:extLst>
      <p:ext uri="{BB962C8B-B14F-4D97-AF65-F5344CB8AC3E}">
        <p14:creationId xmlns:p14="http://schemas.microsoft.com/office/powerpoint/2010/main" val="234258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55312A15-4C1F-4EEE-8162-1BE110CB3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7DE56FA-1DED-4FAE-AAA7-E2D73313C567}"/>
              </a:ext>
            </a:extLst>
          </p:cNvPr>
          <p:cNvSpPr txBox="1"/>
          <p:nvPr/>
        </p:nvSpPr>
        <p:spPr>
          <a:xfrm>
            <a:off x="474640" y="1718950"/>
            <a:ext cx="9437784" cy="523220"/>
          </a:xfrm>
          <a:prstGeom prst="rect">
            <a:avLst/>
          </a:prstGeom>
          <a:noFill/>
        </p:spPr>
        <p:txBody>
          <a:bodyPr wrap="square" rtlCol="0">
            <a:spAutoFit/>
          </a:bodyPr>
          <a:lstStyle/>
          <a:p>
            <a:r>
              <a:rPr lang="en-GB" sz="2800" dirty="0">
                <a:solidFill>
                  <a:srgbClr val="244B90"/>
                </a:solidFill>
                <a:latin typeface="Futura-Bold" pitchFamily="2" charset="0"/>
              </a:rPr>
              <a:t>CHILD PROTECTION – WHAT DOES THIS MEAN?</a:t>
            </a:r>
            <a:endParaRPr lang="en-GB" sz="2800" dirty="0">
              <a:solidFill>
                <a:srgbClr val="244B90"/>
              </a:solidFill>
            </a:endParaRPr>
          </a:p>
        </p:txBody>
      </p:sp>
      <p:sp>
        <p:nvSpPr>
          <p:cNvPr id="3" name="Content Placeholder 2"/>
          <p:cNvSpPr>
            <a:spLocks noGrp="1"/>
          </p:cNvSpPr>
          <p:nvPr>
            <p:ph idx="1"/>
          </p:nvPr>
        </p:nvSpPr>
        <p:spPr>
          <a:xfrm>
            <a:off x="506990" y="2564904"/>
            <a:ext cx="8907018" cy="1296144"/>
          </a:xfrm>
        </p:spPr>
        <p:txBody>
          <a:bodyPr>
            <a:normAutofit/>
          </a:bodyPr>
          <a:lstStyle/>
          <a:p>
            <a:pPr marL="0" indent="0">
              <a:buNone/>
            </a:pPr>
            <a:r>
              <a:rPr lang="en-GB" sz="2400" dirty="0"/>
              <a:t>This a part of safeguarding. </a:t>
            </a:r>
          </a:p>
          <a:p>
            <a:pPr marL="0" indent="0">
              <a:buNone/>
            </a:pPr>
            <a:r>
              <a:rPr lang="en-GB" sz="2400" dirty="0"/>
              <a:t>It is the actual </a:t>
            </a:r>
            <a:r>
              <a:rPr lang="en-GB" sz="2400" b="1" i="1" dirty="0"/>
              <a:t>action</a:t>
            </a:r>
            <a:r>
              <a:rPr lang="en-GB" sz="2400" dirty="0"/>
              <a:t> and </a:t>
            </a:r>
            <a:r>
              <a:rPr lang="en-GB" sz="2400" b="1" i="1" dirty="0"/>
              <a:t>processes</a:t>
            </a:r>
            <a:r>
              <a:rPr lang="en-GB" sz="2400" dirty="0"/>
              <a:t> we undertake to protect individual children we suspect have suffered or are suffering harm.</a:t>
            </a:r>
          </a:p>
        </p:txBody>
      </p:sp>
    </p:spTree>
    <p:extLst>
      <p:ext uri="{BB962C8B-B14F-4D97-AF65-F5344CB8AC3E}">
        <p14:creationId xmlns:p14="http://schemas.microsoft.com/office/powerpoint/2010/main" val="28127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55312A15-4C1F-4EEE-8162-1BE110CB3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7DE56FA-1DED-4FAE-AAA7-E2D73313C567}"/>
              </a:ext>
            </a:extLst>
          </p:cNvPr>
          <p:cNvSpPr txBox="1"/>
          <p:nvPr/>
        </p:nvSpPr>
        <p:spPr>
          <a:xfrm>
            <a:off x="474640" y="1718950"/>
            <a:ext cx="9437784" cy="954107"/>
          </a:xfrm>
          <a:prstGeom prst="rect">
            <a:avLst/>
          </a:prstGeom>
          <a:noFill/>
        </p:spPr>
        <p:txBody>
          <a:bodyPr wrap="square" rtlCol="0">
            <a:spAutoFit/>
          </a:bodyPr>
          <a:lstStyle/>
          <a:p>
            <a:r>
              <a:rPr lang="en-GB" sz="2800" dirty="0">
                <a:solidFill>
                  <a:srgbClr val="244B90"/>
                </a:solidFill>
                <a:latin typeface="Futura-Bold" pitchFamily="2" charset="0"/>
              </a:rPr>
              <a:t>DEFINITION OF CHILD &amp; ADULT AT RISK</a:t>
            </a:r>
          </a:p>
          <a:p>
            <a:r>
              <a:rPr lang="en-GB" sz="2800" dirty="0">
                <a:solidFill>
                  <a:srgbClr val="244B90"/>
                </a:solidFill>
                <a:latin typeface="Futura-Bold" pitchFamily="2" charset="0"/>
              </a:rPr>
              <a:t>In Scotland…</a:t>
            </a:r>
          </a:p>
        </p:txBody>
      </p:sp>
      <p:sp>
        <p:nvSpPr>
          <p:cNvPr id="3" name="Content Placeholder 2"/>
          <p:cNvSpPr>
            <a:spLocks noGrp="1"/>
          </p:cNvSpPr>
          <p:nvPr>
            <p:ph idx="1"/>
          </p:nvPr>
        </p:nvSpPr>
        <p:spPr>
          <a:xfrm>
            <a:off x="474640" y="2821312"/>
            <a:ext cx="8861720" cy="2407888"/>
          </a:xfrm>
        </p:spPr>
        <p:txBody>
          <a:bodyPr>
            <a:normAutofit fontScale="25000" lnSpcReduction="20000"/>
          </a:bodyPr>
          <a:lstStyle/>
          <a:p>
            <a:r>
              <a:rPr lang="en-GB" sz="11200" dirty="0"/>
              <a:t>A child is a person under the age of 18 years for most safeguarding legislation, policies and guidance.</a:t>
            </a:r>
            <a:br>
              <a:rPr lang="en-GB" sz="11200" dirty="0"/>
            </a:br>
            <a:endParaRPr lang="en-GB" sz="11200" dirty="0"/>
          </a:p>
          <a:p>
            <a:r>
              <a:rPr lang="en-GB" sz="11200" dirty="0"/>
              <a:t>An “adult at risk” is a person over the age of 16 that you suspect or know is being harmed or exploited by another person, </a:t>
            </a:r>
            <a:r>
              <a:rPr lang="en-GB" sz="11200" i="1" dirty="0"/>
              <a:t>or</a:t>
            </a:r>
            <a:r>
              <a:rPr lang="en-GB" sz="11200" dirty="0"/>
              <a:t> is harming themselves, </a:t>
            </a:r>
            <a:r>
              <a:rPr lang="en-GB" sz="11200" i="1" dirty="0"/>
              <a:t>and</a:t>
            </a:r>
            <a:r>
              <a:rPr lang="en-GB" sz="11200" dirty="0"/>
              <a:t> is unable to protect themselves.</a:t>
            </a:r>
          </a:p>
          <a:p>
            <a:pPr marL="0" indent="0">
              <a:buNone/>
            </a:pPr>
            <a:endParaRPr lang="en-GB" sz="2400" dirty="0"/>
          </a:p>
        </p:txBody>
      </p:sp>
    </p:spTree>
    <p:extLst>
      <p:ext uri="{BB962C8B-B14F-4D97-AF65-F5344CB8AC3E}">
        <p14:creationId xmlns:p14="http://schemas.microsoft.com/office/powerpoint/2010/main" val="41850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E101A45B-26BB-45EB-BDB9-78BF6D7F9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77469DD1-DF19-4FB3-AC4A-ADED4C42E8EB}"/>
              </a:ext>
            </a:extLst>
          </p:cNvPr>
          <p:cNvSpPr txBox="1"/>
          <p:nvPr/>
        </p:nvSpPr>
        <p:spPr>
          <a:xfrm>
            <a:off x="474640" y="1556792"/>
            <a:ext cx="8710863" cy="523220"/>
          </a:xfrm>
          <a:prstGeom prst="rect">
            <a:avLst/>
          </a:prstGeom>
          <a:noFill/>
        </p:spPr>
        <p:txBody>
          <a:bodyPr wrap="square" rtlCol="0">
            <a:spAutoFit/>
          </a:bodyPr>
          <a:lstStyle/>
          <a:p>
            <a:r>
              <a:rPr lang="en-GB" sz="2800" dirty="0">
                <a:solidFill>
                  <a:srgbClr val="244B90"/>
                </a:solidFill>
                <a:latin typeface="Futura-Bold" pitchFamily="2" charset="0"/>
              </a:rPr>
              <a:t>RECOGNISING HARM &amp; ABUSE</a:t>
            </a:r>
            <a:endParaRPr lang="en-GB" sz="2800" dirty="0">
              <a:solidFill>
                <a:srgbClr val="244B90"/>
              </a:solidFill>
            </a:endParaRPr>
          </a:p>
        </p:txBody>
      </p:sp>
      <p:sp>
        <p:nvSpPr>
          <p:cNvPr id="3" name="Content Placeholder 2"/>
          <p:cNvSpPr>
            <a:spLocks noGrp="1"/>
          </p:cNvSpPr>
          <p:nvPr>
            <p:ph idx="1"/>
          </p:nvPr>
        </p:nvSpPr>
        <p:spPr>
          <a:xfrm>
            <a:off x="474639" y="4295092"/>
            <a:ext cx="11143907" cy="2158244"/>
          </a:xfrm>
        </p:spPr>
        <p:txBody>
          <a:bodyPr>
            <a:normAutofit/>
          </a:bodyPr>
          <a:lstStyle/>
          <a:p>
            <a:r>
              <a:rPr lang="en-GB" sz="2000" dirty="0"/>
              <a:t>Was there a type of harm you were unaware of?</a:t>
            </a:r>
          </a:p>
          <a:p>
            <a:r>
              <a:rPr lang="en-GB" sz="2000" dirty="0"/>
              <a:t>Is there anything you would struggle with? Would you feel uncomfortable hearing about some of these?</a:t>
            </a:r>
          </a:p>
          <a:p>
            <a:r>
              <a:rPr lang="en-GB" sz="2000" dirty="0"/>
              <a:t>Is there anything you don’t understand? </a:t>
            </a:r>
          </a:p>
          <a:p>
            <a:r>
              <a:rPr lang="en-GB" sz="2000" dirty="0"/>
              <a:t>Are there any words you might find hard to say when “passing it on?”</a:t>
            </a:r>
          </a:p>
        </p:txBody>
      </p:sp>
      <p:sp>
        <p:nvSpPr>
          <p:cNvPr id="5" name="TextBox 4">
            <a:extLst>
              <a:ext uri="{FF2B5EF4-FFF2-40B4-BE49-F238E27FC236}">
                <a16:creationId xmlns:a16="http://schemas.microsoft.com/office/drawing/2014/main" id="{1DFE9267-C276-44A0-95E8-BB58EBC2F578}"/>
              </a:ext>
            </a:extLst>
          </p:cNvPr>
          <p:cNvSpPr txBox="1"/>
          <p:nvPr/>
        </p:nvSpPr>
        <p:spPr>
          <a:xfrm>
            <a:off x="2457842" y="2701369"/>
            <a:ext cx="3748265" cy="1015663"/>
          </a:xfrm>
          <a:prstGeom prst="rect">
            <a:avLst/>
          </a:prstGeom>
          <a:noFill/>
        </p:spPr>
        <p:txBody>
          <a:bodyPr wrap="square" rtlCol="0">
            <a:spAutoFit/>
          </a:bodyPr>
          <a:lstStyle/>
          <a:p>
            <a:r>
              <a:rPr lang="en-GB" sz="2000" dirty="0">
                <a:solidFill>
                  <a:srgbClr val="244B90"/>
                </a:solidFill>
                <a:latin typeface="Futura-Bold" pitchFamily="2" charset="0"/>
              </a:rPr>
              <a:t>SMALL GROUP ACTIVITY:</a:t>
            </a:r>
            <a:br>
              <a:rPr lang="en-GB" sz="2000" dirty="0">
                <a:solidFill>
                  <a:srgbClr val="303556"/>
                </a:solidFill>
                <a:latin typeface="Futura-Bold" pitchFamily="2" charset="0"/>
              </a:rPr>
            </a:br>
            <a:r>
              <a:rPr lang="en-GB" sz="2000" dirty="0">
                <a:solidFill>
                  <a:srgbClr val="303556"/>
                </a:solidFill>
                <a:latin typeface="Futura-Bold" pitchFamily="2" charset="0"/>
              </a:rPr>
              <a:t>Recognising Harm &amp; Abuse</a:t>
            </a:r>
            <a:endParaRPr lang="en-GB" sz="2000" dirty="0"/>
          </a:p>
        </p:txBody>
      </p:sp>
      <p:sp>
        <p:nvSpPr>
          <p:cNvPr id="8" name="Rectangle: Rounded Corners 7">
            <a:extLst>
              <a:ext uri="{FF2B5EF4-FFF2-40B4-BE49-F238E27FC236}">
                <a16:creationId xmlns:a16="http://schemas.microsoft.com/office/drawing/2014/main" id="{26495E41-CB1D-48B3-9ADF-D3D8DE20D986}"/>
              </a:ext>
            </a:extLst>
          </p:cNvPr>
          <p:cNvSpPr/>
          <p:nvPr/>
        </p:nvSpPr>
        <p:spPr>
          <a:xfrm>
            <a:off x="573453" y="2348880"/>
            <a:ext cx="5666563" cy="1651518"/>
          </a:xfrm>
          <a:prstGeom prst="roundRect">
            <a:avLst/>
          </a:prstGeom>
          <a:noFill/>
          <a:ln w="57150">
            <a:solidFill>
              <a:srgbClr val="24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8">
            <a:extLst>
              <a:ext uri="{FF2B5EF4-FFF2-40B4-BE49-F238E27FC236}">
                <a16:creationId xmlns:a16="http://schemas.microsoft.com/office/drawing/2014/main" id="{09795F20-C8D5-4788-8254-38CAFE95814C}"/>
              </a:ext>
            </a:extLst>
          </p:cNvPr>
          <p:cNvGraphicFramePr>
            <a:graphicFrameLocks noChangeAspect="1"/>
          </p:cNvGraphicFramePr>
          <p:nvPr>
            <p:extLst>
              <p:ext uri="{D42A27DB-BD31-4B8C-83A1-F6EECF244321}">
                <p14:modId xmlns:p14="http://schemas.microsoft.com/office/powerpoint/2010/main" val="4187703654"/>
              </p:ext>
            </p:extLst>
          </p:nvPr>
        </p:nvGraphicFramePr>
        <p:xfrm>
          <a:off x="897150" y="2636137"/>
          <a:ext cx="1308021" cy="1113591"/>
        </p:xfrm>
        <a:graphic>
          <a:graphicData uri="http://schemas.openxmlformats.org/presentationml/2006/ole">
            <mc:AlternateContent xmlns:mc="http://schemas.openxmlformats.org/markup-compatibility/2006">
              <mc:Choice xmlns:v="urn:schemas-microsoft-com:vml" Requires="v">
                <p:oleObj r:id="rId4" imgW="4742640" imgH="4037760" progId="">
                  <p:embed/>
                </p:oleObj>
              </mc:Choice>
              <mc:Fallback>
                <p:oleObj r:id="rId4" imgW="4742640" imgH="4037760" progId="">
                  <p:embed/>
                  <p:pic>
                    <p:nvPicPr>
                      <p:cNvPr id="9" name="Object 8">
                        <a:extLst>
                          <a:ext uri="{FF2B5EF4-FFF2-40B4-BE49-F238E27FC236}">
                            <a16:creationId xmlns:a16="http://schemas.microsoft.com/office/drawing/2014/main" id="{09795F20-C8D5-4788-8254-38CAFE95814C}"/>
                          </a:ext>
                        </a:extLst>
                      </p:cNvPr>
                      <p:cNvPicPr/>
                      <p:nvPr/>
                    </p:nvPicPr>
                    <p:blipFill>
                      <a:blip r:embed="rId5"/>
                      <a:stretch>
                        <a:fillRect/>
                      </a:stretch>
                    </p:blipFill>
                    <p:spPr>
                      <a:xfrm>
                        <a:off x="897150" y="2636137"/>
                        <a:ext cx="1308021" cy="1113591"/>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72DD99C9-12CF-48FD-85F5-B09586C476D1}"/>
              </a:ext>
            </a:extLst>
          </p:cNvPr>
          <p:cNvPicPr>
            <a:picLocks noChangeAspect="1"/>
          </p:cNvPicPr>
          <p:nvPr/>
        </p:nvPicPr>
        <p:blipFill>
          <a:blip r:embed="rId6"/>
          <a:stretch>
            <a:fillRect/>
          </a:stretch>
        </p:blipFill>
        <p:spPr>
          <a:xfrm>
            <a:off x="7133265" y="476672"/>
            <a:ext cx="4357148" cy="3327505"/>
          </a:xfrm>
          <a:prstGeom prst="rect">
            <a:avLst/>
          </a:prstGeom>
        </p:spPr>
      </p:pic>
      <p:sp>
        <p:nvSpPr>
          <p:cNvPr id="12" name="TextBox 11">
            <a:extLst>
              <a:ext uri="{FF2B5EF4-FFF2-40B4-BE49-F238E27FC236}">
                <a16:creationId xmlns:a16="http://schemas.microsoft.com/office/drawing/2014/main" id="{F123D94B-98FC-47E3-8808-843724D98EE6}"/>
              </a:ext>
            </a:extLst>
          </p:cNvPr>
          <p:cNvSpPr txBox="1"/>
          <p:nvPr/>
        </p:nvSpPr>
        <p:spPr>
          <a:xfrm>
            <a:off x="8184232" y="3861048"/>
            <a:ext cx="2559992" cy="400110"/>
          </a:xfrm>
          <a:prstGeom prst="rect">
            <a:avLst/>
          </a:prstGeom>
          <a:noFill/>
        </p:spPr>
        <p:txBody>
          <a:bodyPr wrap="square">
            <a:spAutoFit/>
          </a:bodyPr>
          <a:lstStyle/>
          <a:p>
            <a:r>
              <a:rPr lang="en-GB" sz="2000" dirty="0"/>
              <a:t>Visit </a:t>
            </a:r>
            <a:r>
              <a:rPr lang="en-GB" sz="2000" dirty="0">
                <a:solidFill>
                  <a:srgbClr val="224B8E"/>
                </a:solidFill>
                <a:latin typeface="Futura-Bold" pitchFamily="2" charset="0"/>
              </a:rPr>
              <a:t>nspcc.org.uk</a:t>
            </a:r>
            <a:endParaRPr lang="en-GB" sz="2000" dirty="0"/>
          </a:p>
        </p:txBody>
      </p:sp>
    </p:spTree>
    <p:extLst>
      <p:ext uri="{BB962C8B-B14F-4D97-AF65-F5344CB8AC3E}">
        <p14:creationId xmlns:p14="http://schemas.microsoft.com/office/powerpoint/2010/main" val="862023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DADEAA79-04D5-4002-B62E-F7186F737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E537905-E2C3-4B20-8E1D-73F9543B83FB}"/>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HOW PREVALENT IS CHILD ABUSE IN THE UK?</a:t>
            </a:r>
            <a:endParaRPr lang="en-GB" sz="2800" dirty="0">
              <a:solidFill>
                <a:srgbClr val="244B90"/>
              </a:solidFill>
            </a:endParaRPr>
          </a:p>
        </p:txBody>
      </p:sp>
      <p:sp>
        <p:nvSpPr>
          <p:cNvPr id="3" name="Content Placeholder 2">
            <a:extLst>
              <a:ext uri="{FF2B5EF4-FFF2-40B4-BE49-F238E27FC236}">
                <a16:creationId xmlns:a16="http://schemas.microsoft.com/office/drawing/2014/main" id="{08BBD6F3-8585-480B-A155-92D5CAC19204}"/>
              </a:ext>
            </a:extLst>
          </p:cNvPr>
          <p:cNvSpPr>
            <a:spLocks noGrp="1"/>
          </p:cNvSpPr>
          <p:nvPr>
            <p:ph idx="1"/>
          </p:nvPr>
        </p:nvSpPr>
        <p:spPr>
          <a:xfrm>
            <a:off x="479376" y="2553245"/>
            <a:ext cx="9289032" cy="3252019"/>
          </a:xfrm>
        </p:spPr>
        <p:txBody>
          <a:bodyPr>
            <a:normAutofit/>
          </a:bodyPr>
          <a:lstStyle/>
          <a:p>
            <a:r>
              <a:rPr lang="en-GB" sz="2400" dirty="0"/>
              <a:t>1 in 5 adults experienced at least one form of child abuse / 8.5m people</a:t>
            </a:r>
          </a:p>
          <a:p>
            <a:r>
              <a:rPr lang="en-GB" sz="2400" dirty="0"/>
              <a:t>An estimated 3.1 million adults aged 18 to 74 years were victims of sexual abuse before the age of 16 years</a:t>
            </a:r>
          </a:p>
          <a:p>
            <a:r>
              <a:rPr lang="en-GB" sz="2400" dirty="0"/>
              <a:t>Around half of adults (52%) who experienced abuse as a child also experienced domestic abuse later in life, compared with 13% of those who did not experience abuse as a child</a:t>
            </a:r>
          </a:p>
          <a:p>
            <a:pPr marL="0" indent="0">
              <a:buNone/>
            </a:pPr>
            <a:br>
              <a:rPr lang="en-GB" sz="2400" i="1" dirty="0"/>
            </a:br>
            <a:r>
              <a:rPr lang="en-GB" sz="1800" i="1" dirty="0"/>
              <a:t>Crime Survey for England and Wales 2019</a:t>
            </a:r>
            <a:endParaRPr lang="en-GB" sz="1800" dirty="0"/>
          </a:p>
        </p:txBody>
      </p:sp>
    </p:spTree>
    <p:extLst>
      <p:ext uri="{BB962C8B-B14F-4D97-AF65-F5344CB8AC3E}">
        <p14:creationId xmlns:p14="http://schemas.microsoft.com/office/powerpoint/2010/main" val="1925941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677974FF-CB97-4CFF-A4CC-33DC5F63A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5809F19-B69A-4974-A0A2-4F132D6DFDDD}"/>
              </a:ext>
            </a:extLst>
          </p:cNvPr>
          <p:cNvSpPr txBox="1"/>
          <p:nvPr/>
        </p:nvSpPr>
        <p:spPr>
          <a:xfrm>
            <a:off x="474640" y="1556792"/>
            <a:ext cx="8710863" cy="523220"/>
          </a:xfrm>
          <a:prstGeom prst="rect">
            <a:avLst/>
          </a:prstGeom>
          <a:noFill/>
        </p:spPr>
        <p:txBody>
          <a:bodyPr wrap="square" rtlCol="0">
            <a:spAutoFit/>
          </a:bodyPr>
          <a:lstStyle/>
          <a:p>
            <a:r>
              <a:rPr lang="en-GB" sz="2800" dirty="0">
                <a:solidFill>
                  <a:srgbClr val="244B90"/>
                </a:solidFill>
                <a:latin typeface="Futura-Bold" pitchFamily="2" charset="0"/>
              </a:rPr>
              <a:t>THE 4 R’s - RECOGNISING</a:t>
            </a:r>
            <a:endParaRPr lang="en-GB" sz="2800" dirty="0">
              <a:solidFill>
                <a:srgbClr val="244B90"/>
              </a:solidFill>
            </a:endParaRPr>
          </a:p>
        </p:txBody>
      </p:sp>
      <p:sp>
        <p:nvSpPr>
          <p:cNvPr id="3" name="Content Placeholder 2"/>
          <p:cNvSpPr>
            <a:spLocks noGrp="1"/>
          </p:cNvSpPr>
          <p:nvPr>
            <p:ph idx="1"/>
          </p:nvPr>
        </p:nvSpPr>
        <p:spPr>
          <a:xfrm>
            <a:off x="474640" y="4223084"/>
            <a:ext cx="10661920" cy="2590292"/>
          </a:xfrm>
        </p:spPr>
        <p:txBody>
          <a:bodyPr>
            <a:normAutofit/>
          </a:bodyPr>
          <a:lstStyle/>
          <a:p>
            <a:pPr marL="0" indent="0">
              <a:buNone/>
            </a:pPr>
            <a:r>
              <a:rPr lang="en-GB" sz="2000" dirty="0"/>
              <a:t>In groups consider each statement:</a:t>
            </a:r>
          </a:p>
          <a:p>
            <a:r>
              <a:rPr lang="en-GB" sz="2000" dirty="0"/>
              <a:t>On a scale of 1–10 (10 = greatest) rank case study based on </a:t>
            </a:r>
            <a:r>
              <a:rPr lang="en-GB" sz="2000" b="1" dirty="0"/>
              <a:t>how much harm is being caused to the child</a:t>
            </a:r>
            <a:r>
              <a:rPr lang="en-GB" sz="2000" dirty="0"/>
              <a:t>.</a:t>
            </a:r>
          </a:p>
          <a:p>
            <a:r>
              <a:rPr lang="en-GB" sz="2000" dirty="0"/>
              <a:t>Try to reach an agreement about the ranking and note down any reasons if you disagree.</a:t>
            </a:r>
          </a:p>
        </p:txBody>
      </p:sp>
      <p:sp>
        <p:nvSpPr>
          <p:cNvPr id="9" name="TextBox 8">
            <a:extLst>
              <a:ext uri="{FF2B5EF4-FFF2-40B4-BE49-F238E27FC236}">
                <a16:creationId xmlns:a16="http://schemas.microsoft.com/office/drawing/2014/main" id="{470EA390-87D0-437E-BD24-06C7A897BB46}"/>
              </a:ext>
            </a:extLst>
          </p:cNvPr>
          <p:cNvSpPr txBox="1"/>
          <p:nvPr/>
        </p:nvSpPr>
        <p:spPr>
          <a:xfrm>
            <a:off x="2419743" y="2852936"/>
            <a:ext cx="3748265" cy="707886"/>
          </a:xfrm>
          <a:prstGeom prst="rect">
            <a:avLst/>
          </a:prstGeom>
          <a:noFill/>
        </p:spPr>
        <p:txBody>
          <a:bodyPr wrap="square" rtlCol="0">
            <a:spAutoFit/>
          </a:bodyPr>
          <a:lstStyle/>
          <a:p>
            <a:r>
              <a:rPr lang="en-GB" sz="2000" dirty="0">
                <a:solidFill>
                  <a:srgbClr val="244B90"/>
                </a:solidFill>
                <a:latin typeface="Futura-Bold" pitchFamily="2" charset="0"/>
              </a:rPr>
              <a:t>SMALL GROUP ACTIVITY:</a:t>
            </a:r>
            <a:br>
              <a:rPr lang="en-GB" sz="2000" dirty="0">
                <a:solidFill>
                  <a:srgbClr val="303556"/>
                </a:solidFill>
                <a:latin typeface="Futura-Bold" pitchFamily="2" charset="0"/>
              </a:rPr>
            </a:br>
            <a:r>
              <a:rPr lang="en-GB" sz="2000" dirty="0">
                <a:solidFill>
                  <a:srgbClr val="303556"/>
                </a:solidFill>
                <a:latin typeface="Futura-Bold" pitchFamily="2" charset="0"/>
              </a:rPr>
              <a:t>Case Studies</a:t>
            </a:r>
            <a:endParaRPr lang="en-GB" sz="2000" dirty="0"/>
          </a:p>
        </p:txBody>
      </p:sp>
      <p:sp>
        <p:nvSpPr>
          <p:cNvPr id="10" name="Rectangle: Rounded Corners 9">
            <a:extLst>
              <a:ext uri="{FF2B5EF4-FFF2-40B4-BE49-F238E27FC236}">
                <a16:creationId xmlns:a16="http://schemas.microsoft.com/office/drawing/2014/main" id="{46C5D9F9-56D1-4274-B3F8-C0C37E60577F}"/>
              </a:ext>
            </a:extLst>
          </p:cNvPr>
          <p:cNvSpPr/>
          <p:nvPr/>
        </p:nvSpPr>
        <p:spPr>
          <a:xfrm>
            <a:off x="535354" y="2348880"/>
            <a:ext cx="5666563" cy="1651518"/>
          </a:xfrm>
          <a:prstGeom prst="roundRect">
            <a:avLst/>
          </a:prstGeom>
          <a:noFill/>
          <a:ln w="57150">
            <a:solidFill>
              <a:srgbClr val="24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B425EC0B-4DAE-490F-815E-43AA719E2848}"/>
              </a:ext>
            </a:extLst>
          </p:cNvPr>
          <p:cNvGraphicFramePr>
            <a:graphicFrameLocks noChangeAspect="1"/>
          </p:cNvGraphicFramePr>
          <p:nvPr>
            <p:extLst>
              <p:ext uri="{D42A27DB-BD31-4B8C-83A1-F6EECF244321}">
                <p14:modId xmlns:p14="http://schemas.microsoft.com/office/powerpoint/2010/main" val="1806150710"/>
              </p:ext>
            </p:extLst>
          </p:nvPr>
        </p:nvGraphicFramePr>
        <p:xfrm>
          <a:off x="859051" y="2636137"/>
          <a:ext cx="1308021" cy="1113591"/>
        </p:xfrm>
        <a:graphic>
          <a:graphicData uri="http://schemas.openxmlformats.org/presentationml/2006/ole">
            <mc:AlternateContent xmlns:mc="http://schemas.openxmlformats.org/markup-compatibility/2006">
              <mc:Choice xmlns:v="urn:schemas-microsoft-com:vml" Requires="v">
                <p:oleObj r:id="rId4" imgW="4742640" imgH="4037760" progId="">
                  <p:embed/>
                </p:oleObj>
              </mc:Choice>
              <mc:Fallback>
                <p:oleObj r:id="rId4" imgW="4742640" imgH="4037760" progId="">
                  <p:embed/>
                  <p:pic>
                    <p:nvPicPr>
                      <p:cNvPr id="11" name="Object 10">
                        <a:extLst>
                          <a:ext uri="{FF2B5EF4-FFF2-40B4-BE49-F238E27FC236}">
                            <a16:creationId xmlns:a16="http://schemas.microsoft.com/office/drawing/2014/main" id="{B425EC0B-4DAE-490F-815E-43AA719E2848}"/>
                          </a:ext>
                        </a:extLst>
                      </p:cNvPr>
                      <p:cNvPicPr/>
                      <p:nvPr/>
                    </p:nvPicPr>
                    <p:blipFill>
                      <a:blip r:embed="rId5"/>
                      <a:stretch>
                        <a:fillRect/>
                      </a:stretch>
                    </p:blipFill>
                    <p:spPr>
                      <a:xfrm>
                        <a:off x="859051" y="2636137"/>
                        <a:ext cx="1308021" cy="1113591"/>
                      </a:xfrm>
                      <a:prstGeom prst="rect">
                        <a:avLst/>
                      </a:prstGeom>
                    </p:spPr>
                  </p:pic>
                </p:oleObj>
              </mc:Fallback>
            </mc:AlternateContent>
          </a:graphicData>
        </a:graphic>
      </p:graphicFrame>
    </p:spTree>
    <p:extLst>
      <p:ext uri="{BB962C8B-B14F-4D97-AF65-F5344CB8AC3E}">
        <p14:creationId xmlns:p14="http://schemas.microsoft.com/office/powerpoint/2010/main" val="397511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9CEFEE4B-182A-444E-A0B6-CC6A7D0CF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152650" y="713508"/>
            <a:ext cx="7886700" cy="1325563"/>
          </a:xfrm>
        </p:spPr>
        <p:txBody>
          <a:bodyPr>
            <a:normAutofit/>
          </a:bodyPr>
          <a:lstStyle/>
          <a:p>
            <a:br>
              <a:rPr lang="en-GB" dirty="0">
                <a:solidFill>
                  <a:srgbClr val="2D395A"/>
                </a:solidFill>
                <a:latin typeface="Futura-Bold" pitchFamily="2" charset="0"/>
              </a:rPr>
            </a:br>
            <a:endParaRPr lang="en-GB" dirty="0">
              <a:solidFill>
                <a:srgbClr val="2D395A"/>
              </a:solidFill>
              <a:latin typeface="Futura-Bold" pitchFamily="2" charset="0"/>
            </a:endParaRPr>
          </a:p>
        </p:txBody>
      </p:sp>
      <p:sp>
        <p:nvSpPr>
          <p:cNvPr id="3" name="Content Placeholder 2"/>
          <p:cNvSpPr>
            <a:spLocks noGrp="1"/>
          </p:cNvSpPr>
          <p:nvPr>
            <p:ph idx="1"/>
          </p:nvPr>
        </p:nvSpPr>
        <p:spPr>
          <a:xfrm>
            <a:off x="483044" y="2654720"/>
            <a:ext cx="7701188" cy="2286447"/>
          </a:xfrm>
        </p:spPr>
        <p:txBody>
          <a:bodyPr>
            <a:normAutofit/>
          </a:bodyPr>
          <a:lstStyle/>
          <a:p>
            <a:pPr marL="0" indent="0">
              <a:buNone/>
            </a:pPr>
            <a:r>
              <a:rPr lang="en-GB" sz="2000" dirty="0">
                <a:latin typeface="Calibri" panose="020F0502020204030204" pitchFamily="34" charset="0"/>
                <a:ea typeface="Calibri" panose="020F0502020204030204" pitchFamily="34" charset="0"/>
                <a:cs typeface="Times New Roman" panose="02020603050405020304" pitchFamily="18" charset="0"/>
              </a:rPr>
              <a:t>At the end of this session participants will be able to: </a:t>
            </a:r>
          </a:p>
          <a:p>
            <a:r>
              <a:rPr lang="en-GB" sz="2000" b="1" dirty="0"/>
              <a:t>Understand Safeguarding and Child Protection </a:t>
            </a:r>
            <a:r>
              <a:rPr lang="en-GB" sz="2000" dirty="0"/>
              <a:t>in the context of your role within The Boys’ Brigade</a:t>
            </a:r>
          </a:p>
          <a:p>
            <a:r>
              <a:rPr lang="en-GB" sz="2000" dirty="0"/>
              <a:t>Know how to </a:t>
            </a:r>
            <a:r>
              <a:rPr lang="en-GB" sz="2000" b="1" dirty="0">
                <a:ea typeface="Calibri" panose="020F0502020204030204" pitchFamily="34" charset="0"/>
                <a:cs typeface="Times New Roman" panose="02020603050405020304" pitchFamily="18" charset="0"/>
              </a:rPr>
              <a:t>Recognise</a:t>
            </a:r>
            <a:r>
              <a:rPr lang="en-GB" sz="2000" dirty="0">
                <a:ea typeface="Calibri" panose="020F0502020204030204" pitchFamily="34" charset="0"/>
                <a:cs typeface="Times New Roman" panose="02020603050405020304" pitchFamily="18" charset="0"/>
              </a:rPr>
              <a:t>, </a:t>
            </a:r>
            <a:r>
              <a:rPr lang="en-GB" sz="2000" b="1" dirty="0">
                <a:ea typeface="Calibri" panose="020F0502020204030204" pitchFamily="34" charset="0"/>
                <a:cs typeface="Times New Roman" panose="02020603050405020304" pitchFamily="18" charset="0"/>
              </a:rPr>
              <a:t>Respond </a:t>
            </a:r>
            <a:r>
              <a:rPr lang="en-GB" sz="2000" dirty="0">
                <a:ea typeface="Calibri" panose="020F0502020204030204" pitchFamily="34" charset="0"/>
                <a:cs typeface="Times New Roman" panose="02020603050405020304" pitchFamily="18" charset="0"/>
              </a:rPr>
              <a:t>to, </a:t>
            </a:r>
            <a:r>
              <a:rPr lang="en-GB" sz="2000" b="1" dirty="0">
                <a:ea typeface="Calibri" panose="020F0502020204030204" pitchFamily="34" charset="0"/>
                <a:cs typeface="Times New Roman" panose="02020603050405020304" pitchFamily="18" charset="0"/>
              </a:rPr>
              <a:t>Report</a:t>
            </a:r>
            <a:r>
              <a:rPr lang="en-GB" sz="2000" dirty="0">
                <a:ea typeface="Calibri" panose="020F0502020204030204" pitchFamily="34" charset="0"/>
                <a:cs typeface="Times New Roman" panose="02020603050405020304" pitchFamily="18" charset="0"/>
              </a:rPr>
              <a:t> and </a:t>
            </a:r>
            <a:r>
              <a:rPr lang="en-GB" sz="2000" b="1" dirty="0">
                <a:ea typeface="Calibri" panose="020F0502020204030204" pitchFamily="34" charset="0"/>
                <a:cs typeface="Times New Roman" panose="02020603050405020304" pitchFamily="18" charset="0"/>
              </a:rPr>
              <a:t>Record</a:t>
            </a:r>
            <a:r>
              <a:rPr lang="en-GB" sz="2000" dirty="0">
                <a:ea typeface="Calibri" panose="020F0502020204030204" pitchFamily="34" charset="0"/>
                <a:cs typeface="Times New Roman" panose="02020603050405020304" pitchFamily="18" charset="0"/>
              </a:rPr>
              <a:t> concerns about a young person</a:t>
            </a:r>
            <a:endParaRPr lang="en-GB" sz="2000" dirty="0"/>
          </a:p>
        </p:txBody>
      </p:sp>
      <p:sp>
        <p:nvSpPr>
          <p:cNvPr id="9" name="TextBox 8">
            <a:extLst>
              <a:ext uri="{FF2B5EF4-FFF2-40B4-BE49-F238E27FC236}">
                <a16:creationId xmlns:a16="http://schemas.microsoft.com/office/drawing/2014/main" id="{0A8F82F1-FF81-4D8C-B114-549B593F6303}"/>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LEARNING OUTCOMES</a:t>
            </a:r>
            <a:endParaRPr lang="en-GB" sz="2800" dirty="0">
              <a:solidFill>
                <a:srgbClr val="244B90"/>
              </a:solidFill>
            </a:endParaRPr>
          </a:p>
        </p:txBody>
      </p:sp>
      <p:pic>
        <p:nvPicPr>
          <p:cNvPr id="10" name="Picture 9" descr="Icon&#10;&#10;Description automatically generated">
            <a:extLst>
              <a:ext uri="{FF2B5EF4-FFF2-40B4-BE49-F238E27FC236}">
                <a16:creationId xmlns:a16="http://schemas.microsoft.com/office/drawing/2014/main" id="{024475B4-C22A-48DF-9A42-E3300B8DE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3916" y="429781"/>
            <a:ext cx="2907464" cy="2907464"/>
          </a:xfrm>
          <a:prstGeom prst="rect">
            <a:avLst/>
          </a:prstGeom>
        </p:spPr>
      </p:pic>
    </p:spTree>
    <p:extLst>
      <p:ext uri="{BB962C8B-B14F-4D97-AF65-F5344CB8AC3E}">
        <p14:creationId xmlns:p14="http://schemas.microsoft.com/office/powerpoint/2010/main" val="2462634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BAC5BEA6-770D-4CA7-B447-7102C0A76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6B6AB9C-A142-45FA-8879-5F934B28DDE9}"/>
              </a:ext>
            </a:extLst>
          </p:cNvPr>
          <p:cNvSpPr>
            <a:spLocks noGrp="1"/>
          </p:cNvSpPr>
          <p:nvPr>
            <p:ph idx="1"/>
          </p:nvPr>
        </p:nvSpPr>
        <p:spPr>
          <a:xfrm>
            <a:off x="623392" y="2492896"/>
            <a:ext cx="10515600" cy="3358840"/>
          </a:xfrm>
        </p:spPr>
        <p:txBody>
          <a:bodyPr>
            <a:normAutofit/>
          </a:bodyPr>
          <a:lstStyle/>
          <a:p>
            <a:pPr marL="0" indent="0">
              <a:buNone/>
            </a:pPr>
            <a:r>
              <a:rPr lang="en-GB" sz="2000" dirty="0">
                <a:ea typeface="Calibri" panose="020F0502020204030204" pitchFamily="34" charset="0"/>
                <a:cs typeface="Times New Roman" panose="02020603050405020304" pitchFamily="18" charset="0"/>
              </a:rPr>
              <a:t>Things to consider:</a:t>
            </a:r>
          </a:p>
          <a:p>
            <a:r>
              <a:rPr lang="en-GB" sz="2000" dirty="0">
                <a:ea typeface="Calibri" panose="020F0502020204030204" pitchFamily="34" charset="0"/>
                <a:cs typeface="Times New Roman" panose="02020603050405020304" pitchFamily="18" charset="0"/>
              </a:rPr>
              <a:t>Has the child/young person been abused/harmed? </a:t>
            </a:r>
          </a:p>
          <a:p>
            <a:r>
              <a:rPr lang="en-GB" sz="2000" dirty="0">
                <a:ea typeface="Calibri" panose="020F0502020204030204" pitchFamily="34" charset="0"/>
                <a:cs typeface="Times New Roman" panose="02020603050405020304" pitchFamily="18" charset="0"/>
              </a:rPr>
              <a:t>What type of harm/abuse is this?</a:t>
            </a:r>
          </a:p>
          <a:p>
            <a:r>
              <a:rPr lang="en-GB" sz="2000" dirty="0">
                <a:ea typeface="Calibri" panose="020F0502020204030204" pitchFamily="34" charset="0"/>
                <a:cs typeface="Times New Roman" panose="02020603050405020304" pitchFamily="18" charset="0"/>
              </a:rPr>
              <a:t>Has a crime been committed?</a:t>
            </a:r>
          </a:p>
          <a:p>
            <a:r>
              <a:rPr lang="en-GB" sz="2000" dirty="0"/>
              <a:t>What are you going to do? </a:t>
            </a:r>
          </a:p>
          <a:p>
            <a:endParaRPr lang="en-GB" sz="2000" dirty="0"/>
          </a:p>
          <a:p>
            <a:pPr marL="0" indent="0">
              <a:buNone/>
            </a:pPr>
            <a:r>
              <a:rPr lang="en-GB" sz="2000" b="1" dirty="0"/>
              <a:t>Remember to rank each case study on a scale of 1 – 10 </a:t>
            </a:r>
            <a:r>
              <a:rPr lang="en-GB" sz="2000" dirty="0"/>
              <a:t>(10 = greatest) </a:t>
            </a:r>
            <a:endParaRPr lang="en-GB" sz="2000" b="1" dirty="0"/>
          </a:p>
        </p:txBody>
      </p:sp>
      <p:sp>
        <p:nvSpPr>
          <p:cNvPr id="5" name="TextBox 4">
            <a:extLst>
              <a:ext uri="{FF2B5EF4-FFF2-40B4-BE49-F238E27FC236}">
                <a16:creationId xmlns:a16="http://schemas.microsoft.com/office/drawing/2014/main" id="{4DE17A0F-A465-48DE-BEB5-5182E47115F3}"/>
              </a:ext>
            </a:extLst>
          </p:cNvPr>
          <p:cNvSpPr txBox="1"/>
          <p:nvPr/>
        </p:nvSpPr>
        <p:spPr>
          <a:xfrm>
            <a:off x="474640" y="1556792"/>
            <a:ext cx="8710863" cy="523220"/>
          </a:xfrm>
          <a:prstGeom prst="rect">
            <a:avLst/>
          </a:prstGeom>
          <a:noFill/>
        </p:spPr>
        <p:txBody>
          <a:bodyPr wrap="square" rtlCol="0">
            <a:spAutoFit/>
          </a:bodyPr>
          <a:lstStyle/>
          <a:p>
            <a:r>
              <a:rPr lang="en-GB" sz="2800" dirty="0">
                <a:solidFill>
                  <a:srgbClr val="244B90"/>
                </a:solidFill>
                <a:latin typeface="Futura-Bold" pitchFamily="2" charset="0"/>
              </a:rPr>
              <a:t>THE 4 R’s</a:t>
            </a:r>
            <a:endParaRPr lang="en-GB" sz="2800" dirty="0">
              <a:solidFill>
                <a:srgbClr val="244B90"/>
              </a:solidFill>
            </a:endParaRPr>
          </a:p>
        </p:txBody>
      </p:sp>
    </p:spTree>
    <p:extLst>
      <p:ext uri="{BB962C8B-B14F-4D97-AF65-F5344CB8AC3E}">
        <p14:creationId xmlns:p14="http://schemas.microsoft.com/office/powerpoint/2010/main" val="3428046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75A4B7D4-6C30-4A9A-8D15-63E022C7E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2AACE13-6B58-4C25-B182-5EB55F55B86D}"/>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CASE STUDY 1</a:t>
            </a:r>
            <a:endParaRPr lang="en-GB" sz="2800" dirty="0">
              <a:solidFill>
                <a:srgbClr val="244B90"/>
              </a:solidFill>
            </a:endParaRPr>
          </a:p>
        </p:txBody>
      </p:sp>
      <p:sp>
        <p:nvSpPr>
          <p:cNvPr id="3" name="Content Placeholder 2"/>
          <p:cNvSpPr>
            <a:spLocks noGrp="1"/>
          </p:cNvSpPr>
          <p:nvPr>
            <p:ph idx="1"/>
          </p:nvPr>
        </p:nvSpPr>
        <p:spPr>
          <a:xfrm>
            <a:off x="479376" y="2348880"/>
            <a:ext cx="7272808" cy="2160240"/>
          </a:xfrm>
        </p:spPr>
        <p:txBody>
          <a:bodyPr>
            <a:normAutofit/>
          </a:bodyPr>
          <a:lstStyle/>
          <a:p>
            <a:pPr marL="0" indent="0">
              <a:buNone/>
            </a:pPr>
            <a:r>
              <a:rPr lang="en-GB" sz="2400" dirty="0"/>
              <a:t>You are a leader in your Company. One of the young people attends BB with a mark on his face. He tells you his teaching assistant did it at school today. He hasn’t told his parents as they were busy earlier, and did not notice the mark. </a:t>
            </a:r>
          </a:p>
        </p:txBody>
      </p:sp>
    </p:spTree>
    <p:extLst>
      <p:ext uri="{BB962C8B-B14F-4D97-AF65-F5344CB8AC3E}">
        <p14:creationId xmlns:p14="http://schemas.microsoft.com/office/powerpoint/2010/main" val="314096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1476E250-08ED-4675-B9CB-775DE67AF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D72574B-98A3-44C1-815A-33AE33F9FD1A}"/>
              </a:ext>
            </a:extLst>
          </p:cNvPr>
          <p:cNvSpPr txBox="1"/>
          <p:nvPr/>
        </p:nvSpPr>
        <p:spPr>
          <a:xfrm>
            <a:off x="474641" y="1718950"/>
            <a:ext cx="5837384" cy="523220"/>
          </a:xfrm>
          <a:prstGeom prst="rect">
            <a:avLst/>
          </a:prstGeom>
          <a:noFill/>
        </p:spPr>
        <p:txBody>
          <a:bodyPr wrap="square" rtlCol="0">
            <a:spAutoFit/>
          </a:bodyPr>
          <a:lstStyle/>
          <a:p>
            <a:r>
              <a:rPr lang="en-GB" sz="2800" dirty="0">
                <a:solidFill>
                  <a:srgbClr val="244B90"/>
                </a:solidFill>
                <a:latin typeface="Futura-Bold" pitchFamily="2" charset="0"/>
              </a:rPr>
              <a:t>CASE STUDY 1</a:t>
            </a:r>
            <a:endParaRPr lang="en-GB" sz="2800" dirty="0">
              <a:solidFill>
                <a:srgbClr val="244B90"/>
              </a:solidFill>
            </a:endParaRPr>
          </a:p>
        </p:txBody>
      </p:sp>
      <p:sp>
        <p:nvSpPr>
          <p:cNvPr id="3" name="Content Placeholder 2"/>
          <p:cNvSpPr>
            <a:spLocks noGrp="1"/>
          </p:cNvSpPr>
          <p:nvPr>
            <p:ph idx="1"/>
          </p:nvPr>
        </p:nvSpPr>
        <p:spPr>
          <a:xfrm>
            <a:off x="551384" y="2492896"/>
            <a:ext cx="5760640" cy="3458927"/>
          </a:xfrm>
        </p:spPr>
        <p:txBody>
          <a:bodyPr>
            <a:noAutofit/>
          </a:bodyPr>
          <a:lstStyle/>
          <a:p>
            <a:pPr marL="0" indent="0">
              <a:buNone/>
            </a:pPr>
            <a:r>
              <a:rPr lang="en-GB" sz="2000" b="1" dirty="0"/>
              <a:t>The Law Currently</a:t>
            </a:r>
          </a:p>
          <a:p>
            <a:pPr marL="0" indent="0">
              <a:buNone/>
            </a:pPr>
            <a:br>
              <a:rPr lang="en-GB" sz="1800" b="1" dirty="0"/>
            </a:br>
            <a:r>
              <a:rPr lang="en-GB" sz="1800" b="1" dirty="0">
                <a:solidFill>
                  <a:srgbClr val="224B8E"/>
                </a:solidFill>
              </a:rPr>
              <a:t>England and Northern Ireland</a:t>
            </a:r>
          </a:p>
          <a:p>
            <a:pPr marL="0" indent="0">
              <a:buNone/>
            </a:pPr>
            <a:r>
              <a:rPr lang="en-GB" sz="1800" dirty="0"/>
              <a:t>It is unlawful to assault a child? </a:t>
            </a:r>
          </a:p>
          <a:p>
            <a:pPr marL="0" indent="0">
              <a:buNone/>
            </a:pPr>
            <a:r>
              <a:rPr lang="en-GB" sz="1800" dirty="0"/>
              <a:t>There is a defence of reasonable punishment, </a:t>
            </a:r>
            <a:r>
              <a:rPr lang="en-GB" sz="1800" b="1" dirty="0"/>
              <a:t>only </a:t>
            </a:r>
            <a:r>
              <a:rPr lang="en-GB" sz="1800" dirty="0"/>
              <a:t>if you are the parent/carer. This defence can only be used if:</a:t>
            </a:r>
          </a:p>
          <a:p>
            <a:pPr marL="514350" indent="-514350">
              <a:buAutoNum type="arabicPeriod"/>
            </a:pPr>
            <a:r>
              <a:rPr lang="en-GB" sz="1800" dirty="0"/>
              <a:t>There is no lasting mark </a:t>
            </a:r>
          </a:p>
          <a:p>
            <a:pPr marL="514350" indent="-514350">
              <a:buAutoNum type="arabicPeriod"/>
            </a:pPr>
            <a:r>
              <a:rPr lang="en-GB" sz="1800" dirty="0"/>
              <a:t>The circumstances are reasonable</a:t>
            </a:r>
          </a:p>
          <a:p>
            <a:pPr marL="0" indent="0">
              <a:buNone/>
            </a:pPr>
            <a:r>
              <a:rPr lang="en-GB" sz="1400" b="1" dirty="0"/>
              <a:t>Section 58 Children Act 2004</a:t>
            </a:r>
          </a:p>
        </p:txBody>
      </p:sp>
      <p:sp>
        <p:nvSpPr>
          <p:cNvPr id="10" name="Content Placeholder 2">
            <a:extLst>
              <a:ext uri="{FF2B5EF4-FFF2-40B4-BE49-F238E27FC236}">
                <a16:creationId xmlns:a16="http://schemas.microsoft.com/office/drawing/2014/main" id="{5FA278E4-D2F0-4B58-BEE8-2F730486BA91}"/>
              </a:ext>
            </a:extLst>
          </p:cNvPr>
          <p:cNvSpPr txBox="1">
            <a:spLocks/>
          </p:cNvSpPr>
          <p:nvPr/>
        </p:nvSpPr>
        <p:spPr>
          <a:xfrm>
            <a:off x="6910536" y="2492896"/>
            <a:ext cx="4682952" cy="3672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224B8E"/>
                </a:solidFill>
              </a:rPr>
              <a:t>Republic of Ireland </a:t>
            </a:r>
            <a:r>
              <a:rPr lang="en-GB" sz="1800" b="1" dirty="0"/>
              <a:t>- </a:t>
            </a:r>
            <a:r>
              <a:rPr lang="en-GB" sz="1800" dirty="0"/>
              <a:t>On 11</a:t>
            </a:r>
            <a:r>
              <a:rPr lang="en-GB" sz="1800" baseline="30000" dirty="0"/>
              <a:t>th</a:t>
            </a:r>
            <a:r>
              <a:rPr lang="en-GB" sz="1800" dirty="0"/>
              <a:t> December 2015 the reasonable punishment defence was abolished. </a:t>
            </a:r>
            <a:r>
              <a:rPr lang="en-GB" sz="1400" b="1" dirty="0"/>
              <a:t>Children First Act 2015 </a:t>
            </a:r>
          </a:p>
          <a:p>
            <a:pPr marL="0" indent="0">
              <a:buFont typeface="Arial" panose="020B0604020202020204" pitchFamily="34" charset="0"/>
              <a:buNone/>
            </a:pPr>
            <a:r>
              <a:rPr lang="en-GB" sz="1800" b="1" dirty="0">
                <a:solidFill>
                  <a:srgbClr val="224B8E"/>
                </a:solidFill>
              </a:rPr>
              <a:t>Wales</a:t>
            </a:r>
            <a:r>
              <a:rPr lang="en-GB" sz="1800" b="1" dirty="0"/>
              <a:t> - </a:t>
            </a:r>
            <a:r>
              <a:rPr lang="en-GB" sz="1800" dirty="0"/>
              <a:t>The Welsh Assembly agreed to remove the reasonable punishment defence, and this became law on 21</a:t>
            </a:r>
            <a:r>
              <a:rPr lang="en-GB" sz="1800" baseline="30000" dirty="0"/>
              <a:t>st</a:t>
            </a:r>
            <a:r>
              <a:rPr lang="en-GB" sz="1800" dirty="0"/>
              <a:t> March 2022. </a:t>
            </a:r>
            <a:r>
              <a:rPr lang="en-GB" sz="1400" b="1" dirty="0"/>
              <a:t>Children Act 2020 </a:t>
            </a:r>
            <a:endParaRPr lang="en-GB" sz="1400" dirty="0"/>
          </a:p>
          <a:p>
            <a:pPr marL="0" indent="0">
              <a:buFont typeface="Arial" panose="020B0604020202020204" pitchFamily="34" charset="0"/>
              <a:buNone/>
            </a:pPr>
            <a:r>
              <a:rPr lang="en-GB" sz="1800" b="1" dirty="0">
                <a:solidFill>
                  <a:srgbClr val="224B8E"/>
                </a:solidFill>
              </a:rPr>
              <a:t>Scotland </a:t>
            </a:r>
            <a:r>
              <a:rPr lang="en-GB" sz="1800" b="1" dirty="0"/>
              <a:t>- </a:t>
            </a:r>
            <a:r>
              <a:rPr lang="en-GB" sz="1800" dirty="0"/>
              <a:t>In 2017 the Government agreed to consider banning smacking. Legislation was agreed in October 2019. This became law in November 2020. </a:t>
            </a:r>
            <a:r>
              <a:rPr lang="en-GB" sz="1400" b="1" dirty="0"/>
              <a:t>Children (Equal protection from Assault) Scotland Act 2019</a:t>
            </a:r>
            <a:endParaRPr lang="en-GB" sz="1800" dirty="0"/>
          </a:p>
        </p:txBody>
      </p:sp>
    </p:spTree>
    <p:extLst>
      <p:ext uri="{BB962C8B-B14F-4D97-AF65-F5344CB8AC3E}">
        <p14:creationId xmlns:p14="http://schemas.microsoft.com/office/powerpoint/2010/main" val="2827346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7C9DF7C9-0D53-4E88-BA11-96E2B95B6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D34CA15-ECBF-40A4-A3C5-2355EC5D0EF0}"/>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CASE STUDY 2</a:t>
            </a:r>
            <a:endParaRPr lang="en-GB" sz="2800" dirty="0">
              <a:solidFill>
                <a:srgbClr val="244B90"/>
              </a:solidFill>
            </a:endParaRPr>
          </a:p>
        </p:txBody>
      </p:sp>
      <p:sp>
        <p:nvSpPr>
          <p:cNvPr id="3" name="Content Placeholder 2"/>
          <p:cNvSpPr>
            <a:spLocks noGrp="1"/>
          </p:cNvSpPr>
          <p:nvPr>
            <p:ph idx="1"/>
          </p:nvPr>
        </p:nvSpPr>
        <p:spPr>
          <a:xfrm>
            <a:off x="478490" y="2487066"/>
            <a:ext cx="6769638" cy="1883867"/>
          </a:xfrm>
        </p:spPr>
        <p:txBody>
          <a:bodyPr>
            <a:normAutofit/>
          </a:bodyPr>
          <a:lstStyle/>
          <a:p>
            <a:pPr marL="0" indent="0">
              <a:buNone/>
            </a:pPr>
            <a:r>
              <a:rPr lang="en-GB" sz="2400" dirty="0"/>
              <a:t>You are the OIC for Juniors. A parent has contacted you and stated their child was kicked by a leader last week and they have reported it to the police today. Your Company meets tomorrow night.</a:t>
            </a:r>
          </a:p>
        </p:txBody>
      </p:sp>
    </p:spTree>
    <p:extLst>
      <p:ext uri="{BB962C8B-B14F-4D97-AF65-F5344CB8AC3E}">
        <p14:creationId xmlns:p14="http://schemas.microsoft.com/office/powerpoint/2010/main" val="814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F186F16D-CF09-4E7B-999D-4EF69AB0A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DCBA783-A455-402C-9D7B-AD44B91C7CBC}"/>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CASE STUDY 3</a:t>
            </a:r>
            <a:endParaRPr lang="en-GB" sz="2800" dirty="0">
              <a:solidFill>
                <a:srgbClr val="244B90"/>
              </a:solidFill>
            </a:endParaRPr>
          </a:p>
        </p:txBody>
      </p:sp>
      <p:sp>
        <p:nvSpPr>
          <p:cNvPr id="3" name="Content Placeholder 2"/>
          <p:cNvSpPr>
            <a:spLocks noGrp="1"/>
          </p:cNvSpPr>
          <p:nvPr>
            <p:ph idx="1"/>
          </p:nvPr>
        </p:nvSpPr>
        <p:spPr>
          <a:xfrm>
            <a:off x="474640" y="2425070"/>
            <a:ext cx="6413448" cy="1940034"/>
          </a:xfrm>
        </p:spPr>
        <p:txBody>
          <a:bodyPr>
            <a:normAutofit/>
          </a:bodyPr>
          <a:lstStyle/>
          <a:p>
            <a:pPr marL="0" indent="0">
              <a:buNone/>
            </a:pPr>
            <a:r>
              <a:rPr lang="en-GB" sz="2400" dirty="0"/>
              <a:t>An Anchor always comes to BB late. They  often do not have the correct uniform. They look scruffy, and sometimes appear smelly and unwashed. You notice other children make fun of them. </a:t>
            </a:r>
          </a:p>
        </p:txBody>
      </p:sp>
    </p:spTree>
    <p:extLst>
      <p:ext uri="{BB962C8B-B14F-4D97-AF65-F5344CB8AC3E}">
        <p14:creationId xmlns:p14="http://schemas.microsoft.com/office/powerpoint/2010/main" val="1351795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B423121E-3535-4B1A-97AB-4441D2CC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D0E1339-5B3E-4AE0-B49A-BCDBB8AF1AB6}"/>
              </a:ext>
            </a:extLst>
          </p:cNvPr>
          <p:cNvSpPr txBox="1"/>
          <p:nvPr/>
        </p:nvSpPr>
        <p:spPr>
          <a:xfrm>
            <a:off x="474640" y="1537628"/>
            <a:ext cx="8710863" cy="523220"/>
          </a:xfrm>
          <a:prstGeom prst="rect">
            <a:avLst/>
          </a:prstGeom>
          <a:noFill/>
        </p:spPr>
        <p:txBody>
          <a:bodyPr wrap="square" rtlCol="0">
            <a:spAutoFit/>
          </a:bodyPr>
          <a:lstStyle/>
          <a:p>
            <a:r>
              <a:rPr lang="en-GB" sz="2800" dirty="0">
                <a:solidFill>
                  <a:srgbClr val="244B90"/>
                </a:solidFill>
                <a:latin typeface="Futura-Bold" pitchFamily="2" charset="0"/>
              </a:rPr>
              <a:t>NEGLECT - NSPCC</a:t>
            </a:r>
            <a:endParaRPr lang="en-GB" sz="2800" dirty="0">
              <a:solidFill>
                <a:srgbClr val="244B90"/>
              </a:solidFill>
            </a:endParaRPr>
          </a:p>
        </p:txBody>
      </p:sp>
      <p:sp>
        <p:nvSpPr>
          <p:cNvPr id="3" name="Content Placeholder 2">
            <a:extLst>
              <a:ext uri="{FF2B5EF4-FFF2-40B4-BE49-F238E27FC236}">
                <a16:creationId xmlns:a16="http://schemas.microsoft.com/office/drawing/2014/main" id="{C9B04B87-C71C-45FF-B78F-F8FCFCE1F868}"/>
              </a:ext>
            </a:extLst>
          </p:cNvPr>
          <p:cNvSpPr>
            <a:spLocks noGrp="1"/>
          </p:cNvSpPr>
          <p:nvPr>
            <p:ph idx="1"/>
          </p:nvPr>
        </p:nvSpPr>
        <p:spPr>
          <a:xfrm>
            <a:off x="479376" y="2132856"/>
            <a:ext cx="10515600" cy="3646872"/>
          </a:xfrm>
        </p:spPr>
        <p:txBody>
          <a:bodyPr>
            <a:noAutofit/>
          </a:bodyPr>
          <a:lstStyle/>
          <a:p>
            <a:pPr marL="0" indent="0">
              <a:buNone/>
            </a:pPr>
            <a:r>
              <a:rPr lang="en-GB" sz="1800" dirty="0"/>
              <a:t>Neglect can be a lot of different things, which can make it hard to spot. But broadly speaking, there are 4 types of neglect:</a:t>
            </a:r>
          </a:p>
          <a:p>
            <a:r>
              <a:rPr lang="en-GB" sz="1800" b="1" dirty="0">
                <a:solidFill>
                  <a:srgbClr val="224B8E"/>
                </a:solidFill>
              </a:rPr>
              <a:t>PHYSICAL </a:t>
            </a:r>
            <a:r>
              <a:rPr lang="en-GB" sz="1800" b="1" dirty="0"/>
              <a:t>- </a:t>
            </a:r>
            <a:r>
              <a:rPr lang="en-GB" sz="1800" dirty="0"/>
              <a:t>A child's basic needs, such as food, clothing or shelter, are not met or they aren’t properly supervised or kept safe.</a:t>
            </a:r>
          </a:p>
          <a:p>
            <a:r>
              <a:rPr lang="en-GB" sz="1800" b="1" dirty="0">
                <a:solidFill>
                  <a:srgbClr val="224B8E"/>
                </a:solidFill>
              </a:rPr>
              <a:t>EDUCATIONAL </a:t>
            </a:r>
            <a:r>
              <a:rPr lang="en-GB" sz="1800" b="1" dirty="0"/>
              <a:t>- </a:t>
            </a:r>
            <a:r>
              <a:rPr lang="en-GB" sz="1800" dirty="0"/>
              <a:t>A parent doesn't ensure their child is given an education.</a:t>
            </a:r>
          </a:p>
          <a:p>
            <a:r>
              <a:rPr lang="en-GB" sz="1800" b="1" dirty="0">
                <a:solidFill>
                  <a:srgbClr val="224B8E"/>
                </a:solidFill>
              </a:rPr>
              <a:t>EMOTIONAL</a:t>
            </a:r>
            <a:r>
              <a:rPr lang="en-GB" sz="1800" b="1" dirty="0"/>
              <a:t> - </a:t>
            </a:r>
            <a:r>
              <a:rPr lang="en-GB" sz="1800" dirty="0"/>
              <a:t>A child doesn't get the nurture and stimulation they need. This could be through ignoring, humiliating, intimidating or isolating them.</a:t>
            </a:r>
          </a:p>
          <a:p>
            <a:r>
              <a:rPr lang="en-GB" sz="1800" b="1" dirty="0">
                <a:solidFill>
                  <a:srgbClr val="224B8E"/>
                </a:solidFill>
              </a:rPr>
              <a:t>MEDICAL </a:t>
            </a:r>
            <a:r>
              <a:rPr lang="en-GB" sz="1800" b="1" dirty="0"/>
              <a:t>- </a:t>
            </a:r>
            <a:r>
              <a:rPr lang="en-GB" sz="1800" dirty="0"/>
              <a:t>A child isn't given proper health care. This includes dental care and refusing or ignoring medical recommendations.</a:t>
            </a:r>
          </a:p>
          <a:p>
            <a:pPr marL="0" indent="0">
              <a:buNone/>
            </a:pPr>
            <a:r>
              <a:rPr lang="en-GB" sz="1800" dirty="0"/>
              <a:t>Signs of neglect can be really difficult to spot. Having one of the signs doesn't necessarily mean a child is being neglected. But if you notice multiple signs that last for a while, they might show there's a serious problem. </a:t>
            </a:r>
          </a:p>
        </p:txBody>
      </p:sp>
      <p:sp>
        <p:nvSpPr>
          <p:cNvPr id="10" name="TextBox 9">
            <a:extLst>
              <a:ext uri="{FF2B5EF4-FFF2-40B4-BE49-F238E27FC236}">
                <a16:creationId xmlns:a16="http://schemas.microsoft.com/office/drawing/2014/main" id="{0DE839B5-F679-4CBC-A75D-7BA68EC7E74E}"/>
              </a:ext>
            </a:extLst>
          </p:cNvPr>
          <p:cNvSpPr txBox="1"/>
          <p:nvPr/>
        </p:nvSpPr>
        <p:spPr>
          <a:xfrm>
            <a:off x="6888088" y="476672"/>
            <a:ext cx="3744416" cy="1200329"/>
          </a:xfrm>
          <a:prstGeom prst="rect">
            <a:avLst/>
          </a:prstGeom>
          <a:noFill/>
        </p:spPr>
        <p:txBody>
          <a:bodyPr wrap="square">
            <a:spAutoFit/>
          </a:bodyPr>
          <a:lstStyle/>
          <a:p>
            <a:pPr algn="ctr"/>
            <a:r>
              <a:rPr lang="en-GB" sz="2400" dirty="0">
                <a:solidFill>
                  <a:srgbClr val="224B8E"/>
                </a:solidFill>
                <a:latin typeface="Futura-Bold" pitchFamily="2" charset="0"/>
              </a:rPr>
              <a:t>“1 in 10 children have experienced neglect”</a:t>
            </a:r>
          </a:p>
        </p:txBody>
      </p:sp>
    </p:spTree>
    <p:extLst>
      <p:ext uri="{BB962C8B-B14F-4D97-AF65-F5344CB8AC3E}">
        <p14:creationId xmlns:p14="http://schemas.microsoft.com/office/powerpoint/2010/main" val="115532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DEE78EA0-2B03-4E36-94FB-4BFA4B1F5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E9D09F0-59E7-4DAE-979E-DBCB7FE6285C}"/>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CASE STUDY 4</a:t>
            </a:r>
            <a:endParaRPr lang="en-GB" sz="2800" dirty="0">
              <a:solidFill>
                <a:srgbClr val="244B90"/>
              </a:solidFill>
            </a:endParaRPr>
          </a:p>
        </p:txBody>
      </p:sp>
      <p:sp>
        <p:nvSpPr>
          <p:cNvPr id="3" name="Content Placeholder 2"/>
          <p:cNvSpPr>
            <a:spLocks noGrp="1"/>
          </p:cNvSpPr>
          <p:nvPr>
            <p:ph idx="1"/>
          </p:nvPr>
        </p:nvSpPr>
        <p:spPr>
          <a:xfrm>
            <a:off x="479376" y="2433916"/>
            <a:ext cx="7272808" cy="2241415"/>
          </a:xfrm>
        </p:spPr>
        <p:txBody>
          <a:bodyPr>
            <a:normAutofit/>
          </a:bodyPr>
          <a:lstStyle/>
          <a:p>
            <a:pPr marL="0" indent="0">
              <a:buNone/>
            </a:pPr>
            <a:r>
              <a:rPr lang="en-GB" sz="2400" dirty="0"/>
              <a:t>You are the Captain. One of your leaders has just informed you about a “relationship” between two people in your Company, one of which is a female leader aged 18. The young person is a male aged  16 (nearly 17).</a:t>
            </a:r>
            <a:endParaRPr lang="en-GB" dirty="0"/>
          </a:p>
        </p:txBody>
      </p:sp>
    </p:spTree>
    <p:extLst>
      <p:ext uri="{BB962C8B-B14F-4D97-AF65-F5344CB8AC3E}">
        <p14:creationId xmlns:p14="http://schemas.microsoft.com/office/powerpoint/2010/main" val="4150382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61BF1D94-6D83-43AD-A026-B6E4173BF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E350A9E-D3D3-4AD3-83D7-3232BF9D2418}"/>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CASE STUDY 4</a:t>
            </a:r>
            <a:endParaRPr lang="en-GB" sz="2800" dirty="0">
              <a:solidFill>
                <a:srgbClr val="244B90"/>
              </a:solidFill>
            </a:endParaRPr>
          </a:p>
        </p:txBody>
      </p:sp>
      <p:sp>
        <p:nvSpPr>
          <p:cNvPr id="3" name="Content Placeholder 2"/>
          <p:cNvSpPr>
            <a:spLocks noGrp="1"/>
          </p:cNvSpPr>
          <p:nvPr>
            <p:ph idx="1"/>
          </p:nvPr>
        </p:nvSpPr>
        <p:spPr>
          <a:xfrm>
            <a:off x="497912" y="2492896"/>
            <a:ext cx="11070696" cy="4876800"/>
          </a:xfrm>
        </p:spPr>
        <p:txBody>
          <a:bodyPr>
            <a:noAutofit/>
          </a:bodyPr>
          <a:lstStyle/>
          <a:p>
            <a:pPr marL="0" indent="0">
              <a:buNone/>
            </a:pPr>
            <a:r>
              <a:rPr lang="en-GB" sz="2400" dirty="0"/>
              <a:t>In terms of ‘Position of Trust’:</a:t>
            </a:r>
          </a:p>
          <a:p>
            <a:r>
              <a:rPr lang="en-GB" sz="2400" b="1" dirty="0"/>
              <a:t>Current legislation (laws)</a:t>
            </a:r>
          </a:p>
          <a:p>
            <a:r>
              <a:rPr lang="en-GB" sz="2400" b="1" dirty="0"/>
              <a:t>Legislation is being expanded</a:t>
            </a:r>
          </a:p>
          <a:p>
            <a:r>
              <a:rPr lang="en-GB" sz="2400" b="1" dirty="0"/>
              <a:t>Regional variations</a:t>
            </a:r>
          </a:p>
          <a:p>
            <a:r>
              <a:rPr lang="en-GB" sz="2400" b="1" dirty="0"/>
              <a:t>BB guidance for leaders</a:t>
            </a:r>
          </a:p>
          <a:p>
            <a:pPr marL="0" indent="0">
              <a:buNone/>
            </a:pPr>
            <a:br>
              <a:rPr lang="en-GB" sz="2400" dirty="0"/>
            </a:br>
            <a:r>
              <a:rPr lang="en-GB" sz="2400" dirty="0"/>
              <a:t>You can find our ‘Position of Trust’ guidance at </a:t>
            </a:r>
            <a:r>
              <a:rPr lang="en-GB" sz="2400" b="1" dirty="0">
                <a:solidFill>
                  <a:srgbClr val="224B8E"/>
                </a:solidFill>
              </a:rPr>
              <a:t>boys-brigade.org.uk/position-of-trust/</a:t>
            </a:r>
          </a:p>
          <a:p>
            <a:endParaRPr lang="en-GB" sz="2400" dirty="0"/>
          </a:p>
        </p:txBody>
      </p:sp>
    </p:spTree>
    <p:extLst>
      <p:ext uri="{BB962C8B-B14F-4D97-AF65-F5344CB8AC3E}">
        <p14:creationId xmlns:p14="http://schemas.microsoft.com/office/powerpoint/2010/main" val="862737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231B9411-8867-403B-957A-335B9C575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2321ADA-859A-4051-A9C6-C2D7A2F896C2}"/>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CASE STUDY 5</a:t>
            </a:r>
            <a:endParaRPr lang="en-GB" sz="2800" dirty="0">
              <a:solidFill>
                <a:srgbClr val="244B90"/>
              </a:solidFill>
            </a:endParaRPr>
          </a:p>
        </p:txBody>
      </p:sp>
      <p:sp>
        <p:nvSpPr>
          <p:cNvPr id="3" name="Content Placeholder 2"/>
          <p:cNvSpPr>
            <a:spLocks noGrp="1"/>
          </p:cNvSpPr>
          <p:nvPr>
            <p:ph idx="1"/>
          </p:nvPr>
        </p:nvSpPr>
        <p:spPr>
          <a:xfrm>
            <a:off x="476944" y="2374416"/>
            <a:ext cx="9507488" cy="3358840"/>
          </a:xfrm>
        </p:spPr>
        <p:txBody>
          <a:bodyPr>
            <a:noAutofit/>
          </a:bodyPr>
          <a:lstStyle/>
          <a:p>
            <a:pPr marL="0" indent="0">
              <a:lnSpc>
                <a:spcPct val="100000"/>
              </a:lnSpc>
              <a:spcBef>
                <a:spcPts val="0"/>
              </a:spcBef>
              <a:buNone/>
            </a:pPr>
            <a:r>
              <a:rPr lang="en-GB" sz="2400" dirty="0"/>
              <a:t>You recently become a leader after helping at your local BB group for a year. You have just completed the YLT Safeguarding Module and realised that some things in your Company are not done correctly. Helpers attend for several weeks/months, before they complete leader registration processes. Leaders often join in football and other contact games. You spoke about the training to your Captain. He explained that we need to see how helpers fit in before they join properly. Some of the rules are ignored because they don’t work for every Company.</a:t>
            </a:r>
          </a:p>
        </p:txBody>
      </p:sp>
    </p:spTree>
    <p:extLst>
      <p:ext uri="{BB962C8B-B14F-4D97-AF65-F5344CB8AC3E}">
        <p14:creationId xmlns:p14="http://schemas.microsoft.com/office/powerpoint/2010/main" val="3405812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LEADERS CODE OF CONDUCT</a:t>
            </a:r>
            <a:endParaRPr lang="en-GB" sz="2800" dirty="0">
              <a:solidFill>
                <a:srgbClr val="244B90"/>
              </a:solidFill>
            </a:endParaRPr>
          </a:p>
        </p:txBody>
      </p:sp>
      <p:sp>
        <p:nvSpPr>
          <p:cNvPr id="3" name="Content Placeholder 2"/>
          <p:cNvSpPr>
            <a:spLocks noGrp="1"/>
          </p:cNvSpPr>
          <p:nvPr>
            <p:ph idx="1"/>
          </p:nvPr>
        </p:nvSpPr>
        <p:spPr>
          <a:xfrm>
            <a:off x="479376" y="2489732"/>
            <a:ext cx="9577064" cy="2955492"/>
          </a:xfrm>
        </p:spPr>
        <p:txBody>
          <a:bodyPr>
            <a:normAutofit fontScale="92500" lnSpcReduction="10000"/>
          </a:bodyPr>
          <a:lstStyle/>
          <a:p>
            <a:pPr marL="0" indent="0">
              <a:buNone/>
            </a:pPr>
            <a:r>
              <a:rPr lang="en-GB" sz="2400" dirty="0">
                <a:effectLst/>
                <a:latin typeface="Calibri" panose="020F0502020204030204" pitchFamily="34" charset="0"/>
                <a:ea typeface="Calibri" panose="020F0502020204030204" pitchFamily="34" charset="0"/>
                <a:cs typeface="Arial" panose="020B0604020202020204" pitchFamily="34" charset="0"/>
              </a:rPr>
              <a:t>Outlines the expectations we have of our leaders in relation to their behaviours and actions, including:</a:t>
            </a:r>
          </a:p>
          <a:p>
            <a:r>
              <a:rPr lang="en-GB" sz="2400" b="1" dirty="0">
                <a:latin typeface="Calibri" panose="020F0502020204030204" pitchFamily="34" charset="0"/>
                <a:ea typeface="Calibri" panose="020F0502020204030204" pitchFamily="34" charset="0"/>
                <a:cs typeface="Arial" panose="020B0604020202020204" pitchFamily="34" charset="0"/>
              </a:rPr>
              <a:t>Responsibilities</a:t>
            </a:r>
          </a:p>
          <a:p>
            <a:r>
              <a:rPr lang="en-GB" sz="2400" b="1" dirty="0">
                <a:effectLst/>
                <a:latin typeface="Calibri" panose="020F0502020204030204" pitchFamily="34" charset="0"/>
                <a:ea typeface="Calibri" panose="020F0502020204030204" pitchFamily="34" charset="0"/>
                <a:cs typeface="Arial" panose="020B0604020202020204" pitchFamily="34" charset="0"/>
              </a:rPr>
              <a:t>Relationships &amp; Boundaries</a:t>
            </a:r>
          </a:p>
          <a:p>
            <a:r>
              <a:rPr lang="en-GB" sz="2400" b="1" dirty="0">
                <a:latin typeface="Calibri" panose="020F0502020204030204" pitchFamily="34" charset="0"/>
                <a:ea typeface="Calibri" panose="020F0502020204030204" pitchFamily="34" charset="0"/>
                <a:cs typeface="Arial" panose="020B0604020202020204" pitchFamily="34" charset="0"/>
              </a:rPr>
              <a:t>Expected Good Practice</a:t>
            </a:r>
          </a:p>
          <a:p>
            <a:r>
              <a:rPr lang="en-GB" sz="2400" b="1" dirty="0">
                <a:effectLst/>
                <a:latin typeface="Calibri" panose="020F0502020204030204" pitchFamily="34" charset="0"/>
                <a:ea typeface="Calibri" panose="020F0502020204030204" pitchFamily="34" charset="0"/>
                <a:cs typeface="Arial" panose="020B0604020202020204" pitchFamily="34" charset="0"/>
              </a:rPr>
              <a:t>Unacceptable Behaviour</a:t>
            </a:r>
          </a:p>
          <a:p>
            <a:pPr marL="0" indent="0">
              <a:buNone/>
            </a:pPr>
            <a:br>
              <a:rPr lang="en-GB" sz="2400" dirty="0"/>
            </a:br>
            <a:r>
              <a:rPr lang="en-GB" sz="2400" dirty="0"/>
              <a:t>You can find the ‘Leaders Code of Conduct’ at </a:t>
            </a:r>
            <a:r>
              <a:rPr lang="en-GB" sz="2400" b="1" dirty="0">
                <a:solidFill>
                  <a:srgbClr val="224B8E"/>
                </a:solidFill>
              </a:rPr>
              <a:t>boys-brigade.org.uk/safeguarding/</a:t>
            </a:r>
          </a:p>
          <a:p>
            <a:endParaRPr lang="en-GB"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641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61960E4F-A8BD-4801-B996-15ADA6615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152650" y="713508"/>
            <a:ext cx="7886700" cy="1325563"/>
          </a:xfrm>
        </p:spPr>
        <p:txBody>
          <a:bodyPr>
            <a:normAutofit/>
          </a:bodyPr>
          <a:lstStyle/>
          <a:p>
            <a:br>
              <a:rPr lang="en-GB" dirty="0">
                <a:solidFill>
                  <a:srgbClr val="2D395A"/>
                </a:solidFill>
                <a:latin typeface="Futura-Bold" pitchFamily="2" charset="0"/>
              </a:rPr>
            </a:br>
            <a:endParaRPr lang="en-GB" dirty="0">
              <a:solidFill>
                <a:srgbClr val="2D395A"/>
              </a:solidFill>
              <a:latin typeface="Futura-Bold" pitchFamily="2" charset="0"/>
            </a:endParaRPr>
          </a:p>
        </p:txBody>
      </p:sp>
      <p:sp>
        <p:nvSpPr>
          <p:cNvPr id="3" name="Content Placeholder 2"/>
          <p:cNvSpPr>
            <a:spLocks noGrp="1"/>
          </p:cNvSpPr>
          <p:nvPr>
            <p:ph idx="1"/>
          </p:nvPr>
        </p:nvSpPr>
        <p:spPr>
          <a:xfrm>
            <a:off x="513556" y="2564904"/>
            <a:ext cx="7886700" cy="2546064"/>
          </a:xfrm>
        </p:spPr>
        <p:txBody>
          <a:bodyPr>
            <a:normAutofit/>
          </a:bodyPr>
          <a:lstStyle/>
          <a:p>
            <a:pPr marL="0" indent="0">
              <a:buNone/>
            </a:pPr>
            <a:r>
              <a:rPr lang="en-GB" sz="2400" b="1" dirty="0"/>
              <a:t>When was the last time you did </a:t>
            </a:r>
            <a:r>
              <a:rPr lang="en-GB" sz="2400" b="1" dirty="0">
                <a:solidFill>
                  <a:srgbClr val="FF0000"/>
                </a:solidFill>
              </a:rPr>
              <a:t>any</a:t>
            </a:r>
            <a:r>
              <a:rPr lang="en-GB" sz="2400" b="1" dirty="0"/>
              <a:t> safeguarding training? </a:t>
            </a:r>
          </a:p>
          <a:p>
            <a:pPr marL="0" indent="0">
              <a:buNone/>
            </a:pPr>
            <a:r>
              <a:rPr lang="en-GB" sz="2400" dirty="0"/>
              <a:t>In the past 2 years ?   </a:t>
            </a:r>
          </a:p>
          <a:p>
            <a:pPr marL="0" indent="0">
              <a:buNone/>
            </a:pPr>
            <a:r>
              <a:rPr lang="en-GB" sz="2400" dirty="0"/>
              <a:t>In the past 5 years? </a:t>
            </a:r>
          </a:p>
          <a:p>
            <a:pPr marL="0" indent="0">
              <a:buNone/>
            </a:pPr>
            <a:r>
              <a:rPr lang="en-GB" sz="2400" dirty="0"/>
              <a:t>Never? </a:t>
            </a:r>
          </a:p>
        </p:txBody>
      </p:sp>
      <p:sp>
        <p:nvSpPr>
          <p:cNvPr id="7" name="TextBox 6">
            <a:extLst>
              <a:ext uri="{FF2B5EF4-FFF2-40B4-BE49-F238E27FC236}">
                <a16:creationId xmlns:a16="http://schemas.microsoft.com/office/drawing/2014/main" id="{2984F273-0C75-44ED-882F-3F933A57AA88}"/>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YOUR SAFEGUARDING TIMELINE</a:t>
            </a:r>
            <a:endParaRPr lang="en-GB" sz="2800" dirty="0">
              <a:solidFill>
                <a:srgbClr val="244B90"/>
              </a:solidFill>
            </a:endParaRPr>
          </a:p>
        </p:txBody>
      </p:sp>
    </p:spTree>
    <p:extLst>
      <p:ext uri="{BB962C8B-B14F-4D97-AF65-F5344CB8AC3E}">
        <p14:creationId xmlns:p14="http://schemas.microsoft.com/office/powerpoint/2010/main" val="333066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2E7181A8-77CD-46EC-A51C-FE2F4510A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7B194C23-BA58-44CD-91C8-03AD26D49B3A}"/>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CASE STUDY OVERVIEW</a:t>
            </a:r>
            <a:endParaRPr lang="en-GB" sz="2800" dirty="0">
              <a:solidFill>
                <a:srgbClr val="244B90"/>
              </a:solidFill>
            </a:endParaRPr>
          </a:p>
        </p:txBody>
      </p:sp>
      <p:sp>
        <p:nvSpPr>
          <p:cNvPr id="2" name="Title 1"/>
          <p:cNvSpPr>
            <a:spLocks noGrp="1"/>
          </p:cNvSpPr>
          <p:nvPr>
            <p:ph type="title"/>
          </p:nvPr>
        </p:nvSpPr>
        <p:spPr/>
        <p:txBody>
          <a:bodyPr>
            <a:normAutofit/>
          </a:bodyPr>
          <a:lstStyle/>
          <a:p>
            <a:pPr algn="ctr"/>
            <a:r>
              <a:rPr lang="en-GB" dirty="0">
                <a:solidFill>
                  <a:srgbClr val="2D395A"/>
                </a:solidFill>
                <a:latin typeface="Futura-Bold" pitchFamily="2" charset="0"/>
              </a:rPr>
              <a:t>	</a:t>
            </a:r>
          </a:p>
        </p:txBody>
      </p:sp>
      <p:sp>
        <p:nvSpPr>
          <p:cNvPr id="3" name="Content Placeholder 2"/>
          <p:cNvSpPr>
            <a:spLocks noGrp="1"/>
          </p:cNvSpPr>
          <p:nvPr>
            <p:ph idx="1"/>
          </p:nvPr>
        </p:nvSpPr>
        <p:spPr>
          <a:xfrm>
            <a:off x="479376" y="2518432"/>
            <a:ext cx="10515600" cy="1918680"/>
          </a:xfrm>
        </p:spPr>
        <p:txBody>
          <a:bodyPr>
            <a:noAutofit/>
          </a:bodyPr>
          <a:lstStyle/>
          <a:p>
            <a:r>
              <a:rPr lang="en-GB" sz="2400" dirty="0"/>
              <a:t>How hard was it to agree the level of harm?</a:t>
            </a:r>
          </a:p>
          <a:p>
            <a:r>
              <a:rPr lang="en-GB" sz="2400" dirty="0"/>
              <a:t>What helps us make a decision?</a:t>
            </a:r>
          </a:p>
          <a:p>
            <a:r>
              <a:rPr lang="en-GB" sz="2400" dirty="0"/>
              <a:t>Is there always a correct answer?</a:t>
            </a:r>
          </a:p>
          <a:p>
            <a:r>
              <a:rPr lang="en-GB" sz="2400" dirty="0"/>
              <a:t>How do we get it right?</a:t>
            </a:r>
          </a:p>
        </p:txBody>
      </p:sp>
    </p:spTree>
    <p:extLst>
      <p:ext uri="{BB962C8B-B14F-4D97-AF65-F5344CB8AC3E}">
        <p14:creationId xmlns:p14="http://schemas.microsoft.com/office/powerpoint/2010/main" val="3871591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231B9411-8867-403B-957A-335B9C575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190656"/>
          </a:xfrm>
          <a:prstGeom prst="rect">
            <a:avLst/>
          </a:prstGeom>
        </p:spPr>
      </p:pic>
      <p:sp>
        <p:nvSpPr>
          <p:cNvPr id="7" name="TextBox 6">
            <a:extLst>
              <a:ext uri="{FF2B5EF4-FFF2-40B4-BE49-F238E27FC236}">
                <a16:creationId xmlns:a16="http://schemas.microsoft.com/office/drawing/2014/main" id="{52321ADA-859A-4051-A9C6-C2D7A2F896C2}"/>
              </a:ext>
            </a:extLst>
          </p:cNvPr>
          <p:cNvSpPr txBox="1"/>
          <p:nvPr/>
        </p:nvSpPr>
        <p:spPr>
          <a:xfrm>
            <a:off x="474640" y="1718950"/>
            <a:ext cx="11093968" cy="523220"/>
          </a:xfrm>
          <a:prstGeom prst="rect">
            <a:avLst/>
          </a:prstGeom>
          <a:noFill/>
        </p:spPr>
        <p:txBody>
          <a:bodyPr wrap="square" rtlCol="0">
            <a:spAutoFit/>
          </a:bodyPr>
          <a:lstStyle/>
          <a:p>
            <a:r>
              <a:rPr lang="en-GB" sz="2800" dirty="0">
                <a:solidFill>
                  <a:srgbClr val="244B90"/>
                </a:solidFill>
                <a:latin typeface="Futura-Bold" pitchFamily="2" charset="0"/>
              </a:rPr>
              <a:t>CASE STUDY 6 – Adults at risk  </a:t>
            </a:r>
            <a:endParaRPr lang="en-GB" sz="2800" dirty="0">
              <a:solidFill>
                <a:srgbClr val="244B90"/>
              </a:solidFill>
            </a:endParaRPr>
          </a:p>
        </p:txBody>
      </p:sp>
      <p:sp>
        <p:nvSpPr>
          <p:cNvPr id="3" name="Content Placeholder 2"/>
          <p:cNvSpPr>
            <a:spLocks noGrp="1"/>
          </p:cNvSpPr>
          <p:nvPr>
            <p:ph idx="1"/>
          </p:nvPr>
        </p:nvSpPr>
        <p:spPr>
          <a:xfrm>
            <a:off x="476944" y="2374416"/>
            <a:ext cx="11091664" cy="3358840"/>
          </a:xfrm>
        </p:spPr>
        <p:txBody>
          <a:bodyPr>
            <a:noAutofit/>
          </a:bodyPr>
          <a:lstStyle/>
          <a:p>
            <a:pPr>
              <a:lnSpc>
                <a:spcPct val="100000"/>
              </a:lnSpc>
              <a:spcBef>
                <a:spcPts val="0"/>
              </a:spcBef>
              <a:spcAft>
                <a:spcPts val="600"/>
              </a:spcAft>
            </a:pPr>
            <a:r>
              <a:rPr lang="en-GB" sz="2400" dirty="0"/>
              <a:t>Colin is a 19-year old young man whose sight is very poor; he can barely make out shadow images of objects. He is a very intelligent and sensitive young man, and a very proficient computer user. He is currently training to use a guide dog.</a:t>
            </a:r>
          </a:p>
          <a:p>
            <a:pPr>
              <a:lnSpc>
                <a:spcPct val="100000"/>
              </a:lnSpc>
              <a:spcBef>
                <a:spcPts val="0"/>
              </a:spcBef>
              <a:spcAft>
                <a:spcPts val="600"/>
              </a:spcAft>
            </a:pPr>
            <a:r>
              <a:rPr lang="en-GB" sz="2400" dirty="0"/>
              <a:t>He has a history of falls and injuries caused by walking into things and when he comes into Church with a large bruise on his face you remark lightly about it; however, he seems quite anxious and responds that it was his own fault he should not have knocked over his mother’s boyfriend’s beer.</a:t>
            </a:r>
          </a:p>
          <a:p>
            <a:pPr>
              <a:lnSpc>
                <a:spcPct val="100000"/>
              </a:lnSpc>
              <a:spcBef>
                <a:spcPts val="0"/>
              </a:spcBef>
              <a:spcAft>
                <a:spcPts val="600"/>
              </a:spcAft>
            </a:pPr>
            <a:r>
              <a:rPr lang="en-GB" sz="2400" dirty="0"/>
              <a:t>He then starts sobbing quietly and will not say anything more, only shaking his head when you try to talk to him further.</a:t>
            </a:r>
          </a:p>
          <a:p>
            <a:pPr marL="0" indent="0">
              <a:lnSpc>
                <a:spcPct val="120000"/>
              </a:lnSpc>
              <a:spcBef>
                <a:spcPts val="0"/>
              </a:spcBef>
              <a:buNone/>
            </a:pPr>
            <a:endParaRPr lang="en-GB" sz="2200" dirty="0"/>
          </a:p>
        </p:txBody>
      </p:sp>
    </p:spTree>
    <p:extLst>
      <p:ext uri="{BB962C8B-B14F-4D97-AF65-F5344CB8AC3E}">
        <p14:creationId xmlns:p14="http://schemas.microsoft.com/office/powerpoint/2010/main" val="1042934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231B9411-8867-403B-957A-335B9C575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190656"/>
          </a:xfrm>
          <a:prstGeom prst="rect">
            <a:avLst/>
          </a:prstGeom>
        </p:spPr>
      </p:pic>
      <p:sp>
        <p:nvSpPr>
          <p:cNvPr id="7" name="TextBox 6">
            <a:extLst>
              <a:ext uri="{FF2B5EF4-FFF2-40B4-BE49-F238E27FC236}">
                <a16:creationId xmlns:a16="http://schemas.microsoft.com/office/drawing/2014/main" id="{52321ADA-859A-4051-A9C6-C2D7A2F896C2}"/>
              </a:ext>
            </a:extLst>
          </p:cNvPr>
          <p:cNvSpPr txBox="1"/>
          <p:nvPr/>
        </p:nvSpPr>
        <p:spPr>
          <a:xfrm>
            <a:off x="474640" y="1718950"/>
            <a:ext cx="11093968" cy="523220"/>
          </a:xfrm>
          <a:prstGeom prst="rect">
            <a:avLst/>
          </a:prstGeom>
          <a:noFill/>
        </p:spPr>
        <p:txBody>
          <a:bodyPr wrap="square" rtlCol="0">
            <a:spAutoFit/>
          </a:bodyPr>
          <a:lstStyle/>
          <a:p>
            <a:r>
              <a:rPr lang="en-GB" sz="2800" dirty="0">
                <a:solidFill>
                  <a:srgbClr val="244B90"/>
                </a:solidFill>
                <a:latin typeface="Futura-Bold" pitchFamily="2" charset="0"/>
              </a:rPr>
              <a:t>CASE STUDY 6 – Consider the following </a:t>
            </a:r>
            <a:endParaRPr lang="en-GB" sz="2800" dirty="0">
              <a:solidFill>
                <a:srgbClr val="244B90"/>
              </a:solidFill>
            </a:endParaRPr>
          </a:p>
        </p:txBody>
      </p:sp>
      <p:sp>
        <p:nvSpPr>
          <p:cNvPr id="3" name="Content Placeholder 2"/>
          <p:cNvSpPr>
            <a:spLocks noGrp="1"/>
          </p:cNvSpPr>
          <p:nvPr>
            <p:ph idx="1"/>
          </p:nvPr>
        </p:nvSpPr>
        <p:spPr>
          <a:xfrm>
            <a:off x="476944" y="2374416"/>
            <a:ext cx="11091664" cy="3358840"/>
          </a:xfrm>
        </p:spPr>
        <p:txBody>
          <a:bodyPr>
            <a:noAutofit/>
          </a:bodyPr>
          <a:lstStyle/>
          <a:p>
            <a:pPr algn="just" fontAlgn="base">
              <a:spcAft>
                <a:spcPts val="600"/>
              </a:spcAft>
            </a:pPr>
            <a:r>
              <a:rPr lang="en-GB" sz="2400" dirty="0"/>
              <a:t>Is this a situation where harm may be occurring; if so what type of harm?</a:t>
            </a:r>
          </a:p>
          <a:p>
            <a:pPr algn="just" fontAlgn="base">
              <a:spcAft>
                <a:spcPts val="600"/>
              </a:spcAft>
            </a:pPr>
            <a:r>
              <a:rPr lang="en-GB" sz="2400" dirty="0"/>
              <a:t>What can you do? What should you do? What should you not do?</a:t>
            </a:r>
          </a:p>
          <a:p>
            <a:pPr algn="just" fontAlgn="base">
              <a:spcAft>
                <a:spcPts val="600"/>
              </a:spcAft>
            </a:pPr>
            <a:r>
              <a:rPr lang="en-GB" sz="2400" dirty="0"/>
              <a:t>Who else should be involved?</a:t>
            </a:r>
          </a:p>
          <a:p>
            <a:pPr algn="just" fontAlgn="base">
              <a:spcAft>
                <a:spcPts val="600"/>
              </a:spcAft>
            </a:pPr>
            <a:r>
              <a:rPr lang="en-GB" sz="2400" dirty="0"/>
              <a:t>What else should be considered?</a:t>
            </a:r>
          </a:p>
          <a:p>
            <a:pPr marL="0" indent="0">
              <a:lnSpc>
                <a:spcPct val="100000"/>
              </a:lnSpc>
              <a:spcBef>
                <a:spcPts val="0"/>
              </a:spcBef>
              <a:spcAft>
                <a:spcPts val="600"/>
              </a:spcAft>
              <a:buNone/>
            </a:pPr>
            <a:endParaRPr lang="en-GB" sz="2200" dirty="0"/>
          </a:p>
        </p:txBody>
      </p:sp>
    </p:spTree>
    <p:extLst>
      <p:ext uri="{BB962C8B-B14F-4D97-AF65-F5344CB8AC3E}">
        <p14:creationId xmlns:p14="http://schemas.microsoft.com/office/powerpoint/2010/main" val="1034279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D7EB9D14-02A0-47A6-9C8C-7E339FBED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6A97DFC-4FE4-425B-B7E9-0C243DF55948}"/>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THE 4 R’s - RESPONDING</a:t>
            </a:r>
            <a:endParaRPr lang="en-GB" sz="2800" dirty="0">
              <a:solidFill>
                <a:srgbClr val="244B90"/>
              </a:solidFill>
            </a:endParaRPr>
          </a:p>
        </p:txBody>
      </p:sp>
      <p:sp>
        <p:nvSpPr>
          <p:cNvPr id="3" name="Content Placeholder 2"/>
          <p:cNvSpPr>
            <a:spLocks noGrp="1"/>
          </p:cNvSpPr>
          <p:nvPr>
            <p:ph idx="1"/>
          </p:nvPr>
        </p:nvSpPr>
        <p:spPr>
          <a:xfrm>
            <a:off x="442779" y="2420888"/>
            <a:ext cx="5616624" cy="1310197"/>
          </a:xfrm>
        </p:spPr>
        <p:txBody>
          <a:bodyPr>
            <a:normAutofit/>
          </a:bodyPr>
          <a:lstStyle/>
          <a:p>
            <a:pPr marL="0" indent="0">
              <a:buNone/>
            </a:pPr>
            <a:r>
              <a:rPr lang="en-GB" sz="2400" dirty="0"/>
              <a:t>How might you respond to a concern raised by a child/young person?</a:t>
            </a:r>
          </a:p>
        </p:txBody>
      </p:sp>
      <p:sp>
        <p:nvSpPr>
          <p:cNvPr id="5" name="TextBox 4">
            <a:extLst>
              <a:ext uri="{FF2B5EF4-FFF2-40B4-BE49-F238E27FC236}">
                <a16:creationId xmlns:a16="http://schemas.microsoft.com/office/drawing/2014/main" id="{078ADBE6-228C-43A7-819B-F4674A723A2E}"/>
              </a:ext>
            </a:extLst>
          </p:cNvPr>
          <p:cNvSpPr txBox="1"/>
          <p:nvPr/>
        </p:nvSpPr>
        <p:spPr>
          <a:xfrm>
            <a:off x="2421245" y="3945250"/>
            <a:ext cx="3530739" cy="707886"/>
          </a:xfrm>
          <a:prstGeom prst="rect">
            <a:avLst/>
          </a:prstGeom>
          <a:noFill/>
        </p:spPr>
        <p:txBody>
          <a:bodyPr wrap="square" rtlCol="0">
            <a:spAutoFit/>
          </a:bodyPr>
          <a:lstStyle/>
          <a:p>
            <a:r>
              <a:rPr lang="en-GB" sz="2000" dirty="0">
                <a:solidFill>
                  <a:srgbClr val="244B90"/>
                </a:solidFill>
                <a:latin typeface="Futura-Bold" pitchFamily="2" charset="0"/>
              </a:rPr>
              <a:t>SMALL GROUP ACTIVITY:</a:t>
            </a:r>
            <a:br>
              <a:rPr lang="en-GB" sz="2000" dirty="0">
                <a:solidFill>
                  <a:srgbClr val="303556"/>
                </a:solidFill>
                <a:latin typeface="Futura-Bold" pitchFamily="2" charset="0"/>
              </a:rPr>
            </a:br>
            <a:r>
              <a:rPr lang="en-GB" sz="2000" dirty="0">
                <a:solidFill>
                  <a:srgbClr val="303556"/>
                </a:solidFill>
                <a:latin typeface="Futura-Bold" pitchFamily="2" charset="0"/>
              </a:rPr>
              <a:t>Responding to Concerns</a:t>
            </a:r>
            <a:endParaRPr lang="en-GB" sz="2000" dirty="0"/>
          </a:p>
        </p:txBody>
      </p:sp>
      <p:sp>
        <p:nvSpPr>
          <p:cNvPr id="8" name="Rectangle: Rounded Corners 7">
            <a:extLst>
              <a:ext uri="{FF2B5EF4-FFF2-40B4-BE49-F238E27FC236}">
                <a16:creationId xmlns:a16="http://schemas.microsoft.com/office/drawing/2014/main" id="{982B9067-43E5-4A52-8173-ECE380B8871A}"/>
              </a:ext>
            </a:extLst>
          </p:cNvPr>
          <p:cNvSpPr/>
          <p:nvPr/>
        </p:nvSpPr>
        <p:spPr>
          <a:xfrm>
            <a:off x="536856" y="3501008"/>
            <a:ext cx="5666563" cy="1651518"/>
          </a:xfrm>
          <a:prstGeom prst="roundRect">
            <a:avLst/>
          </a:prstGeom>
          <a:noFill/>
          <a:ln w="57150">
            <a:solidFill>
              <a:srgbClr val="24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8">
            <a:extLst>
              <a:ext uri="{FF2B5EF4-FFF2-40B4-BE49-F238E27FC236}">
                <a16:creationId xmlns:a16="http://schemas.microsoft.com/office/drawing/2014/main" id="{6489EF44-7207-4764-88A2-1218D0041D22}"/>
              </a:ext>
            </a:extLst>
          </p:cNvPr>
          <p:cNvGraphicFramePr>
            <a:graphicFrameLocks noChangeAspect="1"/>
          </p:cNvGraphicFramePr>
          <p:nvPr>
            <p:extLst>
              <p:ext uri="{D42A27DB-BD31-4B8C-83A1-F6EECF244321}">
                <p14:modId xmlns:p14="http://schemas.microsoft.com/office/powerpoint/2010/main" val="1888369306"/>
              </p:ext>
            </p:extLst>
          </p:nvPr>
        </p:nvGraphicFramePr>
        <p:xfrm>
          <a:off x="860553" y="3788265"/>
          <a:ext cx="1308021" cy="1113591"/>
        </p:xfrm>
        <a:graphic>
          <a:graphicData uri="http://schemas.openxmlformats.org/presentationml/2006/ole">
            <mc:AlternateContent xmlns:mc="http://schemas.openxmlformats.org/markup-compatibility/2006">
              <mc:Choice xmlns:v="urn:schemas-microsoft-com:vml" Requires="v">
                <p:oleObj r:id="rId4" imgW="4742640" imgH="4037760" progId="">
                  <p:embed/>
                </p:oleObj>
              </mc:Choice>
              <mc:Fallback>
                <p:oleObj r:id="rId4" imgW="4742640" imgH="4037760" progId="">
                  <p:embed/>
                  <p:pic>
                    <p:nvPicPr>
                      <p:cNvPr id="9" name="Object 8">
                        <a:extLst>
                          <a:ext uri="{FF2B5EF4-FFF2-40B4-BE49-F238E27FC236}">
                            <a16:creationId xmlns:a16="http://schemas.microsoft.com/office/drawing/2014/main" id="{6489EF44-7207-4764-88A2-1218D0041D22}"/>
                          </a:ext>
                        </a:extLst>
                      </p:cNvPr>
                      <p:cNvPicPr/>
                      <p:nvPr/>
                    </p:nvPicPr>
                    <p:blipFill>
                      <a:blip r:embed="rId5"/>
                      <a:stretch>
                        <a:fillRect/>
                      </a:stretch>
                    </p:blipFill>
                    <p:spPr>
                      <a:xfrm>
                        <a:off x="860553" y="3788265"/>
                        <a:ext cx="1308021" cy="1113591"/>
                      </a:xfrm>
                      <a:prstGeom prst="rect">
                        <a:avLst/>
                      </a:prstGeom>
                    </p:spPr>
                  </p:pic>
                </p:oleObj>
              </mc:Fallback>
            </mc:AlternateContent>
          </a:graphicData>
        </a:graphic>
      </p:graphicFrame>
    </p:spTree>
    <p:extLst>
      <p:ext uri="{BB962C8B-B14F-4D97-AF65-F5344CB8AC3E}">
        <p14:creationId xmlns:p14="http://schemas.microsoft.com/office/powerpoint/2010/main" val="723740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 application&#10;&#10;Description automatically generated">
            <a:extLst>
              <a:ext uri="{FF2B5EF4-FFF2-40B4-BE49-F238E27FC236}">
                <a16:creationId xmlns:a16="http://schemas.microsoft.com/office/drawing/2014/main" id="{6481D1BA-BF8E-4B66-B890-6E5FF8E42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0CBAD877-8CB6-4F7C-B73F-7C8254A7537F}"/>
              </a:ext>
            </a:extLst>
          </p:cNvPr>
          <p:cNvSpPr txBox="1"/>
          <p:nvPr/>
        </p:nvSpPr>
        <p:spPr>
          <a:xfrm>
            <a:off x="474640" y="1609636"/>
            <a:ext cx="8710863" cy="523220"/>
          </a:xfrm>
          <a:prstGeom prst="rect">
            <a:avLst/>
          </a:prstGeom>
          <a:noFill/>
        </p:spPr>
        <p:txBody>
          <a:bodyPr wrap="square" rtlCol="0">
            <a:spAutoFit/>
          </a:bodyPr>
          <a:lstStyle/>
          <a:p>
            <a:r>
              <a:rPr lang="en-GB" sz="2800" dirty="0">
                <a:solidFill>
                  <a:srgbClr val="244B90"/>
                </a:solidFill>
                <a:latin typeface="Futura-Bold" pitchFamily="2" charset="0"/>
              </a:rPr>
              <a:t>RESPONDING</a:t>
            </a:r>
            <a:endParaRPr lang="en-GB" sz="2800" dirty="0">
              <a:solidFill>
                <a:srgbClr val="244B90"/>
              </a:solidFill>
            </a:endParaRPr>
          </a:p>
        </p:txBody>
      </p:sp>
      <p:sp>
        <p:nvSpPr>
          <p:cNvPr id="3" name="Content Placeholder 2"/>
          <p:cNvSpPr>
            <a:spLocks noGrp="1"/>
          </p:cNvSpPr>
          <p:nvPr>
            <p:ph idx="1"/>
          </p:nvPr>
        </p:nvSpPr>
        <p:spPr>
          <a:xfrm>
            <a:off x="479376" y="2185699"/>
            <a:ext cx="4142802" cy="523221"/>
          </a:xfrm>
        </p:spPr>
        <p:txBody>
          <a:bodyPr>
            <a:normAutofit/>
          </a:bodyPr>
          <a:lstStyle/>
          <a:p>
            <a:pPr marL="0" indent="0">
              <a:buNone/>
            </a:pPr>
            <a:r>
              <a:rPr lang="en-GB" sz="2000" dirty="0"/>
              <a:t>How might you respond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8" name="TextBox 7">
            <a:extLst>
              <a:ext uri="{FF2B5EF4-FFF2-40B4-BE49-F238E27FC236}">
                <a16:creationId xmlns:a16="http://schemas.microsoft.com/office/drawing/2014/main" id="{08219635-2E7A-451E-A886-98476752E09B}"/>
              </a:ext>
            </a:extLst>
          </p:cNvPr>
          <p:cNvSpPr txBox="1"/>
          <p:nvPr/>
        </p:nvSpPr>
        <p:spPr>
          <a:xfrm rot="237670">
            <a:off x="714661" y="3002108"/>
            <a:ext cx="2304256" cy="2031325"/>
          </a:xfrm>
          <a:prstGeom prst="rect">
            <a:avLst/>
          </a:prstGeom>
          <a:solidFill>
            <a:schemeClr val="accent4">
              <a:lumMod val="40000"/>
              <a:lumOff val="60000"/>
            </a:schemeClr>
          </a:solidFill>
          <a:ln>
            <a:noFill/>
          </a:ln>
        </p:spPr>
        <p:txBody>
          <a:bodyPr wrap="square" rtlCol="0">
            <a:spAutoFit/>
          </a:bodyPr>
          <a:lstStyle/>
          <a:p>
            <a:pPr algn="ctr"/>
            <a:br>
              <a:rPr lang="en-GB" b="1" dirty="0">
                <a:latin typeface="Proxima Nova Rg" panose="02000506030000020004" pitchFamily="50" charset="0"/>
              </a:rPr>
            </a:br>
            <a:endParaRPr lang="en-GB" b="1" dirty="0">
              <a:latin typeface="Proxima Nova Rg" panose="02000506030000020004" pitchFamily="50" charset="0"/>
            </a:endParaRPr>
          </a:p>
          <a:p>
            <a:pPr algn="ctr"/>
            <a:br>
              <a:rPr lang="en-GB" b="1" dirty="0">
                <a:latin typeface="Proxima Nova Rg" panose="02000506030000020004" pitchFamily="50" charset="0"/>
              </a:rPr>
            </a:br>
            <a:r>
              <a:rPr lang="en-GB" b="1" dirty="0">
                <a:latin typeface="Proxima Nova Rg" panose="02000506030000020004" pitchFamily="50" charset="0"/>
              </a:rPr>
              <a:t>Take any allegation seriously</a:t>
            </a:r>
            <a:br>
              <a:rPr lang="en-GB" b="1" dirty="0">
                <a:latin typeface="Proxima Nova Rg" panose="02000506030000020004" pitchFamily="50" charset="0"/>
              </a:rPr>
            </a:br>
            <a:endParaRPr lang="en-GB" b="1" dirty="0">
              <a:latin typeface="Proxima Nova Rg" panose="02000506030000020004" pitchFamily="50" charset="0"/>
            </a:endParaRPr>
          </a:p>
          <a:p>
            <a:pPr algn="ctr"/>
            <a:endParaRPr lang="en-GB" dirty="0">
              <a:latin typeface="Proxima Nova Rg" panose="02000506030000020004" pitchFamily="50" charset="0"/>
            </a:endParaRPr>
          </a:p>
        </p:txBody>
      </p:sp>
      <p:sp>
        <p:nvSpPr>
          <p:cNvPr id="7" name="TextBox 6">
            <a:extLst>
              <a:ext uri="{FF2B5EF4-FFF2-40B4-BE49-F238E27FC236}">
                <a16:creationId xmlns:a16="http://schemas.microsoft.com/office/drawing/2014/main" id="{F3664B32-A1A8-48D1-9ED6-818D6A785B7B}"/>
              </a:ext>
            </a:extLst>
          </p:cNvPr>
          <p:cNvSpPr txBox="1"/>
          <p:nvPr/>
        </p:nvSpPr>
        <p:spPr>
          <a:xfrm rot="21331325">
            <a:off x="3087784" y="3709482"/>
            <a:ext cx="2304256" cy="2031325"/>
          </a:xfrm>
          <a:prstGeom prst="rect">
            <a:avLst/>
          </a:prstGeom>
          <a:solidFill>
            <a:schemeClr val="accent4">
              <a:lumMod val="40000"/>
              <a:lumOff val="60000"/>
            </a:schemeClr>
          </a:solidFill>
          <a:ln>
            <a:noFill/>
          </a:ln>
        </p:spPr>
        <p:txBody>
          <a:bodyPr wrap="square" rtlCol="0">
            <a:spAutoFit/>
          </a:bodyPr>
          <a:lstStyle/>
          <a:p>
            <a:pPr algn="ctr"/>
            <a:br>
              <a:rPr lang="en-GB" b="1" dirty="0">
                <a:latin typeface="Proxima Nova Rg" panose="02000506030000020004" pitchFamily="50" charset="0"/>
              </a:rPr>
            </a:br>
            <a:endParaRPr lang="en-GB" b="1" dirty="0">
              <a:latin typeface="Proxima Nova Rg" panose="02000506030000020004" pitchFamily="50" charset="0"/>
            </a:endParaRPr>
          </a:p>
          <a:p>
            <a:pPr algn="ctr"/>
            <a:r>
              <a:rPr lang="en-GB" b="1" dirty="0">
                <a:latin typeface="Proxima Nova Rg" panose="02000506030000020004" pitchFamily="50" charset="0"/>
              </a:rPr>
              <a:t>Don’t discuss with or confront the alleged abuser</a:t>
            </a:r>
          </a:p>
          <a:p>
            <a:pPr algn="ctr"/>
            <a:endParaRPr lang="en-GB" b="1" dirty="0">
              <a:latin typeface="Proxima Nova Rg" panose="02000506030000020004" pitchFamily="50" charset="0"/>
            </a:endParaRPr>
          </a:p>
          <a:p>
            <a:pPr algn="ctr"/>
            <a:endParaRPr lang="en-GB" dirty="0">
              <a:latin typeface="Proxima Nova Rg" panose="02000506030000020004" pitchFamily="50" charset="0"/>
            </a:endParaRPr>
          </a:p>
        </p:txBody>
      </p:sp>
      <p:sp>
        <p:nvSpPr>
          <p:cNvPr id="6" name="TextBox 5">
            <a:extLst>
              <a:ext uri="{FF2B5EF4-FFF2-40B4-BE49-F238E27FC236}">
                <a16:creationId xmlns:a16="http://schemas.microsoft.com/office/drawing/2014/main" id="{94F1310D-1D06-4026-983D-EAD5DA8116B4}"/>
              </a:ext>
            </a:extLst>
          </p:cNvPr>
          <p:cNvSpPr txBox="1"/>
          <p:nvPr/>
        </p:nvSpPr>
        <p:spPr>
          <a:xfrm rot="291157">
            <a:off x="5870195" y="3752125"/>
            <a:ext cx="2304256" cy="2031325"/>
          </a:xfrm>
          <a:prstGeom prst="rect">
            <a:avLst/>
          </a:prstGeom>
          <a:solidFill>
            <a:schemeClr val="accent4">
              <a:lumMod val="40000"/>
              <a:lumOff val="60000"/>
            </a:schemeClr>
          </a:solidFill>
          <a:ln>
            <a:noFill/>
          </a:ln>
        </p:spPr>
        <p:txBody>
          <a:bodyPr wrap="square" rtlCol="0">
            <a:spAutoFit/>
          </a:bodyPr>
          <a:lstStyle/>
          <a:p>
            <a:endParaRPr lang="en-GB" b="1" dirty="0">
              <a:latin typeface="Proxima Nova Rg" panose="02000506030000020004" pitchFamily="50" charset="0"/>
            </a:endParaRPr>
          </a:p>
          <a:p>
            <a:pPr algn="ctr"/>
            <a:r>
              <a:rPr lang="en-GB" b="1" dirty="0">
                <a:latin typeface="Proxima Nova Rg" panose="02000506030000020004" pitchFamily="50" charset="0"/>
              </a:rPr>
              <a:t>Explain what you'll do next – Be honest, don’t </a:t>
            </a:r>
            <a:br>
              <a:rPr lang="en-GB" b="1" dirty="0">
                <a:latin typeface="Proxima Nova Rg" panose="02000506030000020004" pitchFamily="50" charset="0"/>
              </a:rPr>
            </a:br>
            <a:r>
              <a:rPr lang="en-GB" b="1" dirty="0">
                <a:latin typeface="Proxima Nova Rg" panose="02000506030000020004" pitchFamily="50" charset="0"/>
              </a:rPr>
              <a:t>make promises</a:t>
            </a:r>
            <a:br>
              <a:rPr lang="en-GB" b="1" dirty="0">
                <a:latin typeface="Proxima Nova Rg" panose="02000506030000020004" pitchFamily="50" charset="0"/>
              </a:rPr>
            </a:br>
            <a:r>
              <a:rPr lang="en-GB" b="1" dirty="0">
                <a:latin typeface="Proxima Nova Rg" panose="02000506030000020004" pitchFamily="50" charset="0"/>
              </a:rPr>
              <a:t>you can’t keep</a:t>
            </a:r>
            <a:br>
              <a:rPr lang="en-GB" b="1" dirty="0">
                <a:latin typeface="Proxima Nova Rg" panose="02000506030000020004" pitchFamily="50" charset="0"/>
              </a:rPr>
            </a:br>
            <a:endParaRPr lang="en-GB" dirty="0">
              <a:latin typeface="Proxima Nova Rg" panose="02000506030000020004" pitchFamily="50" charset="0"/>
            </a:endParaRPr>
          </a:p>
        </p:txBody>
      </p:sp>
      <p:sp>
        <p:nvSpPr>
          <p:cNvPr id="4" name="TextBox 3">
            <a:extLst>
              <a:ext uri="{FF2B5EF4-FFF2-40B4-BE49-F238E27FC236}">
                <a16:creationId xmlns:a16="http://schemas.microsoft.com/office/drawing/2014/main" id="{5B53892B-9B4A-44BF-95EC-711CEFFB2717}"/>
              </a:ext>
            </a:extLst>
          </p:cNvPr>
          <p:cNvSpPr txBox="1"/>
          <p:nvPr/>
        </p:nvSpPr>
        <p:spPr>
          <a:xfrm rot="481718">
            <a:off x="8909165" y="812264"/>
            <a:ext cx="2516086" cy="2308324"/>
          </a:xfrm>
          <a:prstGeom prst="rect">
            <a:avLst/>
          </a:prstGeom>
          <a:solidFill>
            <a:schemeClr val="accent4">
              <a:lumMod val="40000"/>
              <a:lumOff val="60000"/>
            </a:schemeClr>
          </a:solidFill>
          <a:ln>
            <a:noFill/>
          </a:ln>
        </p:spPr>
        <p:txBody>
          <a:bodyPr wrap="square" rtlCol="0">
            <a:spAutoFit/>
          </a:bodyPr>
          <a:lstStyle/>
          <a:p>
            <a:pPr algn="ctr"/>
            <a:br>
              <a:rPr lang="en-GB" b="1" dirty="0">
                <a:latin typeface="Proxima Nova Rg" panose="02000506030000020004" pitchFamily="50" charset="0"/>
              </a:rPr>
            </a:br>
            <a:r>
              <a:rPr lang="en-GB" b="1" dirty="0">
                <a:latin typeface="Proxima Nova Rg" panose="02000506030000020004" pitchFamily="50" charset="0"/>
              </a:rPr>
              <a:t>Report what the child has told you as soon as possible in line with your CP Procedures, and Church procedures</a:t>
            </a:r>
            <a:br>
              <a:rPr lang="en-GB" b="1" dirty="0">
                <a:latin typeface="Proxima Nova Rg" panose="02000506030000020004" pitchFamily="50" charset="0"/>
              </a:rPr>
            </a:br>
            <a:r>
              <a:rPr lang="en-GB" b="1" dirty="0">
                <a:latin typeface="Proxima Nova Rg" panose="02000506030000020004" pitchFamily="50" charset="0"/>
              </a:rPr>
              <a:t> </a:t>
            </a:r>
            <a:endParaRPr lang="en-GB" dirty="0">
              <a:latin typeface="Proxima Nova Rg" panose="02000506030000020004" pitchFamily="50" charset="0"/>
            </a:endParaRPr>
          </a:p>
        </p:txBody>
      </p:sp>
      <p:sp>
        <p:nvSpPr>
          <p:cNvPr id="9" name="TextBox 8">
            <a:extLst>
              <a:ext uri="{FF2B5EF4-FFF2-40B4-BE49-F238E27FC236}">
                <a16:creationId xmlns:a16="http://schemas.microsoft.com/office/drawing/2014/main" id="{AA40B612-E895-4DF8-90B1-914B93EF7D1E}"/>
              </a:ext>
            </a:extLst>
          </p:cNvPr>
          <p:cNvSpPr txBox="1"/>
          <p:nvPr/>
        </p:nvSpPr>
        <p:spPr>
          <a:xfrm rot="21232944">
            <a:off x="8228334" y="3191304"/>
            <a:ext cx="2419383" cy="2308324"/>
          </a:xfrm>
          <a:prstGeom prst="rect">
            <a:avLst/>
          </a:prstGeom>
          <a:solidFill>
            <a:schemeClr val="accent4">
              <a:lumMod val="40000"/>
              <a:lumOff val="60000"/>
            </a:schemeClr>
          </a:solidFill>
          <a:ln>
            <a:noFill/>
          </a:ln>
        </p:spPr>
        <p:txBody>
          <a:bodyPr wrap="square" rtlCol="0">
            <a:spAutoFit/>
          </a:bodyPr>
          <a:lstStyle/>
          <a:p>
            <a:endParaRPr lang="en-GB" b="1" dirty="0">
              <a:latin typeface="Proxima Nova Rg" panose="02000506030000020004" pitchFamily="50" charset="0"/>
            </a:endParaRPr>
          </a:p>
          <a:p>
            <a:endParaRPr lang="en-GB" b="1" dirty="0">
              <a:latin typeface="Proxima Nova Rg" panose="02000506030000020004" pitchFamily="50" charset="0"/>
            </a:endParaRPr>
          </a:p>
          <a:p>
            <a:endParaRPr lang="en-GB" b="1" dirty="0">
              <a:latin typeface="Proxima Nova Rg" panose="02000506030000020004" pitchFamily="50" charset="0"/>
            </a:endParaRPr>
          </a:p>
          <a:p>
            <a:pPr algn="ctr"/>
            <a:r>
              <a:rPr lang="en-GB" b="1" dirty="0">
                <a:latin typeface="Proxima Nova Rg" panose="02000506030000020004" pitchFamily="50" charset="0"/>
              </a:rPr>
              <a:t>Never promise to keep secrets</a:t>
            </a:r>
            <a:br>
              <a:rPr lang="en-GB" b="1" dirty="0">
                <a:latin typeface="Proxima Nova Rg" panose="02000506030000020004" pitchFamily="50" charset="0"/>
              </a:rPr>
            </a:br>
            <a:br>
              <a:rPr lang="en-GB" b="1" dirty="0">
                <a:latin typeface="Proxima Nova Rg" panose="02000506030000020004" pitchFamily="50" charset="0"/>
              </a:rPr>
            </a:br>
            <a:endParaRPr lang="en-GB" b="1" dirty="0">
              <a:latin typeface="Proxima Nova Rg" panose="02000506030000020004" pitchFamily="50" charset="0"/>
            </a:endParaRPr>
          </a:p>
          <a:p>
            <a:endParaRPr lang="en-GB" dirty="0">
              <a:latin typeface="Proxima Nova Rg" panose="02000506030000020004" pitchFamily="50" charset="0"/>
            </a:endParaRPr>
          </a:p>
        </p:txBody>
      </p:sp>
      <p:sp>
        <p:nvSpPr>
          <p:cNvPr id="10" name="TextBox 9">
            <a:extLst>
              <a:ext uri="{FF2B5EF4-FFF2-40B4-BE49-F238E27FC236}">
                <a16:creationId xmlns:a16="http://schemas.microsoft.com/office/drawing/2014/main" id="{778F9F8E-496F-4FB5-9851-18D67446E0AB}"/>
              </a:ext>
            </a:extLst>
          </p:cNvPr>
          <p:cNvSpPr txBox="1"/>
          <p:nvPr/>
        </p:nvSpPr>
        <p:spPr>
          <a:xfrm rot="21226953">
            <a:off x="6357930" y="997023"/>
            <a:ext cx="2408837" cy="2308324"/>
          </a:xfrm>
          <a:prstGeom prst="rect">
            <a:avLst/>
          </a:prstGeom>
          <a:solidFill>
            <a:schemeClr val="accent4">
              <a:lumMod val="40000"/>
              <a:lumOff val="60000"/>
            </a:schemeClr>
          </a:solidFill>
          <a:ln>
            <a:noFill/>
          </a:ln>
        </p:spPr>
        <p:txBody>
          <a:bodyPr wrap="square" rtlCol="0">
            <a:spAutoFit/>
          </a:bodyPr>
          <a:lstStyle/>
          <a:p>
            <a:pPr algn="ctr"/>
            <a:br>
              <a:rPr lang="en-GB" b="1" dirty="0">
                <a:latin typeface="Proxima Nova Rg" panose="02000506030000020004" pitchFamily="50" charset="0"/>
              </a:rPr>
            </a:br>
            <a:r>
              <a:rPr lang="en-GB" b="1" dirty="0">
                <a:latin typeface="Proxima Nova Rg" panose="02000506030000020004" pitchFamily="50" charset="0"/>
              </a:rPr>
              <a:t>Reassure them - </a:t>
            </a:r>
          </a:p>
          <a:p>
            <a:pPr algn="ctr"/>
            <a:r>
              <a:rPr lang="en-GB" b="1" dirty="0">
                <a:latin typeface="Proxima Nova Rg" panose="02000506030000020004" pitchFamily="50" charset="0"/>
              </a:rPr>
              <a:t>Let them know they've done the right thing by telling you</a:t>
            </a:r>
          </a:p>
          <a:p>
            <a:pPr algn="ctr"/>
            <a:br>
              <a:rPr lang="en-GB" dirty="0">
                <a:latin typeface="Proxima Nova Rg" panose="02000506030000020004" pitchFamily="50" charset="0"/>
              </a:rPr>
            </a:br>
            <a:endParaRPr lang="en-GB" dirty="0">
              <a:latin typeface="Proxima Nova Rg" panose="02000506030000020004" pitchFamily="50" charset="0"/>
            </a:endParaRPr>
          </a:p>
        </p:txBody>
      </p:sp>
      <p:sp>
        <p:nvSpPr>
          <p:cNvPr id="11" name="TextBox 10">
            <a:extLst>
              <a:ext uri="{FF2B5EF4-FFF2-40B4-BE49-F238E27FC236}">
                <a16:creationId xmlns:a16="http://schemas.microsoft.com/office/drawing/2014/main" id="{ADAA6157-321D-401C-B3D6-7E420408F14B}"/>
              </a:ext>
            </a:extLst>
          </p:cNvPr>
          <p:cNvSpPr txBox="1"/>
          <p:nvPr/>
        </p:nvSpPr>
        <p:spPr>
          <a:xfrm rot="319228">
            <a:off x="3892682" y="1438128"/>
            <a:ext cx="2402346" cy="2308324"/>
          </a:xfrm>
          <a:prstGeom prst="rect">
            <a:avLst/>
          </a:prstGeom>
          <a:solidFill>
            <a:schemeClr val="accent4">
              <a:lumMod val="40000"/>
              <a:lumOff val="60000"/>
            </a:schemeClr>
          </a:solidFill>
          <a:ln>
            <a:noFill/>
          </a:ln>
        </p:spPr>
        <p:txBody>
          <a:bodyPr wrap="square" rtlCol="0">
            <a:spAutoFit/>
          </a:bodyPr>
          <a:lstStyle/>
          <a:p>
            <a:pPr algn="ctr"/>
            <a:r>
              <a:rPr lang="en-GB" b="1" dirty="0">
                <a:latin typeface="Proxima Nova Rg" panose="02000506030000020004" pitchFamily="50" charset="0"/>
              </a:rPr>
              <a:t>Listen carefully to what they're saying </a:t>
            </a:r>
            <a:br>
              <a:rPr lang="en-GB" b="1" dirty="0">
                <a:latin typeface="Proxima Nova Rg" panose="02000506030000020004" pitchFamily="50" charset="0"/>
              </a:rPr>
            </a:br>
            <a:r>
              <a:rPr lang="en-GB" b="1" dirty="0">
                <a:latin typeface="Proxima Nova Rg" panose="02000506030000020004" pitchFamily="50" charset="0"/>
              </a:rPr>
              <a:t>/ Be sensitive, arrange a safe environment to talk</a:t>
            </a:r>
            <a:br>
              <a:rPr lang="en-GB" b="1" dirty="0">
                <a:latin typeface="Proxima Nova Rg" panose="02000506030000020004" pitchFamily="50" charset="0"/>
              </a:rPr>
            </a:br>
            <a:endParaRPr lang="en-GB" dirty="0">
              <a:latin typeface="Proxima Nova Rg" panose="02000506030000020004" pitchFamily="50" charset="0"/>
            </a:endParaRPr>
          </a:p>
        </p:txBody>
      </p:sp>
    </p:spTree>
    <p:extLst>
      <p:ext uri="{BB962C8B-B14F-4D97-AF65-F5344CB8AC3E}">
        <p14:creationId xmlns:p14="http://schemas.microsoft.com/office/powerpoint/2010/main" val="142979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BC1439AD-4491-4850-A2A1-B8557A69A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21BA091-83C8-4653-BFA2-98F5D21172AD}"/>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BARRIERS TO RESPONDING</a:t>
            </a:r>
            <a:endParaRPr lang="en-GB" sz="2800" dirty="0">
              <a:solidFill>
                <a:srgbClr val="244B90"/>
              </a:solidFill>
            </a:endParaRPr>
          </a:p>
        </p:txBody>
      </p:sp>
      <p:sp>
        <p:nvSpPr>
          <p:cNvPr id="3" name="Content Placeholder 2">
            <a:extLst>
              <a:ext uri="{FF2B5EF4-FFF2-40B4-BE49-F238E27FC236}">
                <a16:creationId xmlns:a16="http://schemas.microsoft.com/office/drawing/2014/main" id="{C7A12960-C596-4A49-B45A-880893999189}"/>
              </a:ext>
            </a:extLst>
          </p:cNvPr>
          <p:cNvSpPr>
            <a:spLocks noGrp="1"/>
          </p:cNvSpPr>
          <p:nvPr>
            <p:ph idx="1"/>
          </p:nvPr>
        </p:nvSpPr>
        <p:spPr>
          <a:xfrm>
            <a:off x="494454" y="2420888"/>
            <a:ext cx="10515600" cy="523220"/>
          </a:xfrm>
        </p:spPr>
        <p:txBody>
          <a:bodyPr>
            <a:normAutofit/>
          </a:bodyPr>
          <a:lstStyle/>
          <a:p>
            <a:pPr marL="0" indent="0">
              <a:buNone/>
            </a:pPr>
            <a:r>
              <a:rPr lang="en-GB" sz="2000" dirty="0"/>
              <a:t>What might prevent a leader responding appropriately and not reporting an allegation? </a:t>
            </a:r>
          </a:p>
        </p:txBody>
      </p:sp>
      <p:sp>
        <p:nvSpPr>
          <p:cNvPr id="7" name="TextBox 6">
            <a:extLst>
              <a:ext uri="{FF2B5EF4-FFF2-40B4-BE49-F238E27FC236}">
                <a16:creationId xmlns:a16="http://schemas.microsoft.com/office/drawing/2014/main" id="{D05E0FD4-1CBB-431D-95AB-F423F050C2E0}"/>
              </a:ext>
            </a:extLst>
          </p:cNvPr>
          <p:cNvSpPr txBox="1"/>
          <p:nvPr/>
        </p:nvSpPr>
        <p:spPr>
          <a:xfrm>
            <a:off x="2507781" y="3639417"/>
            <a:ext cx="3748265" cy="707886"/>
          </a:xfrm>
          <a:prstGeom prst="rect">
            <a:avLst/>
          </a:prstGeom>
          <a:noFill/>
        </p:spPr>
        <p:txBody>
          <a:bodyPr wrap="square" rtlCol="0">
            <a:spAutoFit/>
          </a:bodyPr>
          <a:lstStyle/>
          <a:p>
            <a:r>
              <a:rPr lang="en-GB" sz="2000" dirty="0">
                <a:solidFill>
                  <a:srgbClr val="244B90"/>
                </a:solidFill>
                <a:latin typeface="Futura-Bold" pitchFamily="2" charset="0"/>
              </a:rPr>
              <a:t>SMALL GROUP ACTIVITY:</a:t>
            </a:r>
            <a:br>
              <a:rPr lang="en-GB" sz="2000" dirty="0">
                <a:solidFill>
                  <a:srgbClr val="303556"/>
                </a:solidFill>
                <a:latin typeface="Futura-Bold" pitchFamily="2" charset="0"/>
              </a:rPr>
            </a:br>
            <a:r>
              <a:rPr lang="en-GB" sz="2000" dirty="0">
                <a:solidFill>
                  <a:srgbClr val="303556"/>
                </a:solidFill>
                <a:latin typeface="Futura-Bold" pitchFamily="2" charset="0"/>
              </a:rPr>
              <a:t>Barriers to responding</a:t>
            </a:r>
          </a:p>
        </p:txBody>
      </p:sp>
      <p:sp>
        <p:nvSpPr>
          <p:cNvPr id="8" name="Rectangle: Rounded Corners 7">
            <a:extLst>
              <a:ext uri="{FF2B5EF4-FFF2-40B4-BE49-F238E27FC236}">
                <a16:creationId xmlns:a16="http://schemas.microsoft.com/office/drawing/2014/main" id="{60D00059-D713-4DEC-9DAB-BED025BEF140}"/>
              </a:ext>
            </a:extLst>
          </p:cNvPr>
          <p:cNvSpPr/>
          <p:nvPr/>
        </p:nvSpPr>
        <p:spPr>
          <a:xfrm>
            <a:off x="623392" y="3135361"/>
            <a:ext cx="5666563" cy="1651518"/>
          </a:xfrm>
          <a:prstGeom prst="roundRect">
            <a:avLst/>
          </a:prstGeom>
          <a:noFill/>
          <a:ln w="57150">
            <a:solidFill>
              <a:srgbClr val="24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8">
            <a:extLst>
              <a:ext uri="{FF2B5EF4-FFF2-40B4-BE49-F238E27FC236}">
                <a16:creationId xmlns:a16="http://schemas.microsoft.com/office/drawing/2014/main" id="{3AFD930A-E137-4F9F-BCF2-DADED75077CB}"/>
              </a:ext>
            </a:extLst>
          </p:cNvPr>
          <p:cNvGraphicFramePr>
            <a:graphicFrameLocks noChangeAspect="1"/>
          </p:cNvGraphicFramePr>
          <p:nvPr>
            <p:extLst>
              <p:ext uri="{D42A27DB-BD31-4B8C-83A1-F6EECF244321}">
                <p14:modId xmlns:p14="http://schemas.microsoft.com/office/powerpoint/2010/main" val="658296847"/>
              </p:ext>
            </p:extLst>
          </p:nvPr>
        </p:nvGraphicFramePr>
        <p:xfrm>
          <a:off x="947089" y="3422618"/>
          <a:ext cx="1308021" cy="1113591"/>
        </p:xfrm>
        <a:graphic>
          <a:graphicData uri="http://schemas.openxmlformats.org/presentationml/2006/ole">
            <mc:AlternateContent xmlns:mc="http://schemas.openxmlformats.org/markup-compatibility/2006">
              <mc:Choice xmlns:v="urn:schemas-microsoft-com:vml" Requires="v">
                <p:oleObj r:id="rId4" imgW="4742640" imgH="4037760" progId="">
                  <p:embed/>
                </p:oleObj>
              </mc:Choice>
              <mc:Fallback>
                <p:oleObj r:id="rId4" imgW="4742640" imgH="4037760" progId="">
                  <p:embed/>
                  <p:pic>
                    <p:nvPicPr>
                      <p:cNvPr id="9" name="Object 8">
                        <a:extLst>
                          <a:ext uri="{FF2B5EF4-FFF2-40B4-BE49-F238E27FC236}">
                            <a16:creationId xmlns:a16="http://schemas.microsoft.com/office/drawing/2014/main" id="{3AFD930A-E137-4F9F-BCF2-DADED75077CB}"/>
                          </a:ext>
                        </a:extLst>
                      </p:cNvPr>
                      <p:cNvPicPr/>
                      <p:nvPr/>
                    </p:nvPicPr>
                    <p:blipFill>
                      <a:blip r:embed="rId5"/>
                      <a:stretch>
                        <a:fillRect/>
                      </a:stretch>
                    </p:blipFill>
                    <p:spPr>
                      <a:xfrm>
                        <a:off x="947089" y="3422618"/>
                        <a:ext cx="1308021" cy="1113591"/>
                      </a:xfrm>
                      <a:prstGeom prst="rect">
                        <a:avLst/>
                      </a:prstGeom>
                    </p:spPr>
                  </p:pic>
                </p:oleObj>
              </mc:Fallback>
            </mc:AlternateContent>
          </a:graphicData>
        </a:graphic>
      </p:graphicFrame>
    </p:spTree>
    <p:extLst>
      <p:ext uri="{BB962C8B-B14F-4D97-AF65-F5344CB8AC3E}">
        <p14:creationId xmlns:p14="http://schemas.microsoft.com/office/powerpoint/2010/main" val="2424139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11CF041F-9FE3-4E95-9521-4B6908DC1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7B8513C3-43AF-4D03-8D89-605973746BF0}"/>
              </a:ext>
            </a:extLst>
          </p:cNvPr>
          <p:cNvSpPr txBox="1"/>
          <p:nvPr/>
        </p:nvSpPr>
        <p:spPr>
          <a:xfrm>
            <a:off x="474640" y="1609636"/>
            <a:ext cx="8710863" cy="523220"/>
          </a:xfrm>
          <a:prstGeom prst="rect">
            <a:avLst/>
          </a:prstGeom>
          <a:noFill/>
        </p:spPr>
        <p:txBody>
          <a:bodyPr wrap="square" rtlCol="0">
            <a:spAutoFit/>
          </a:bodyPr>
          <a:lstStyle/>
          <a:p>
            <a:r>
              <a:rPr lang="en-GB" sz="2800" dirty="0">
                <a:solidFill>
                  <a:srgbClr val="244B90"/>
                </a:solidFill>
                <a:latin typeface="Futura-Bold" pitchFamily="2" charset="0"/>
              </a:rPr>
              <a:t>THE 4 R’s - RESPONDING</a:t>
            </a:r>
            <a:endParaRPr lang="en-GB" sz="2800" dirty="0">
              <a:solidFill>
                <a:srgbClr val="244B90"/>
              </a:solidFill>
            </a:endParaRPr>
          </a:p>
        </p:txBody>
      </p:sp>
      <p:sp>
        <p:nvSpPr>
          <p:cNvPr id="3" name="Content Placeholder 2"/>
          <p:cNvSpPr>
            <a:spLocks noGrp="1"/>
          </p:cNvSpPr>
          <p:nvPr>
            <p:ph idx="1"/>
          </p:nvPr>
        </p:nvSpPr>
        <p:spPr>
          <a:xfrm>
            <a:off x="485346" y="2204864"/>
            <a:ext cx="11155270" cy="3456384"/>
          </a:xfrm>
        </p:spPr>
        <p:txBody>
          <a:bodyPr>
            <a:noAutofit/>
          </a:bodyPr>
          <a:lstStyle/>
          <a:p>
            <a:pPr marL="0" indent="0">
              <a:buNone/>
            </a:pPr>
            <a:r>
              <a:rPr lang="en-GB" b="1" dirty="0"/>
              <a:t>An allegation or concern is often made unexpectantly.</a:t>
            </a:r>
            <a:endParaRPr lang="en-GB" sz="3200" dirty="0"/>
          </a:p>
          <a:p>
            <a:pPr marL="0" indent="0">
              <a:buNone/>
            </a:pPr>
            <a:r>
              <a:rPr lang="en-GB" sz="2300" b="1" dirty="0">
                <a:solidFill>
                  <a:srgbClr val="224B8E"/>
                </a:solidFill>
              </a:rPr>
              <a:t>Plan now . . .</a:t>
            </a:r>
          </a:p>
          <a:p>
            <a:r>
              <a:rPr lang="en-GB" sz="2300" dirty="0"/>
              <a:t>Know where to find the BB Safeguarding Procedures. Have a read of them.</a:t>
            </a:r>
          </a:p>
          <a:p>
            <a:r>
              <a:rPr lang="en-GB" sz="2300" dirty="0"/>
              <a:t>Find out who your Church Safeguarding Lead/Co-ordinator is.</a:t>
            </a:r>
          </a:p>
          <a:p>
            <a:r>
              <a:rPr lang="en-GB" sz="2300" dirty="0"/>
              <a:t>Know where to find your Church Safeguarding Policy and read it.</a:t>
            </a:r>
          </a:p>
          <a:p>
            <a:r>
              <a:rPr lang="en-GB" sz="2300" dirty="0"/>
              <a:t>Ensure you have contact numbers for your Captain, Chaplain, BB Safeguarding Manager (</a:t>
            </a:r>
            <a:r>
              <a:rPr lang="en-GB" sz="2300" b="1" dirty="0"/>
              <a:t>0300 303 4454</a:t>
            </a:r>
            <a:r>
              <a:rPr lang="en-GB" sz="2300" dirty="0"/>
              <a:t> or </a:t>
            </a:r>
            <a:r>
              <a:rPr lang="en-GB" sz="2300" b="1" dirty="0"/>
              <a:t>safeguarding@boys-brigade.org.uk</a:t>
            </a:r>
            <a:r>
              <a:rPr lang="en-GB" sz="2300" dirty="0"/>
              <a:t>). Put it in your phone now!</a:t>
            </a:r>
          </a:p>
        </p:txBody>
      </p:sp>
    </p:spTree>
    <p:extLst>
      <p:ext uri="{BB962C8B-B14F-4D97-AF65-F5344CB8AC3E}">
        <p14:creationId xmlns:p14="http://schemas.microsoft.com/office/powerpoint/2010/main" val="3568767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text, application&#10;&#10;Description automatically generated">
            <a:extLst>
              <a:ext uri="{FF2B5EF4-FFF2-40B4-BE49-F238E27FC236}">
                <a16:creationId xmlns:a16="http://schemas.microsoft.com/office/drawing/2014/main" id="{D3E4948D-AD2F-4220-BEDB-CD07EC23C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5BEA739-927C-4E9F-A01C-55317E8CF82E}"/>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THE 4 R’s – REPORTING (PASS IT ON)</a:t>
            </a:r>
            <a:endParaRPr lang="en-GB" sz="2800" dirty="0">
              <a:solidFill>
                <a:srgbClr val="244B90"/>
              </a:solidFill>
            </a:endParaRPr>
          </a:p>
        </p:txBody>
      </p:sp>
      <p:sp>
        <p:nvSpPr>
          <p:cNvPr id="3" name="Content Placeholder 2">
            <a:extLst>
              <a:ext uri="{FF2B5EF4-FFF2-40B4-BE49-F238E27FC236}">
                <a16:creationId xmlns:a16="http://schemas.microsoft.com/office/drawing/2014/main" id="{543D9D5E-E163-4852-A039-092DF83D0D23}"/>
              </a:ext>
            </a:extLst>
          </p:cNvPr>
          <p:cNvSpPr>
            <a:spLocks noGrp="1"/>
          </p:cNvSpPr>
          <p:nvPr>
            <p:ph idx="1"/>
          </p:nvPr>
        </p:nvSpPr>
        <p:spPr>
          <a:xfrm>
            <a:off x="474640" y="2420888"/>
            <a:ext cx="7886700" cy="3415234"/>
          </a:xfrm>
        </p:spPr>
        <p:txBody>
          <a:bodyPr>
            <a:noAutofit/>
          </a:bodyPr>
          <a:lstStyle/>
          <a:p>
            <a:pPr marL="0" indent="0">
              <a:buNone/>
            </a:pPr>
            <a:r>
              <a:rPr lang="en-GB" sz="2000" b="1" dirty="0"/>
              <a:t>Non Emergency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b="1" dirty="0">
                <a:solidFill>
                  <a:srgbClr val="FF0000"/>
                </a:solidFill>
              </a:rPr>
              <a:t>Emergency</a:t>
            </a:r>
            <a:r>
              <a:rPr lang="en-GB" sz="2000" dirty="0"/>
              <a:t> </a:t>
            </a:r>
          </a:p>
        </p:txBody>
      </p:sp>
      <p:sp>
        <p:nvSpPr>
          <p:cNvPr id="5" name="TextBox 4">
            <a:extLst>
              <a:ext uri="{FF2B5EF4-FFF2-40B4-BE49-F238E27FC236}">
                <a16:creationId xmlns:a16="http://schemas.microsoft.com/office/drawing/2014/main" id="{E695D83D-5871-4CB7-A027-5AEB3109B756}"/>
              </a:ext>
            </a:extLst>
          </p:cNvPr>
          <p:cNvSpPr txBox="1"/>
          <p:nvPr/>
        </p:nvSpPr>
        <p:spPr>
          <a:xfrm rot="21443593">
            <a:off x="580825" y="2976816"/>
            <a:ext cx="2304256" cy="1021556"/>
          </a:xfrm>
          <a:prstGeom prst="roundRect">
            <a:avLst/>
          </a:prstGeom>
          <a:solidFill>
            <a:srgbClr val="224B8E"/>
          </a:solidFill>
          <a:ln>
            <a:noFill/>
          </a:ln>
        </p:spPr>
        <p:txBody>
          <a:bodyPr wrap="square" rtlCol="0">
            <a:spAutoFit/>
          </a:bodyPr>
          <a:lstStyle/>
          <a:p>
            <a:pPr algn="ctr"/>
            <a:endParaRPr lang="en-GB" b="1" dirty="0">
              <a:solidFill>
                <a:schemeClr val="bg1"/>
              </a:solidFill>
              <a:latin typeface="Proxima Nova Rg" panose="02000506030000020004" pitchFamily="50" charset="0"/>
            </a:endParaRPr>
          </a:p>
          <a:p>
            <a:pPr algn="ctr"/>
            <a:r>
              <a:rPr lang="en-GB" b="1" dirty="0">
                <a:solidFill>
                  <a:schemeClr val="bg1"/>
                </a:solidFill>
                <a:latin typeface="Proxima Nova Rg" panose="02000506030000020004" pitchFamily="50" charset="0"/>
              </a:rPr>
              <a:t>Captain</a:t>
            </a:r>
          </a:p>
          <a:p>
            <a:pPr algn="ctr"/>
            <a:endParaRPr lang="en-GB" b="1" dirty="0">
              <a:solidFill>
                <a:schemeClr val="bg1"/>
              </a:solidFill>
              <a:latin typeface="Proxima Nova Rg" panose="02000506030000020004" pitchFamily="50" charset="0"/>
            </a:endParaRPr>
          </a:p>
        </p:txBody>
      </p:sp>
      <p:sp>
        <p:nvSpPr>
          <p:cNvPr id="6" name="TextBox 5">
            <a:extLst>
              <a:ext uri="{FF2B5EF4-FFF2-40B4-BE49-F238E27FC236}">
                <a16:creationId xmlns:a16="http://schemas.microsoft.com/office/drawing/2014/main" id="{F2BA4910-430E-49B8-9845-C4AA6F145E10}"/>
              </a:ext>
            </a:extLst>
          </p:cNvPr>
          <p:cNvSpPr txBox="1"/>
          <p:nvPr/>
        </p:nvSpPr>
        <p:spPr>
          <a:xfrm rot="237670">
            <a:off x="4695315" y="3769234"/>
            <a:ext cx="2304256" cy="1021556"/>
          </a:xfrm>
          <a:prstGeom prst="roundRect">
            <a:avLst/>
          </a:prstGeom>
          <a:solidFill>
            <a:srgbClr val="224B8E"/>
          </a:solidFill>
          <a:ln>
            <a:noFill/>
          </a:ln>
        </p:spPr>
        <p:txBody>
          <a:bodyPr wrap="square" rtlCol="0">
            <a:spAutoFit/>
          </a:bodyPr>
          <a:lstStyle/>
          <a:p>
            <a:pPr algn="ctr"/>
            <a:endParaRPr lang="en-GB" b="1" dirty="0">
              <a:solidFill>
                <a:schemeClr val="bg1"/>
              </a:solidFill>
              <a:latin typeface="Proxima Nova Rg" panose="02000506030000020004" pitchFamily="50" charset="0"/>
            </a:endParaRPr>
          </a:p>
          <a:p>
            <a:pPr algn="ctr"/>
            <a:r>
              <a:rPr lang="en-GB" b="1" dirty="0">
                <a:solidFill>
                  <a:schemeClr val="bg1"/>
                </a:solidFill>
                <a:latin typeface="Proxima Nova Rg" panose="02000506030000020004" pitchFamily="50" charset="0"/>
              </a:rPr>
              <a:t>Chaplain</a:t>
            </a:r>
          </a:p>
          <a:p>
            <a:pPr algn="ctr"/>
            <a:endParaRPr lang="en-GB" b="1" dirty="0">
              <a:solidFill>
                <a:schemeClr val="bg1"/>
              </a:solidFill>
              <a:latin typeface="Proxima Nova Rg" panose="02000506030000020004" pitchFamily="50" charset="0"/>
            </a:endParaRPr>
          </a:p>
        </p:txBody>
      </p:sp>
      <p:sp>
        <p:nvSpPr>
          <p:cNvPr id="7" name="TextBox 6">
            <a:extLst>
              <a:ext uri="{FF2B5EF4-FFF2-40B4-BE49-F238E27FC236}">
                <a16:creationId xmlns:a16="http://schemas.microsoft.com/office/drawing/2014/main" id="{EE370EDF-154E-4724-AB00-A9F7F0AB9DC4}"/>
              </a:ext>
            </a:extLst>
          </p:cNvPr>
          <p:cNvSpPr txBox="1"/>
          <p:nvPr/>
        </p:nvSpPr>
        <p:spPr>
          <a:xfrm rot="21401926">
            <a:off x="3171174" y="2332728"/>
            <a:ext cx="2304256" cy="1328023"/>
          </a:xfrm>
          <a:prstGeom prst="roundRect">
            <a:avLst/>
          </a:prstGeom>
          <a:solidFill>
            <a:srgbClr val="224B8E"/>
          </a:solidFill>
          <a:ln>
            <a:noFill/>
          </a:ln>
        </p:spPr>
        <p:txBody>
          <a:bodyPr wrap="square" rtlCol="0">
            <a:spAutoFit/>
          </a:bodyPr>
          <a:lstStyle/>
          <a:p>
            <a:pPr algn="ctr"/>
            <a:endParaRPr lang="en-GB" b="1" dirty="0">
              <a:solidFill>
                <a:schemeClr val="bg1"/>
              </a:solidFill>
              <a:latin typeface="Proxima Nova Rg" panose="02000506030000020004" pitchFamily="50" charset="0"/>
            </a:endParaRPr>
          </a:p>
          <a:p>
            <a:pPr algn="ctr"/>
            <a:r>
              <a:rPr lang="en-GB" b="1" dirty="0">
                <a:solidFill>
                  <a:schemeClr val="bg1"/>
                </a:solidFill>
                <a:latin typeface="Proxima Nova Rg" panose="02000506030000020004" pitchFamily="50" charset="0"/>
              </a:rPr>
              <a:t>Safeguarding Coordinator</a:t>
            </a:r>
          </a:p>
          <a:p>
            <a:pPr algn="ctr"/>
            <a:endParaRPr lang="en-GB" b="1" dirty="0">
              <a:solidFill>
                <a:schemeClr val="bg1"/>
              </a:solidFill>
              <a:latin typeface="Proxima Nova Rg" panose="02000506030000020004" pitchFamily="50" charset="0"/>
            </a:endParaRPr>
          </a:p>
        </p:txBody>
      </p:sp>
      <p:sp>
        <p:nvSpPr>
          <p:cNvPr id="8" name="TextBox 7">
            <a:extLst>
              <a:ext uri="{FF2B5EF4-FFF2-40B4-BE49-F238E27FC236}">
                <a16:creationId xmlns:a16="http://schemas.microsoft.com/office/drawing/2014/main" id="{5789AA04-6BB1-4357-AA9A-8338A38F888A}"/>
              </a:ext>
            </a:extLst>
          </p:cNvPr>
          <p:cNvSpPr txBox="1"/>
          <p:nvPr/>
        </p:nvSpPr>
        <p:spPr>
          <a:xfrm rot="21399342">
            <a:off x="9299586" y="2991023"/>
            <a:ext cx="2304256" cy="1328023"/>
          </a:xfrm>
          <a:prstGeom prst="roundRect">
            <a:avLst/>
          </a:prstGeom>
          <a:solidFill>
            <a:srgbClr val="224B8E"/>
          </a:solidFill>
          <a:ln>
            <a:noFill/>
          </a:ln>
        </p:spPr>
        <p:txBody>
          <a:bodyPr wrap="square" rtlCol="0">
            <a:spAutoFit/>
          </a:bodyPr>
          <a:lstStyle/>
          <a:p>
            <a:pPr algn="ctr"/>
            <a:endParaRPr lang="en-GB" b="1" dirty="0">
              <a:solidFill>
                <a:schemeClr val="bg1"/>
              </a:solidFill>
              <a:latin typeface="Proxima Nova Rg" panose="02000506030000020004" pitchFamily="50" charset="0"/>
            </a:endParaRPr>
          </a:p>
          <a:p>
            <a:pPr algn="ctr"/>
            <a:r>
              <a:rPr lang="en-GB" b="1" dirty="0">
                <a:solidFill>
                  <a:schemeClr val="bg1"/>
                </a:solidFill>
                <a:latin typeface="Proxima Nova Rg" panose="02000506030000020004" pitchFamily="50" charset="0"/>
              </a:rPr>
              <a:t>BB Safeguarding Manager</a:t>
            </a:r>
          </a:p>
          <a:p>
            <a:pPr algn="ctr"/>
            <a:endParaRPr lang="en-GB" b="1" dirty="0">
              <a:solidFill>
                <a:schemeClr val="bg1"/>
              </a:solidFill>
              <a:latin typeface="Proxima Nova Rg" panose="02000506030000020004" pitchFamily="50" charset="0"/>
            </a:endParaRPr>
          </a:p>
        </p:txBody>
      </p:sp>
      <p:sp>
        <p:nvSpPr>
          <p:cNvPr id="9" name="TextBox 8">
            <a:extLst>
              <a:ext uri="{FF2B5EF4-FFF2-40B4-BE49-F238E27FC236}">
                <a16:creationId xmlns:a16="http://schemas.microsoft.com/office/drawing/2014/main" id="{26D5D0C1-8021-462C-9335-7426F1EAE787}"/>
              </a:ext>
            </a:extLst>
          </p:cNvPr>
          <p:cNvSpPr txBox="1"/>
          <p:nvPr/>
        </p:nvSpPr>
        <p:spPr>
          <a:xfrm rot="237670">
            <a:off x="6180708" y="2437031"/>
            <a:ext cx="2825124" cy="1328023"/>
          </a:xfrm>
          <a:prstGeom prst="roundRect">
            <a:avLst/>
          </a:prstGeom>
          <a:solidFill>
            <a:srgbClr val="224B8E"/>
          </a:solidFill>
          <a:ln>
            <a:noFill/>
          </a:ln>
        </p:spPr>
        <p:txBody>
          <a:bodyPr wrap="square" rtlCol="0">
            <a:spAutoFit/>
          </a:bodyPr>
          <a:lstStyle/>
          <a:p>
            <a:pPr algn="ctr"/>
            <a:r>
              <a:rPr lang="en-GB" b="1" dirty="0">
                <a:solidFill>
                  <a:schemeClr val="bg1"/>
                </a:solidFill>
                <a:latin typeface="Proxima Nova Rg" panose="02000506030000020004" pitchFamily="50" charset="0"/>
              </a:rPr>
              <a:t>Minister (if you can’t reach your Safeguarding Coordinator)</a:t>
            </a:r>
          </a:p>
        </p:txBody>
      </p:sp>
      <p:sp>
        <p:nvSpPr>
          <p:cNvPr id="12" name="TextBox 11">
            <a:extLst>
              <a:ext uri="{FF2B5EF4-FFF2-40B4-BE49-F238E27FC236}">
                <a16:creationId xmlns:a16="http://schemas.microsoft.com/office/drawing/2014/main" id="{587F50D0-071B-409C-ABBF-948C8C6AC020}"/>
              </a:ext>
            </a:extLst>
          </p:cNvPr>
          <p:cNvSpPr txBox="1"/>
          <p:nvPr/>
        </p:nvSpPr>
        <p:spPr>
          <a:xfrm rot="237670">
            <a:off x="2024077" y="4587490"/>
            <a:ext cx="2304256" cy="1021556"/>
          </a:xfrm>
          <a:prstGeom prst="roundRect">
            <a:avLst/>
          </a:prstGeom>
          <a:solidFill>
            <a:srgbClr val="FF0000"/>
          </a:solidFill>
          <a:ln>
            <a:noFill/>
          </a:ln>
        </p:spPr>
        <p:txBody>
          <a:bodyPr wrap="square" rtlCol="0">
            <a:spAutoFit/>
          </a:bodyPr>
          <a:lstStyle/>
          <a:p>
            <a:pPr algn="ctr"/>
            <a:br>
              <a:rPr lang="en-GB" b="1" dirty="0">
                <a:solidFill>
                  <a:schemeClr val="bg1"/>
                </a:solidFill>
                <a:latin typeface="Proxima Nova Rg" panose="02000506030000020004" pitchFamily="50" charset="0"/>
              </a:rPr>
            </a:br>
            <a:r>
              <a:rPr lang="en-GB" b="1" dirty="0">
                <a:solidFill>
                  <a:schemeClr val="bg1"/>
                </a:solidFill>
                <a:latin typeface="Proxima Nova Rg" panose="02000506030000020004" pitchFamily="50" charset="0"/>
              </a:rPr>
              <a:t>999</a:t>
            </a:r>
            <a:br>
              <a:rPr lang="en-GB" b="1" dirty="0">
                <a:solidFill>
                  <a:schemeClr val="bg1"/>
                </a:solidFill>
                <a:latin typeface="Proxima Nova Rg" panose="02000506030000020004" pitchFamily="50" charset="0"/>
              </a:rPr>
            </a:br>
            <a:endParaRPr lang="en-GB" b="1" dirty="0">
              <a:solidFill>
                <a:schemeClr val="bg1"/>
              </a:solidFill>
              <a:latin typeface="Proxima Nova Rg" panose="02000506030000020004" pitchFamily="50" charset="0"/>
            </a:endParaRPr>
          </a:p>
        </p:txBody>
      </p:sp>
      <p:sp>
        <p:nvSpPr>
          <p:cNvPr id="2" name="Rectangle: Rounded Corners 1">
            <a:extLst>
              <a:ext uri="{FF2B5EF4-FFF2-40B4-BE49-F238E27FC236}">
                <a16:creationId xmlns:a16="http://schemas.microsoft.com/office/drawing/2014/main" id="{858E9B40-4347-4C51-96A6-843A899F7C0D}"/>
              </a:ext>
            </a:extLst>
          </p:cNvPr>
          <p:cNvSpPr/>
          <p:nvPr/>
        </p:nvSpPr>
        <p:spPr>
          <a:xfrm>
            <a:off x="8652585" y="365961"/>
            <a:ext cx="2979310" cy="1254124"/>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Report as soon as possible, always within 24 hours</a:t>
            </a:r>
          </a:p>
        </p:txBody>
      </p:sp>
    </p:spTree>
    <p:extLst>
      <p:ext uri="{BB962C8B-B14F-4D97-AF65-F5344CB8AC3E}">
        <p14:creationId xmlns:p14="http://schemas.microsoft.com/office/powerpoint/2010/main" val="1603815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C2CCF62B-C64A-4F78-A098-EFAE13F92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41"/>
            <a:ext cx="12192000" cy="6858000"/>
          </a:xfrm>
          <a:prstGeom prst="rect">
            <a:avLst/>
          </a:prstGeom>
        </p:spPr>
      </p:pic>
      <p:sp>
        <p:nvSpPr>
          <p:cNvPr id="5" name="TextBox 4">
            <a:extLst>
              <a:ext uri="{FF2B5EF4-FFF2-40B4-BE49-F238E27FC236}">
                <a16:creationId xmlns:a16="http://schemas.microsoft.com/office/drawing/2014/main" id="{1979478F-B52D-43D0-9863-FC7DA740FA9A}"/>
              </a:ext>
            </a:extLst>
          </p:cNvPr>
          <p:cNvSpPr txBox="1"/>
          <p:nvPr/>
        </p:nvSpPr>
        <p:spPr>
          <a:xfrm>
            <a:off x="495630" y="1412776"/>
            <a:ext cx="8710863" cy="523220"/>
          </a:xfrm>
          <a:prstGeom prst="rect">
            <a:avLst/>
          </a:prstGeom>
          <a:noFill/>
        </p:spPr>
        <p:txBody>
          <a:bodyPr wrap="square" rtlCol="0">
            <a:spAutoFit/>
          </a:bodyPr>
          <a:lstStyle/>
          <a:p>
            <a:r>
              <a:rPr lang="en-GB" sz="2800" dirty="0">
                <a:solidFill>
                  <a:srgbClr val="244B90"/>
                </a:solidFill>
                <a:latin typeface="Futura-Bold" pitchFamily="2" charset="0"/>
              </a:rPr>
              <a:t>REPORTING – REGIONAL DIFFERENCES</a:t>
            </a:r>
            <a:endParaRPr lang="en-GB" sz="2800" dirty="0">
              <a:solidFill>
                <a:srgbClr val="244B90"/>
              </a:solidFill>
            </a:endParaRPr>
          </a:p>
        </p:txBody>
      </p:sp>
      <p:sp>
        <p:nvSpPr>
          <p:cNvPr id="3" name="Content Placeholder 2">
            <a:extLst>
              <a:ext uri="{FF2B5EF4-FFF2-40B4-BE49-F238E27FC236}">
                <a16:creationId xmlns:a16="http://schemas.microsoft.com/office/drawing/2014/main" id="{991202FD-E557-433A-9CEA-F86AF5180E87}"/>
              </a:ext>
            </a:extLst>
          </p:cNvPr>
          <p:cNvSpPr>
            <a:spLocks noGrp="1"/>
          </p:cNvSpPr>
          <p:nvPr>
            <p:ph idx="1"/>
          </p:nvPr>
        </p:nvSpPr>
        <p:spPr>
          <a:xfrm>
            <a:off x="495630" y="2257849"/>
            <a:ext cx="10515600" cy="4351338"/>
          </a:xfrm>
        </p:spPr>
        <p:txBody>
          <a:bodyPr>
            <a:normAutofit/>
          </a:bodyPr>
          <a:lstStyle/>
          <a:p>
            <a:pPr marL="0" indent="0">
              <a:buNone/>
            </a:pPr>
            <a:r>
              <a:rPr lang="en-GB" sz="2400" dirty="0"/>
              <a:t>In non urgent circumstances following consultation with the Safeguarding Service, the Safeguarding Co-ordinator and/or BBHQ Safeguarding Manager will take responsibility for referring to Statutory Agencies.  </a:t>
            </a:r>
          </a:p>
          <a:p>
            <a:pPr marL="0" indent="0">
              <a:buNone/>
            </a:pPr>
            <a:endParaRPr lang="en-GB" sz="2000" dirty="0"/>
          </a:p>
          <a:p>
            <a:pPr marL="0" indent="0">
              <a:buNone/>
            </a:pPr>
            <a:r>
              <a:rPr lang="en-GB" sz="2000" b="1" dirty="0">
                <a:solidFill>
                  <a:srgbClr val="224B8E"/>
                </a:solidFill>
              </a:rPr>
              <a:t>E&amp;W </a:t>
            </a:r>
            <a:r>
              <a:rPr lang="en-GB" sz="2000" dirty="0"/>
              <a:t>– Police, Social Services – Lado/Mash, Police, NSPCC, Childline    </a:t>
            </a:r>
          </a:p>
          <a:p>
            <a:pPr marL="0" indent="0">
              <a:buNone/>
            </a:pPr>
            <a:r>
              <a:rPr lang="en-GB" sz="2000" b="1" dirty="0">
                <a:solidFill>
                  <a:srgbClr val="224B8E"/>
                </a:solidFill>
              </a:rPr>
              <a:t>Northern Ireland  </a:t>
            </a:r>
            <a:r>
              <a:rPr lang="en-GB" sz="2000" dirty="0"/>
              <a:t>- Police, PSNI, NSPCC , Health and Social Trust Gateway</a:t>
            </a:r>
          </a:p>
          <a:p>
            <a:pPr marL="0" indent="0">
              <a:buNone/>
            </a:pPr>
            <a:r>
              <a:rPr lang="en-GB" sz="2000" b="1" dirty="0">
                <a:solidFill>
                  <a:srgbClr val="224B8E"/>
                </a:solidFill>
              </a:rPr>
              <a:t>ROI</a:t>
            </a:r>
            <a:r>
              <a:rPr lang="en-GB" sz="2000" dirty="0"/>
              <a:t> - Police, </a:t>
            </a:r>
            <a:r>
              <a:rPr lang="en-GB" sz="2000" dirty="0" err="1"/>
              <a:t>Tusla</a:t>
            </a:r>
            <a:r>
              <a:rPr lang="en-GB" sz="2000" dirty="0"/>
              <a:t> – Child and family agency</a:t>
            </a:r>
          </a:p>
          <a:p>
            <a:pPr marL="0" indent="0">
              <a:buNone/>
            </a:pPr>
            <a:r>
              <a:rPr lang="en-GB" sz="2000" b="1" dirty="0">
                <a:solidFill>
                  <a:srgbClr val="224B8E"/>
                </a:solidFill>
              </a:rPr>
              <a:t>Scotland</a:t>
            </a:r>
            <a:r>
              <a:rPr lang="en-GB" sz="2000" dirty="0"/>
              <a:t> - Police, NSPCC, Local Social work team, Children’s reporter</a:t>
            </a:r>
          </a:p>
        </p:txBody>
      </p:sp>
    </p:spTree>
    <p:extLst>
      <p:ext uri="{BB962C8B-B14F-4D97-AF65-F5344CB8AC3E}">
        <p14:creationId xmlns:p14="http://schemas.microsoft.com/office/powerpoint/2010/main" val="3672844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656"/>
            <a:ext cx="12192000" cy="685800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66023" y="1655222"/>
            <a:ext cx="8710863" cy="954107"/>
          </a:xfrm>
          <a:prstGeom prst="rect">
            <a:avLst/>
          </a:prstGeom>
          <a:noFill/>
        </p:spPr>
        <p:txBody>
          <a:bodyPr wrap="square" rtlCol="0">
            <a:spAutoFit/>
          </a:bodyPr>
          <a:lstStyle/>
          <a:p>
            <a:r>
              <a:rPr lang="en-GB" sz="2800" dirty="0">
                <a:solidFill>
                  <a:srgbClr val="244B90"/>
                </a:solidFill>
                <a:latin typeface="Futura-Bold" pitchFamily="2" charset="0"/>
              </a:rPr>
              <a:t>SAFEGUARDING</a:t>
            </a:r>
          </a:p>
          <a:p>
            <a:r>
              <a:rPr lang="en-GB" sz="2800" dirty="0">
                <a:solidFill>
                  <a:srgbClr val="244B90"/>
                </a:solidFill>
                <a:latin typeface="Futura-Bold" pitchFamily="2" charset="0"/>
              </a:rPr>
              <a:t>CO-ORDINATOR</a:t>
            </a:r>
            <a:endParaRPr lang="en-GB" sz="2800" dirty="0">
              <a:solidFill>
                <a:srgbClr val="244B90"/>
              </a:solidFill>
            </a:endParaRPr>
          </a:p>
        </p:txBody>
      </p:sp>
      <p:sp>
        <p:nvSpPr>
          <p:cNvPr id="3" name="Content Placeholder 2"/>
          <p:cNvSpPr>
            <a:spLocks noGrp="1"/>
          </p:cNvSpPr>
          <p:nvPr>
            <p:ph idx="1"/>
          </p:nvPr>
        </p:nvSpPr>
        <p:spPr>
          <a:xfrm>
            <a:off x="491247" y="2780928"/>
            <a:ext cx="4967253" cy="4064896"/>
          </a:xfrm>
        </p:spPr>
        <p:txBody>
          <a:bodyPr>
            <a:normAutofit/>
          </a:bodyPr>
          <a:lstStyle/>
          <a:p>
            <a:pPr marL="0" indent="0">
              <a:buNone/>
            </a:pPr>
            <a:r>
              <a:rPr lang="en-GB" sz="2200" spc="-11" dirty="0">
                <a:solidFill>
                  <a:srgbClr val="191919"/>
                </a:solidFill>
                <a:cs typeface="Seravek-Light"/>
              </a:rPr>
              <a:t>In the Church of Scotland the congregation Safeguarding Co-ordinator details will be on a sign like this. It’s important that you know this as well as the contact details for the BBHQ Safeguarding Manager.</a:t>
            </a:r>
          </a:p>
          <a:p>
            <a:pPr marL="135731" marR="2858" lvl="0" indent="-128588">
              <a:lnSpc>
                <a:spcPct val="100000"/>
              </a:lnSpc>
              <a:spcBef>
                <a:spcPts val="563"/>
              </a:spcBef>
              <a:buClr>
                <a:srgbClr val="000000"/>
              </a:buClr>
              <a:buSzPct val="41379"/>
              <a:buFont typeface="Minion Pro"/>
              <a:buChar char="•"/>
              <a:tabLst>
                <a:tab pos="135731" algn="l"/>
                <a:tab pos="136088" algn="l"/>
              </a:tabLst>
            </a:pPr>
            <a:endParaRPr lang="en-GB" sz="2200" spc="-11" dirty="0">
              <a:solidFill>
                <a:srgbClr val="191919"/>
              </a:solidFill>
              <a:cs typeface="Seravek-Light"/>
            </a:endParaRPr>
          </a:p>
          <a:p>
            <a:pPr marL="0" indent="0">
              <a:buNone/>
            </a:pPr>
            <a:endParaRPr lang="en-GB" sz="3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B8ADB3B-58E2-511A-F8EF-75C42E153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209" y="116632"/>
            <a:ext cx="4181864" cy="5917865"/>
          </a:xfrm>
          <a:prstGeom prst="rect">
            <a:avLst/>
          </a:prstGeom>
        </p:spPr>
      </p:pic>
    </p:spTree>
    <p:extLst>
      <p:ext uri="{BB962C8B-B14F-4D97-AF65-F5344CB8AC3E}">
        <p14:creationId xmlns:p14="http://schemas.microsoft.com/office/powerpoint/2010/main" val="399620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4B4BBB01-70D7-4346-A613-683B2ED9F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9390053A-EE89-4338-985B-B9989B0A2C04}"/>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YOUR SAFEGUARDING TIMELINE</a:t>
            </a:r>
            <a:endParaRPr lang="en-GB" sz="2800" dirty="0">
              <a:solidFill>
                <a:srgbClr val="244B90"/>
              </a:solidFill>
            </a:endParaRPr>
          </a:p>
        </p:txBody>
      </p:sp>
      <p:sp>
        <p:nvSpPr>
          <p:cNvPr id="2" name="Title 1"/>
          <p:cNvSpPr>
            <a:spLocks noGrp="1"/>
          </p:cNvSpPr>
          <p:nvPr>
            <p:ph type="title"/>
          </p:nvPr>
        </p:nvSpPr>
        <p:spPr>
          <a:xfrm>
            <a:off x="2152650" y="713508"/>
            <a:ext cx="7886700" cy="1325563"/>
          </a:xfrm>
        </p:spPr>
        <p:txBody>
          <a:bodyPr>
            <a:normAutofit/>
          </a:bodyPr>
          <a:lstStyle/>
          <a:p>
            <a:br>
              <a:rPr lang="en-GB" dirty="0">
                <a:solidFill>
                  <a:srgbClr val="2D395A"/>
                </a:solidFill>
                <a:latin typeface="Futura-Bold" pitchFamily="2" charset="0"/>
              </a:rPr>
            </a:br>
            <a:endParaRPr lang="en-GB" dirty="0">
              <a:solidFill>
                <a:srgbClr val="2D395A"/>
              </a:solidFill>
              <a:latin typeface="Futura-Bold" pitchFamily="2" charset="0"/>
            </a:endParaRPr>
          </a:p>
        </p:txBody>
      </p:sp>
      <p:sp>
        <p:nvSpPr>
          <p:cNvPr id="3" name="Content Placeholder 2"/>
          <p:cNvSpPr>
            <a:spLocks noGrp="1"/>
          </p:cNvSpPr>
          <p:nvPr>
            <p:ph idx="1"/>
          </p:nvPr>
        </p:nvSpPr>
        <p:spPr>
          <a:xfrm>
            <a:off x="551384" y="2678062"/>
            <a:ext cx="9361040" cy="4351338"/>
          </a:xfrm>
        </p:spPr>
        <p:txBody>
          <a:bodyPr>
            <a:normAutofit/>
          </a:bodyPr>
          <a:lstStyle/>
          <a:p>
            <a:pPr marL="0" indent="0">
              <a:buNone/>
            </a:pPr>
            <a:r>
              <a:rPr lang="en-GB" sz="2000" b="1" dirty="0"/>
              <a:t>How </a:t>
            </a:r>
            <a:r>
              <a:rPr lang="en-GB" sz="2000" b="1" dirty="0">
                <a:solidFill>
                  <a:srgbClr val="FF0000"/>
                </a:solidFill>
              </a:rPr>
              <a:t>confident</a:t>
            </a:r>
            <a:r>
              <a:rPr lang="en-GB" sz="2000" b="1" dirty="0"/>
              <a:t> are you in dealing with a safeguarding referral ?</a:t>
            </a:r>
          </a:p>
          <a:p>
            <a:pPr marL="0" indent="0">
              <a:buNone/>
            </a:pPr>
            <a:endParaRPr lang="en-GB" sz="2000" b="1" dirty="0"/>
          </a:p>
          <a:p>
            <a:pPr marL="0" indent="0">
              <a:buNone/>
            </a:pPr>
            <a:r>
              <a:rPr lang="en-GB" sz="2000" b="1" dirty="0">
                <a:solidFill>
                  <a:srgbClr val="224B8E"/>
                </a:solidFill>
              </a:rPr>
              <a:t>Very confident </a:t>
            </a:r>
            <a:r>
              <a:rPr lang="en-GB" sz="2000" dirty="0"/>
              <a:t>– I know the policies, I know what to do and who to inform </a:t>
            </a:r>
          </a:p>
          <a:p>
            <a:pPr marL="0" indent="0">
              <a:buNone/>
            </a:pPr>
            <a:r>
              <a:rPr lang="en-GB" sz="2000" b="1" dirty="0">
                <a:solidFill>
                  <a:srgbClr val="224B8E"/>
                </a:solidFill>
              </a:rPr>
              <a:t>Fairly confident </a:t>
            </a:r>
            <a:r>
              <a:rPr lang="en-GB" sz="2000" dirty="0"/>
              <a:t>– I know what to do and when but might need help withy the process</a:t>
            </a:r>
          </a:p>
          <a:p>
            <a:pPr marL="0" indent="0">
              <a:buNone/>
            </a:pPr>
            <a:r>
              <a:rPr lang="en-GB" sz="2000" b="1" dirty="0">
                <a:solidFill>
                  <a:srgbClr val="224B8E"/>
                </a:solidFill>
              </a:rPr>
              <a:t>Not very confident</a:t>
            </a:r>
            <a:r>
              <a:rPr lang="en-GB" sz="2000" b="1" dirty="0"/>
              <a:t> </a:t>
            </a:r>
            <a:r>
              <a:rPr lang="en-GB" sz="2000" dirty="0"/>
              <a:t>– I would rather someone else did it </a:t>
            </a:r>
          </a:p>
          <a:p>
            <a:pPr marL="0" indent="0">
              <a:buNone/>
            </a:pPr>
            <a:r>
              <a:rPr lang="en-GB" sz="2000" b="1" dirty="0">
                <a:solidFill>
                  <a:srgbClr val="224B8E"/>
                </a:solidFill>
              </a:rPr>
              <a:t>Not at all confident </a:t>
            </a:r>
            <a:r>
              <a:rPr lang="en-GB" sz="2000" dirty="0"/>
              <a:t>– I do not know what I would need to do</a:t>
            </a:r>
          </a:p>
        </p:txBody>
      </p:sp>
    </p:spTree>
    <p:extLst>
      <p:ext uri="{BB962C8B-B14F-4D97-AF65-F5344CB8AC3E}">
        <p14:creationId xmlns:p14="http://schemas.microsoft.com/office/powerpoint/2010/main" val="1103594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76"/>
            <a:ext cx="12192000" cy="717848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66023" y="1655222"/>
            <a:ext cx="11246601" cy="523220"/>
          </a:xfrm>
          <a:prstGeom prst="rect">
            <a:avLst/>
          </a:prstGeom>
          <a:noFill/>
        </p:spPr>
        <p:txBody>
          <a:bodyPr wrap="square" rtlCol="0">
            <a:spAutoFit/>
          </a:bodyPr>
          <a:lstStyle/>
          <a:p>
            <a:r>
              <a:rPr lang="en-GB" sz="2800" dirty="0">
                <a:solidFill>
                  <a:srgbClr val="244B90"/>
                </a:solidFill>
                <a:latin typeface="Futura-Bold" pitchFamily="2" charset="0"/>
              </a:rPr>
              <a:t>1. CHURCH OF SCOTLAND SAFEGUARDING CO-ORDINATOR</a:t>
            </a:r>
            <a:endParaRPr lang="en-GB" sz="2800" dirty="0">
              <a:solidFill>
                <a:srgbClr val="244B90"/>
              </a:solidFill>
            </a:endParaRPr>
          </a:p>
        </p:txBody>
      </p:sp>
      <p:sp>
        <p:nvSpPr>
          <p:cNvPr id="3" name="Content Placeholder 2"/>
          <p:cNvSpPr>
            <a:spLocks noGrp="1"/>
          </p:cNvSpPr>
          <p:nvPr>
            <p:ph idx="1"/>
          </p:nvPr>
        </p:nvSpPr>
        <p:spPr>
          <a:xfrm>
            <a:off x="491247" y="2780928"/>
            <a:ext cx="11077361" cy="4064896"/>
          </a:xfrm>
        </p:spPr>
        <p:txBody>
          <a:bodyPr>
            <a:normAutofit/>
          </a:bodyPr>
          <a:lstStyle/>
          <a:p>
            <a:pPr marL="0" indent="0">
              <a:buNone/>
            </a:pPr>
            <a:endParaRPr lang="en-GB" sz="2200" spc="-11" dirty="0">
              <a:solidFill>
                <a:srgbClr val="191919"/>
              </a:solidFill>
              <a:cs typeface="Seravek-Light"/>
            </a:endParaRPr>
          </a:p>
          <a:p>
            <a:pPr marL="0" indent="0">
              <a:buNone/>
            </a:pPr>
            <a:endParaRPr lang="en-GB" sz="3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3431A044-7C74-A2C9-6BE2-26E3C68F1A3E}"/>
              </a:ext>
            </a:extLst>
          </p:cNvPr>
          <p:cNvSpPr txBox="1">
            <a:spLocks/>
          </p:cNvSpPr>
          <p:nvPr/>
        </p:nvSpPr>
        <p:spPr>
          <a:xfrm>
            <a:off x="467543" y="2178442"/>
            <a:ext cx="11258433" cy="4113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42900" fontAlgn="base">
              <a:spcAft>
                <a:spcPct val="0"/>
              </a:spcAft>
              <a:buClr>
                <a:srgbClr val="200B5B"/>
              </a:buClr>
              <a:buSzPct val="80000"/>
              <a:buFont typeface="Arial" panose="020B0604020202020204" pitchFamily="34" charset="0"/>
              <a:buNone/>
              <a:defRPr/>
            </a:pPr>
            <a:r>
              <a:rPr lang="en-GB" sz="2400" kern="0" dirty="0">
                <a:ea typeface="Verdana" pitchFamily="34" charset="0"/>
                <a:cs typeface="Verdana" pitchFamily="34" charset="0"/>
              </a:rPr>
              <a:t>Appointed and </a:t>
            </a:r>
            <a:r>
              <a:rPr lang="en-GB" sz="2400" b="1" kern="0" dirty="0">
                <a:ea typeface="Verdana" pitchFamily="34" charset="0"/>
                <a:cs typeface="Verdana" pitchFamily="34" charset="0"/>
              </a:rPr>
              <a:t>trusted by the Kirk Session </a:t>
            </a:r>
            <a:r>
              <a:rPr lang="en-GB" sz="2400" kern="0" dirty="0">
                <a:ea typeface="Verdana" pitchFamily="34" charset="0"/>
                <a:cs typeface="Verdana" pitchFamily="34" charset="0"/>
              </a:rPr>
              <a:t>(</a:t>
            </a:r>
            <a:r>
              <a:rPr lang="en-GB" sz="2400" i="1" kern="0" dirty="0">
                <a:ea typeface="Verdana" pitchFamily="34" charset="0"/>
                <a:cs typeface="Verdana" pitchFamily="34" charset="0"/>
              </a:rPr>
              <a:t>trustees who have ultimate legal responsibility for safeguarding</a:t>
            </a:r>
            <a:r>
              <a:rPr lang="en-GB" sz="2400" b="1" kern="0" dirty="0">
                <a:ea typeface="Verdana" pitchFamily="34" charset="0"/>
                <a:cs typeface="Verdana" pitchFamily="34" charset="0"/>
              </a:rPr>
              <a:t>)</a:t>
            </a:r>
            <a:r>
              <a:rPr lang="en-GB" sz="2400" kern="0" dirty="0">
                <a:ea typeface="Verdana" pitchFamily="34" charset="0"/>
                <a:cs typeface="Verdana" pitchFamily="34" charset="0"/>
              </a:rPr>
              <a:t> </a:t>
            </a:r>
            <a:r>
              <a:rPr lang="en-GB" sz="2400" b="1" kern="0" dirty="0">
                <a:ea typeface="Verdana" pitchFamily="34" charset="0"/>
                <a:cs typeface="Verdana" pitchFamily="34" charset="0"/>
              </a:rPr>
              <a:t>to:</a:t>
            </a:r>
          </a:p>
          <a:p>
            <a:pPr indent="-342900" fontAlgn="base">
              <a:spcAft>
                <a:spcPct val="0"/>
              </a:spcAft>
              <a:buClr>
                <a:srgbClr val="200B5B"/>
              </a:buClr>
              <a:buSzPct val="80000"/>
              <a:buFont typeface="Arial" panose="020B0604020202020204" pitchFamily="34" charset="0"/>
              <a:buNone/>
              <a:defRPr/>
            </a:pPr>
            <a:endParaRPr lang="en-GB" sz="700" b="1" kern="0" dirty="0">
              <a:ea typeface="Verdana" pitchFamily="34" charset="0"/>
              <a:cs typeface="Verdana" pitchFamily="34" charset="0"/>
            </a:endParaRPr>
          </a:p>
          <a:p>
            <a:pPr fontAlgn="base">
              <a:spcAft>
                <a:spcPct val="0"/>
              </a:spcAft>
              <a:buClr>
                <a:srgbClr val="200B5B"/>
              </a:buClr>
              <a:buSzPct val="80000"/>
              <a:defRPr/>
            </a:pPr>
            <a:r>
              <a:rPr lang="en-GB" sz="2400" kern="0" dirty="0">
                <a:ea typeface="Verdana" pitchFamily="34" charset="0"/>
                <a:cs typeface="Verdana" pitchFamily="34" charset="0"/>
              </a:rPr>
              <a:t>Act as the </a:t>
            </a:r>
            <a:r>
              <a:rPr lang="en-GB" sz="2400" b="1" kern="0" dirty="0">
                <a:ea typeface="Verdana" pitchFamily="34" charset="0"/>
                <a:cs typeface="Verdana" pitchFamily="34" charset="0"/>
              </a:rPr>
              <a:t>named lead person </a:t>
            </a:r>
            <a:r>
              <a:rPr lang="en-GB" sz="2400" kern="0" dirty="0">
                <a:ea typeface="Verdana" pitchFamily="34" charset="0"/>
                <a:cs typeface="Verdana" pitchFamily="34" charset="0"/>
              </a:rPr>
              <a:t>for Safeguarding in a congregation and deal with concerns about suspected, witnessed or reported harm</a:t>
            </a:r>
            <a:endParaRPr lang="en-GB" sz="1000" kern="0" dirty="0">
              <a:ea typeface="Verdana" pitchFamily="34" charset="0"/>
              <a:cs typeface="Verdana" pitchFamily="34" charset="0"/>
            </a:endParaRPr>
          </a:p>
          <a:p>
            <a:pPr fontAlgn="base">
              <a:spcAft>
                <a:spcPct val="0"/>
              </a:spcAft>
              <a:buClr>
                <a:srgbClr val="200B5B"/>
              </a:buClr>
              <a:buSzPct val="80000"/>
              <a:defRPr/>
            </a:pPr>
            <a:r>
              <a:rPr lang="en-GB" altLang="en-US" sz="2400" kern="0" dirty="0"/>
              <a:t>Understand the Church’s safeguarding policies and procedures (</a:t>
            </a:r>
            <a:r>
              <a:rPr lang="en-GB" altLang="en-US" sz="2400" i="1" kern="0" dirty="0"/>
              <a:t>Safeguarding Handbook</a:t>
            </a:r>
            <a:r>
              <a:rPr lang="en-GB" altLang="en-US" sz="2400" kern="0" dirty="0"/>
              <a:t>; pocket guide)</a:t>
            </a:r>
            <a:endParaRPr lang="en-GB" altLang="en-US" sz="700" kern="0" dirty="0">
              <a:ea typeface="Verdana" pitchFamily="34" charset="0"/>
            </a:endParaRPr>
          </a:p>
          <a:p>
            <a:pPr fontAlgn="base">
              <a:spcAft>
                <a:spcPct val="0"/>
              </a:spcAft>
              <a:buClr>
                <a:srgbClr val="200B5B"/>
              </a:buClr>
              <a:buSzPct val="80000"/>
              <a:defRPr/>
            </a:pPr>
            <a:r>
              <a:rPr lang="en-GB" sz="2400" kern="0" dirty="0">
                <a:ea typeface="Verdana" pitchFamily="34" charset="0"/>
                <a:cs typeface="Verdana" pitchFamily="34" charset="0"/>
              </a:rPr>
              <a:t>Manage &amp; lead the </a:t>
            </a:r>
            <a:r>
              <a:rPr lang="en-GB" sz="2400" b="1" kern="0" dirty="0">
                <a:ea typeface="Verdana" pitchFamily="34" charset="0"/>
                <a:cs typeface="Verdana" pitchFamily="34" charset="0"/>
              </a:rPr>
              <a:t>safer recruitment </a:t>
            </a:r>
            <a:r>
              <a:rPr lang="en-GB" sz="2400" kern="0" dirty="0">
                <a:ea typeface="Verdana" pitchFamily="34" charset="0"/>
                <a:cs typeface="Verdana" pitchFamily="34" charset="0"/>
              </a:rPr>
              <a:t>of workers including maintaining the Congregational Safeguarding Register (SG7)</a:t>
            </a:r>
          </a:p>
          <a:p>
            <a:pPr indent="-342900" fontAlgn="base">
              <a:spcAft>
                <a:spcPct val="0"/>
              </a:spcAft>
              <a:buClr>
                <a:srgbClr val="200B5B"/>
              </a:buClr>
              <a:buSzPct val="80000"/>
              <a:buFontTx/>
              <a:buChar char="•"/>
              <a:defRPr/>
            </a:pPr>
            <a:endParaRPr lang="en-GB" sz="500" kern="0" dirty="0">
              <a:ea typeface="Verdana" pitchFamily="34" charset="0"/>
              <a:cs typeface="Verdana" pitchFamily="34" charset="0"/>
            </a:endParaRPr>
          </a:p>
        </p:txBody>
      </p:sp>
    </p:spTree>
    <p:extLst>
      <p:ext uri="{BB962C8B-B14F-4D97-AF65-F5344CB8AC3E}">
        <p14:creationId xmlns:p14="http://schemas.microsoft.com/office/powerpoint/2010/main" val="1823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76"/>
            <a:ext cx="12192000" cy="717848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66023" y="1655222"/>
            <a:ext cx="11246601" cy="523220"/>
          </a:xfrm>
          <a:prstGeom prst="rect">
            <a:avLst/>
          </a:prstGeom>
          <a:noFill/>
        </p:spPr>
        <p:txBody>
          <a:bodyPr wrap="square" rtlCol="0">
            <a:spAutoFit/>
          </a:bodyPr>
          <a:lstStyle/>
          <a:p>
            <a:r>
              <a:rPr lang="en-GB" sz="2800" dirty="0">
                <a:solidFill>
                  <a:srgbClr val="244B90"/>
                </a:solidFill>
                <a:latin typeface="Futura-Bold" pitchFamily="2" charset="0"/>
              </a:rPr>
              <a:t>2. CHURCH OF SCOTLAND SAFEGUARDING CO-ORDINATOR</a:t>
            </a:r>
            <a:endParaRPr lang="en-GB" sz="2800" dirty="0">
              <a:solidFill>
                <a:srgbClr val="244B90"/>
              </a:solidFill>
            </a:endParaRPr>
          </a:p>
        </p:txBody>
      </p:sp>
      <p:sp>
        <p:nvSpPr>
          <p:cNvPr id="3" name="Content Placeholder 2"/>
          <p:cNvSpPr>
            <a:spLocks noGrp="1"/>
          </p:cNvSpPr>
          <p:nvPr>
            <p:ph idx="1"/>
          </p:nvPr>
        </p:nvSpPr>
        <p:spPr>
          <a:xfrm>
            <a:off x="491247" y="2780928"/>
            <a:ext cx="11077361" cy="4064896"/>
          </a:xfrm>
        </p:spPr>
        <p:txBody>
          <a:bodyPr>
            <a:normAutofit/>
          </a:bodyPr>
          <a:lstStyle/>
          <a:p>
            <a:pPr marL="0" indent="0">
              <a:buNone/>
            </a:pPr>
            <a:endParaRPr lang="en-GB" sz="2200" spc="-11" dirty="0">
              <a:solidFill>
                <a:srgbClr val="191919"/>
              </a:solidFill>
              <a:cs typeface="Seravek-Light"/>
            </a:endParaRPr>
          </a:p>
          <a:p>
            <a:pPr marL="0" indent="0">
              <a:buNone/>
            </a:pPr>
            <a:endParaRPr lang="en-GB" sz="3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3431A044-7C74-A2C9-6BE2-26E3C68F1A3E}"/>
              </a:ext>
            </a:extLst>
          </p:cNvPr>
          <p:cNvSpPr txBox="1">
            <a:spLocks/>
          </p:cNvSpPr>
          <p:nvPr/>
        </p:nvSpPr>
        <p:spPr>
          <a:xfrm>
            <a:off x="467543" y="2178442"/>
            <a:ext cx="11258433" cy="4113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42900" fontAlgn="base">
              <a:spcAft>
                <a:spcPct val="0"/>
              </a:spcAft>
              <a:buClr>
                <a:srgbClr val="200B5B"/>
              </a:buClr>
              <a:buSzPct val="80000"/>
              <a:buFont typeface="Arial" panose="020B0604020202020204" pitchFamily="34" charset="0"/>
              <a:buNone/>
              <a:defRPr/>
            </a:pPr>
            <a:r>
              <a:rPr lang="en-GB" sz="2400" kern="0" dirty="0">
                <a:ea typeface="Verdana" pitchFamily="34" charset="0"/>
                <a:cs typeface="Verdana" pitchFamily="34" charset="0"/>
              </a:rPr>
              <a:t>Appointed and </a:t>
            </a:r>
            <a:r>
              <a:rPr lang="en-GB" sz="2400" b="1" kern="0" dirty="0">
                <a:ea typeface="Verdana" pitchFamily="34" charset="0"/>
                <a:cs typeface="Verdana" pitchFamily="34" charset="0"/>
              </a:rPr>
              <a:t>trusted by the Kirk Session </a:t>
            </a:r>
            <a:r>
              <a:rPr lang="en-GB" sz="2400" kern="0" dirty="0">
                <a:ea typeface="Verdana" pitchFamily="34" charset="0"/>
                <a:cs typeface="Verdana" pitchFamily="34" charset="0"/>
              </a:rPr>
              <a:t>(</a:t>
            </a:r>
            <a:r>
              <a:rPr lang="en-GB" sz="2400" i="1" kern="0" dirty="0">
                <a:ea typeface="Verdana" pitchFamily="34" charset="0"/>
                <a:cs typeface="Verdana" pitchFamily="34" charset="0"/>
              </a:rPr>
              <a:t>trustees who have ultimate legal responsibility for safeguarding</a:t>
            </a:r>
            <a:r>
              <a:rPr lang="en-GB" sz="2400" b="1" kern="0" dirty="0">
                <a:ea typeface="Verdana" pitchFamily="34" charset="0"/>
                <a:cs typeface="Verdana" pitchFamily="34" charset="0"/>
              </a:rPr>
              <a:t>)</a:t>
            </a:r>
            <a:r>
              <a:rPr lang="en-GB" sz="2400" kern="0" dirty="0">
                <a:ea typeface="Verdana" pitchFamily="34" charset="0"/>
                <a:cs typeface="Verdana" pitchFamily="34" charset="0"/>
              </a:rPr>
              <a:t> </a:t>
            </a:r>
            <a:r>
              <a:rPr lang="en-GB" sz="2400" b="1" kern="0" dirty="0">
                <a:ea typeface="Verdana" pitchFamily="34" charset="0"/>
                <a:cs typeface="Verdana" pitchFamily="34" charset="0"/>
              </a:rPr>
              <a:t>to:</a:t>
            </a:r>
          </a:p>
          <a:p>
            <a:pPr indent="-342900" fontAlgn="base">
              <a:spcAft>
                <a:spcPct val="0"/>
              </a:spcAft>
              <a:buClr>
                <a:srgbClr val="200B5B"/>
              </a:buClr>
              <a:buSzPct val="80000"/>
              <a:defRPr/>
            </a:pPr>
            <a:r>
              <a:rPr lang="en-IE" altLang="en-US" sz="2400" dirty="0">
                <a:cs typeface="Arial" panose="020B0604020202020204" pitchFamily="34" charset="0"/>
              </a:rPr>
              <a:t>Implement and maintain </a:t>
            </a:r>
            <a:r>
              <a:rPr lang="en-IE" altLang="en-US" sz="2400" b="1" dirty="0">
                <a:cs typeface="Arial" panose="020B0604020202020204" pitchFamily="34" charset="0"/>
              </a:rPr>
              <a:t>good practice </a:t>
            </a:r>
            <a:r>
              <a:rPr lang="en-IE" altLang="en-US" sz="2400" dirty="0">
                <a:cs typeface="Arial" panose="020B0604020202020204" pitchFamily="34" charset="0"/>
              </a:rPr>
              <a:t>in the recruitment, assessment, training, management and support of staff/volunteers</a:t>
            </a:r>
            <a:endParaRPr lang="en-GB" altLang="en-US" sz="2400" kern="0" dirty="0">
              <a:ea typeface="Verdana" pitchFamily="34" charset="0"/>
              <a:cs typeface="Arial" panose="020B0604020202020204" pitchFamily="34" charset="0"/>
            </a:endParaRPr>
          </a:p>
          <a:p>
            <a:pPr indent="-342900" fontAlgn="base">
              <a:spcAft>
                <a:spcPct val="0"/>
              </a:spcAft>
              <a:buClr>
                <a:srgbClr val="200B5B"/>
              </a:buClr>
              <a:buSzPct val="80000"/>
              <a:defRPr/>
            </a:pPr>
            <a:r>
              <a:rPr lang="en-GB" sz="2400" kern="0" dirty="0">
                <a:ea typeface="Verdana" pitchFamily="34" charset="0"/>
                <a:cs typeface="Verdana" pitchFamily="34" charset="0"/>
              </a:rPr>
              <a:t>Advise Kirk Session about </a:t>
            </a:r>
            <a:r>
              <a:rPr lang="en-GB" sz="2400" b="1" kern="0" dirty="0">
                <a:ea typeface="Verdana" pitchFamily="34" charset="0"/>
                <a:cs typeface="Verdana" pitchFamily="34" charset="0"/>
              </a:rPr>
              <a:t>safeguarding matters </a:t>
            </a:r>
            <a:r>
              <a:rPr lang="en-GB" sz="2400" kern="0" dirty="0">
                <a:ea typeface="Verdana" pitchFamily="34" charset="0"/>
                <a:cs typeface="Verdana" pitchFamily="34" charset="0"/>
              </a:rPr>
              <a:t>such as changes in national or Church policy</a:t>
            </a:r>
          </a:p>
          <a:p>
            <a:pPr indent="-342900" fontAlgn="base">
              <a:spcAft>
                <a:spcPct val="0"/>
              </a:spcAft>
              <a:buClr>
                <a:srgbClr val="200B5B"/>
              </a:buClr>
              <a:buSzPct val="80000"/>
              <a:defRPr/>
            </a:pPr>
            <a:r>
              <a:rPr lang="en-GB" sz="2400" b="1" dirty="0">
                <a:cs typeface="Arial" panose="020B0604020202020204" pitchFamily="34" charset="0"/>
              </a:rPr>
              <a:t>Support the management of those who pose a risk</a:t>
            </a:r>
            <a:r>
              <a:rPr lang="en-GB" sz="2400" dirty="0">
                <a:cs typeface="Arial" panose="020B0604020202020204" pitchFamily="34" charset="0"/>
              </a:rPr>
              <a:t> (usually sex offenders but also some people who have a history of violent offending or serious mental health challenges)</a:t>
            </a:r>
          </a:p>
        </p:txBody>
      </p:sp>
    </p:spTree>
    <p:extLst>
      <p:ext uri="{BB962C8B-B14F-4D97-AF65-F5344CB8AC3E}">
        <p14:creationId xmlns:p14="http://schemas.microsoft.com/office/powerpoint/2010/main" val="423194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B0BD8203-CDF1-4C3E-8BB6-4F20C0748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5B52566-4E3E-4EEE-9E24-401D12B2B7A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THE 4 R’s - RECORDING</a:t>
            </a:r>
            <a:endParaRPr lang="en-GB" sz="2800" dirty="0">
              <a:solidFill>
                <a:srgbClr val="244B90"/>
              </a:solidFill>
            </a:endParaRPr>
          </a:p>
        </p:txBody>
      </p:sp>
      <p:sp>
        <p:nvSpPr>
          <p:cNvPr id="3" name="Content Placeholder 2">
            <a:extLst>
              <a:ext uri="{FF2B5EF4-FFF2-40B4-BE49-F238E27FC236}">
                <a16:creationId xmlns:a16="http://schemas.microsoft.com/office/drawing/2014/main" id="{543D9D5E-E163-4852-A039-092DF83D0D23}"/>
              </a:ext>
            </a:extLst>
          </p:cNvPr>
          <p:cNvSpPr>
            <a:spLocks noGrp="1"/>
          </p:cNvSpPr>
          <p:nvPr>
            <p:ph idx="1"/>
          </p:nvPr>
        </p:nvSpPr>
        <p:spPr>
          <a:xfrm>
            <a:off x="551384" y="2348880"/>
            <a:ext cx="10873208" cy="3456384"/>
          </a:xfrm>
        </p:spPr>
        <p:txBody>
          <a:bodyPr>
            <a:norm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Arial" panose="020B0604020202020204" pitchFamily="34" charset="0"/>
              </a:rPr>
              <a:t>You should . .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Write down what was said as soon as possible.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Detail who the concern is about, what the concern is and what happened.</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Use the child’s words - include any questions that were asked, and the answers given.</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As a leader, write down anything you have seen or heard, including details of any witnesses. Include who you have spoken to, when, and include their contact details.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Include any history about the child or family that could be relevant.</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Complete your report as soon as possible after the event.</a:t>
            </a:r>
          </a:p>
        </p:txBody>
      </p:sp>
    </p:spTree>
    <p:extLst>
      <p:ext uri="{BB962C8B-B14F-4D97-AF65-F5344CB8AC3E}">
        <p14:creationId xmlns:p14="http://schemas.microsoft.com/office/powerpoint/2010/main" val="2234699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B694B472-A75A-4B2E-80C9-4C387AA06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4551FF1-31B8-45DE-A5AD-1F1F2121D34B}"/>
              </a:ext>
            </a:extLst>
          </p:cNvPr>
          <p:cNvSpPr txBox="1"/>
          <p:nvPr/>
        </p:nvSpPr>
        <p:spPr>
          <a:xfrm>
            <a:off x="457272" y="1466781"/>
            <a:ext cx="11399368" cy="523220"/>
          </a:xfrm>
          <a:prstGeom prst="rect">
            <a:avLst/>
          </a:prstGeom>
          <a:noFill/>
        </p:spPr>
        <p:txBody>
          <a:bodyPr wrap="square" rtlCol="0">
            <a:spAutoFit/>
          </a:bodyPr>
          <a:lstStyle/>
          <a:p>
            <a:r>
              <a:rPr lang="en-GB" sz="2800" dirty="0">
                <a:solidFill>
                  <a:srgbClr val="244B90"/>
                </a:solidFill>
                <a:latin typeface="Futura-Bold" pitchFamily="2" charset="0"/>
              </a:rPr>
              <a:t>CAN WE ASK QUESTIONS WHEN RESPONDING TO A DISCLOSURE?</a:t>
            </a:r>
            <a:endParaRPr lang="en-GB" sz="2800" dirty="0">
              <a:solidFill>
                <a:srgbClr val="244B90"/>
              </a:solidFill>
            </a:endParaRPr>
          </a:p>
        </p:txBody>
      </p:sp>
      <p:sp>
        <p:nvSpPr>
          <p:cNvPr id="3" name="Content Placeholder 2">
            <a:extLst>
              <a:ext uri="{FF2B5EF4-FFF2-40B4-BE49-F238E27FC236}">
                <a16:creationId xmlns:a16="http://schemas.microsoft.com/office/drawing/2014/main" id="{F9160F58-6CCD-4B6C-82C4-AECB44E7AA04}"/>
              </a:ext>
            </a:extLst>
          </p:cNvPr>
          <p:cNvSpPr>
            <a:spLocks noGrp="1"/>
          </p:cNvSpPr>
          <p:nvPr>
            <p:ph idx="1"/>
          </p:nvPr>
        </p:nvSpPr>
        <p:spPr>
          <a:xfrm>
            <a:off x="479376" y="2420888"/>
            <a:ext cx="10515600" cy="3684067"/>
          </a:xfrm>
        </p:spPr>
        <p:txBody>
          <a:bodyPr>
            <a:normAutofit/>
          </a:bodyPr>
          <a:lstStyle/>
          <a:p>
            <a:r>
              <a:rPr lang="en-GB" sz="2000" b="1" dirty="0"/>
              <a:t>Necessary</a:t>
            </a:r>
            <a:r>
              <a:rPr lang="en-GB" sz="2000" dirty="0"/>
              <a:t> – to establish whether or not there is a concern.</a:t>
            </a:r>
          </a:p>
          <a:p>
            <a:r>
              <a:rPr lang="en-GB" sz="2000" b="1" dirty="0"/>
              <a:t>Non leading </a:t>
            </a:r>
            <a:r>
              <a:rPr lang="en-GB" sz="2000" dirty="0"/>
              <a:t>- don’t suggest an answer.</a:t>
            </a:r>
          </a:p>
          <a:p>
            <a:r>
              <a:rPr lang="en-GB" sz="2000" b="1" dirty="0"/>
              <a:t>Open </a:t>
            </a:r>
            <a:r>
              <a:rPr lang="en-GB" sz="2000" dirty="0"/>
              <a:t>– Avoid questions that invite only YES or NO answers. </a:t>
            </a:r>
          </a:p>
          <a:p>
            <a:pPr marL="0" indent="0">
              <a:buNone/>
            </a:pPr>
            <a:endParaRPr lang="en-GB" sz="2000" dirty="0"/>
          </a:p>
          <a:p>
            <a:pPr marL="0" indent="0">
              <a:buNone/>
            </a:pPr>
            <a:r>
              <a:rPr lang="en-GB" sz="2000" dirty="0"/>
              <a:t>Use </a:t>
            </a:r>
            <a:r>
              <a:rPr lang="en-GB" sz="2000" b="1" dirty="0">
                <a:solidFill>
                  <a:srgbClr val="224B8E"/>
                </a:solidFill>
              </a:rPr>
              <a:t>TED</a:t>
            </a:r>
            <a:r>
              <a:rPr lang="en-GB" sz="2000" b="1" dirty="0"/>
              <a:t>:</a:t>
            </a:r>
            <a:r>
              <a:rPr lang="en-GB" sz="2000" dirty="0"/>
              <a:t>                                                 </a:t>
            </a:r>
          </a:p>
          <a:p>
            <a:r>
              <a:rPr lang="en-GB" sz="2000" b="1" dirty="0">
                <a:solidFill>
                  <a:srgbClr val="224B8E"/>
                </a:solidFill>
              </a:rPr>
              <a:t>T</a:t>
            </a:r>
            <a:r>
              <a:rPr lang="en-GB" sz="2000" b="1" dirty="0"/>
              <a:t>ELL ME</a:t>
            </a:r>
          </a:p>
          <a:p>
            <a:r>
              <a:rPr lang="en-GB" sz="2000" b="1" dirty="0">
                <a:solidFill>
                  <a:srgbClr val="224B8E"/>
                </a:solidFill>
              </a:rPr>
              <a:t>E</a:t>
            </a:r>
            <a:r>
              <a:rPr lang="en-GB" sz="2000" b="1" dirty="0"/>
              <a:t>XPLAIN</a:t>
            </a:r>
          </a:p>
          <a:p>
            <a:r>
              <a:rPr lang="en-GB" sz="2000" b="1" dirty="0">
                <a:solidFill>
                  <a:srgbClr val="224B8E"/>
                </a:solidFill>
              </a:rPr>
              <a:t>D</a:t>
            </a:r>
            <a:r>
              <a:rPr lang="en-GB" sz="2000" b="1" dirty="0"/>
              <a:t>ESCRIBE</a:t>
            </a:r>
          </a:p>
        </p:txBody>
      </p:sp>
    </p:spTree>
    <p:extLst>
      <p:ext uri="{BB962C8B-B14F-4D97-AF65-F5344CB8AC3E}">
        <p14:creationId xmlns:p14="http://schemas.microsoft.com/office/powerpoint/2010/main" val="1687439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31A6598C-4D17-477B-8008-80050D2FE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A68F213-5E37-48DC-9A94-230155156267}"/>
              </a:ext>
            </a:extLst>
          </p:cNvPr>
          <p:cNvSpPr txBox="1"/>
          <p:nvPr/>
        </p:nvSpPr>
        <p:spPr>
          <a:xfrm>
            <a:off x="474640" y="1609636"/>
            <a:ext cx="8710863" cy="523220"/>
          </a:xfrm>
          <a:prstGeom prst="rect">
            <a:avLst/>
          </a:prstGeom>
          <a:noFill/>
        </p:spPr>
        <p:txBody>
          <a:bodyPr wrap="square" rtlCol="0">
            <a:spAutoFit/>
          </a:bodyPr>
          <a:lstStyle/>
          <a:p>
            <a:r>
              <a:rPr lang="en-GB" sz="2800" dirty="0">
                <a:solidFill>
                  <a:srgbClr val="244B90"/>
                </a:solidFill>
                <a:latin typeface="Futura-Bold" pitchFamily="2" charset="0"/>
              </a:rPr>
              <a:t>TELL ME WHAT HAPPENED</a:t>
            </a:r>
            <a:endParaRPr lang="en-GB" sz="2800" dirty="0">
              <a:solidFill>
                <a:srgbClr val="244B90"/>
              </a:solidFill>
            </a:endParaRPr>
          </a:p>
        </p:txBody>
      </p:sp>
      <p:sp>
        <p:nvSpPr>
          <p:cNvPr id="3" name="Content Placeholder 2">
            <a:extLst>
              <a:ext uri="{FF2B5EF4-FFF2-40B4-BE49-F238E27FC236}">
                <a16:creationId xmlns:a16="http://schemas.microsoft.com/office/drawing/2014/main" id="{1CE28F2C-AC9B-4D13-901A-88095DA0AFAB}"/>
              </a:ext>
            </a:extLst>
          </p:cNvPr>
          <p:cNvSpPr>
            <a:spLocks noGrp="1"/>
          </p:cNvSpPr>
          <p:nvPr>
            <p:ph idx="1"/>
          </p:nvPr>
        </p:nvSpPr>
        <p:spPr>
          <a:xfrm>
            <a:off x="479376" y="5426060"/>
            <a:ext cx="10945216" cy="523220"/>
          </a:xfrm>
        </p:spPr>
        <p:txBody>
          <a:bodyPr>
            <a:noAutofit/>
          </a:bodyPr>
          <a:lstStyle/>
          <a:p>
            <a:pPr marL="0" indent="0">
              <a:buNone/>
            </a:pPr>
            <a:r>
              <a:rPr lang="en-GB" sz="2000" dirty="0">
                <a:ea typeface="Calibri" panose="020F0502020204030204" pitchFamily="34" charset="0"/>
                <a:cs typeface="Times New Roman" panose="02020603050405020304" pitchFamily="18" charset="0"/>
              </a:rPr>
              <a:t>You now have enough information and an understanding of what has happened. </a:t>
            </a:r>
          </a:p>
        </p:txBody>
      </p:sp>
      <p:sp>
        <p:nvSpPr>
          <p:cNvPr id="6" name="Content Placeholder 2">
            <a:extLst>
              <a:ext uri="{FF2B5EF4-FFF2-40B4-BE49-F238E27FC236}">
                <a16:creationId xmlns:a16="http://schemas.microsoft.com/office/drawing/2014/main" id="{9FE721E6-660F-46F1-B122-9198C18E4C64}"/>
              </a:ext>
            </a:extLst>
          </p:cNvPr>
          <p:cNvSpPr txBox="1">
            <a:spLocks/>
          </p:cNvSpPr>
          <p:nvPr/>
        </p:nvSpPr>
        <p:spPr>
          <a:xfrm>
            <a:off x="839416" y="2636912"/>
            <a:ext cx="4248472" cy="164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“I </a:t>
            </a:r>
            <a:r>
              <a:rPr lang="en-GB" sz="2000" dirty="0"/>
              <a:t>was on a school trip, at the park and fell off the climbing frame. Miss was amazing. She grabbed me and stopped me landing on the floor. Her nail caught my face. My head would have </a:t>
            </a:r>
            <a:r>
              <a:rPr lang="en-GB" sz="2000" dirty="0" err="1"/>
              <a:t>have</a:t>
            </a:r>
            <a:r>
              <a:rPr lang="en-GB" sz="2000" dirty="0"/>
              <a:t> exploded if I hit the deck.</a:t>
            </a:r>
          </a:p>
          <a:p>
            <a:pPr marL="0" indent="0">
              <a:buFont typeface="Arial" panose="020B0604020202020204" pitchFamily="34" charset="0"/>
              <a:buNone/>
            </a:pPr>
            <a:r>
              <a:rPr lang="en-GB" sz="2000" b="1" i="1" dirty="0">
                <a:solidFill>
                  <a:srgbClr val="224B8E"/>
                </a:solidFill>
              </a:rPr>
              <a:t>Child</a:t>
            </a:r>
            <a:endParaRPr lang="en-GB" sz="2000" i="1" dirty="0">
              <a:solidFill>
                <a:srgbClr val="224B8E"/>
              </a:solidFill>
            </a:endParaRPr>
          </a:p>
        </p:txBody>
      </p:sp>
      <p:sp>
        <p:nvSpPr>
          <p:cNvPr id="7" name="Content Placeholder 2">
            <a:extLst>
              <a:ext uri="{FF2B5EF4-FFF2-40B4-BE49-F238E27FC236}">
                <a16:creationId xmlns:a16="http://schemas.microsoft.com/office/drawing/2014/main" id="{E11747E7-049E-4962-8DCB-133312CC2EA4}"/>
              </a:ext>
            </a:extLst>
          </p:cNvPr>
          <p:cNvSpPr txBox="1">
            <a:spLocks/>
          </p:cNvSpPr>
          <p:nvPr/>
        </p:nvSpPr>
        <p:spPr>
          <a:xfrm>
            <a:off x="6096000" y="2708920"/>
            <a:ext cx="4392488" cy="23029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“I pushed a girl over in the play ground. Miss grabbed my arm and dragged me to the time out area. My head banged on the door as we went inside. She was really cross with me. I made the girl cry.</a:t>
            </a:r>
          </a:p>
          <a:p>
            <a:pPr marL="0" indent="0">
              <a:buFont typeface="Arial" panose="020B0604020202020204" pitchFamily="34" charset="0"/>
              <a:buNone/>
            </a:pPr>
            <a:r>
              <a:rPr lang="en-GB" sz="2000" b="1" i="1" dirty="0">
                <a:solidFill>
                  <a:srgbClr val="224B8E"/>
                </a:solidFill>
              </a:rPr>
              <a:t>Child</a:t>
            </a:r>
            <a:endParaRPr lang="en-GB" sz="2000" i="1" dirty="0">
              <a:solidFill>
                <a:srgbClr val="224B8E"/>
              </a:solidFill>
            </a:endParaRPr>
          </a:p>
        </p:txBody>
      </p:sp>
      <p:sp>
        <p:nvSpPr>
          <p:cNvPr id="8" name="Speech Bubble: Rectangle with Corners Rounded 7">
            <a:extLst>
              <a:ext uri="{FF2B5EF4-FFF2-40B4-BE49-F238E27FC236}">
                <a16:creationId xmlns:a16="http://schemas.microsoft.com/office/drawing/2014/main" id="{5D113DDE-E26A-4BAC-8B7B-F890D2706994}"/>
              </a:ext>
            </a:extLst>
          </p:cNvPr>
          <p:cNvSpPr/>
          <p:nvPr/>
        </p:nvSpPr>
        <p:spPr>
          <a:xfrm>
            <a:off x="623392" y="2420888"/>
            <a:ext cx="4608512" cy="2520279"/>
          </a:xfrm>
          <a:prstGeom prst="wedgeRoundRectCallout">
            <a:avLst/>
          </a:prstGeom>
          <a:noFill/>
          <a:ln w="76200">
            <a:solidFill>
              <a:srgbClr val="24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with Corners Rounded 8">
            <a:extLst>
              <a:ext uri="{FF2B5EF4-FFF2-40B4-BE49-F238E27FC236}">
                <a16:creationId xmlns:a16="http://schemas.microsoft.com/office/drawing/2014/main" id="{BFDEE5B4-0AF7-4C03-A251-D5D8D98378A1}"/>
              </a:ext>
            </a:extLst>
          </p:cNvPr>
          <p:cNvSpPr/>
          <p:nvPr/>
        </p:nvSpPr>
        <p:spPr>
          <a:xfrm>
            <a:off x="5951984" y="2420888"/>
            <a:ext cx="4608512" cy="2508849"/>
          </a:xfrm>
          <a:prstGeom prst="wedgeRoundRectCallout">
            <a:avLst/>
          </a:prstGeom>
          <a:noFill/>
          <a:ln w="76200">
            <a:solidFill>
              <a:srgbClr val="24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9280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E11DBE5F-EC86-4717-9820-6E2BBE693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6DF3FDF-2D05-434D-8D82-DD9981ECE1AB}"/>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YOUR ACCOUNT</a:t>
            </a:r>
            <a:endParaRPr lang="en-GB" sz="2800" dirty="0">
              <a:solidFill>
                <a:srgbClr val="244B90"/>
              </a:solidFill>
            </a:endParaRPr>
          </a:p>
        </p:txBody>
      </p:sp>
      <p:sp>
        <p:nvSpPr>
          <p:cNvPr id="3" name="Content Placeholder 2">
            <a:extLst>
              <a:ext uri="{FF2B5EF4-FFF2-40B4-BE49-F238E27FC236}">
                <a16:creationId xmlns:a16="http://schemas.microsoft.com/office/drawing/2014/main" id="{6B4A860D-9A3B-4120-96DD-5C0BE4D516B1}"/>
              </a:ext>
            </a:extLst>
          </p:cNvPr>
          <p:cNvSpPr>
            <a:spLocks noGrp="1"/>
          </p:cNvSpPr>
          <p:nvPr>
            <p:ph idx="1"/>
          </p:nvPr>
        </p:nvSpPr>
        <p:spPr>
          <a:xfrm>
            <a:off x="4439816" y="1916832"/>
            <a:ext cx="6768752" cy="3199210"/>
          </a:xfrm>
        </p:spPr>
        <p:txBody>
          <a:bodyPr>
            <a:normAutofit fontScale="92500" lnSpcReduction="20000"/>
          </a:bodyPr>
          <a:lstStyle/>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“I am Leader-in-Charge for Juniors with 1</a:t>
            </a:r>
            <a:r>
              <a:rPr lang="en-GB" sz="1800" baseline="30000" dirty="0">
                <a:effectLst/>
                <a:latin typeface="Calibri" panose="020F0502020204030204" pitchFamily="34" charset="0"/>
                <a:ea typeface="Calibri" panose="020F0502020204030204" pitchFamily="34" charset="0"/>
                <a:cs typeface="Calibri" panose="020F0502020204030204" pitchFamily="34" charset="0"/>
              </a:rPr>
              <a:t>st</a:t>
            </a:r>
            <a:r>
              <a:rPr lang="en-GB" sz="1800" dirty="0">
                <a:effectLst/>
                <a:latin typeface="Calibri" panose="020F0502020204030204" pitchFamily="34" charset="0"/>
                <a:ea typeface="Calibri" panose="020F0502020204030204" pitchFamily="34" charset="0"/>
                <a:cs typeface="Calibri" panose="020F0502020204030204" pitchFamily="34" charset="0"/>
              </a:rPr>
              <a:t> Anywhere Company. On Monday 15</a:t>
            </a:r>
            <a:r>
              <a:rPr lang="en-GB"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800" dirty="0">
                <a:effectLst/>
                <a:latin typeface="Calibri" panose="020F0502020204030204" pitchFamily="34" charset="0"/>
                <a:ea typeface="Calibri" panose="020F0502020204030204" pitchFamily="34" charset="0"/>
                <a:cs typeface="Calibri" panose="020F0502020204030204" pitchFamily="34" charset="0"/>
              </a:rPr>
              <a:t> October we were designing posters for our fundraising event. The young people were at tables in groups of 4. I saw JP had a mark on his face. The mark was across his cheek bone, and under his eye area. It looked red in appearance. I asked him “How did that happen” He said “My teacher did it”. I then asked “Tell me what happened?”. He said “I pushed a girl over in the playground. Miss grabbed my arm and dragged me to the time out area. My head banged on the door handle as we went inside. She was really cross with me. I made the girl cry.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During the snack break I spoke to the Captain and told him what had happened. He told me he would take responsibility for this. He asked me to make notes of what JP said and asked me to write this account straight away.  JP has been with us for 2 years. He lives with his parents and younger brother. He attends Anywhere Primary School.”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Signed ………….dated ……….</a:t>
            </a:r>
            <a:endParaRPr lang="en-GB" sz="1300" dirty="0"/>
          </a:p>
        </p:txBody>
      </p:sp>
      <p:sp>
        <p:nvSpPr>
          <p:cNvPr id="8" name="Speech Bubble: Rectangle with Corners Rounded 7">
            <a:extLst>
              <a:ext uri="{FF2B5EF4-FFF2-40B4-BE49-F238E27FC236}">
                <a16:creationId xmlns:a16="http://schemas.microsoft.com/office/drawing/2014/main" id="{2D92D79D-A734-4B46-B25E-E291EA1BCD5A}"/>
              </a:ext>
            </a:extLst>
          </p:cNvPr>
          <p:cNvSpPr/>
          <p:nvPr/>
        </p:nvSpPr>
        <p:spPr>
          <a:xfrm>
            <a:off x="4079776" y="1726000"/>
            <a:ext cx="7416824" cy="3431192"/>
          </a:xfrm>
          <a:prstGeom prst="wedgeRoundRectCallout">
            <a:avLst/>
          </a:prstGeom>
          <a:noFill/>
          <a:ln w="76200">
            <a:solidFill>
              <a:srgbClr val="24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9224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34AF173D-ABAB-45BC-9162-F0D89F0AF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764C4F7-F019-450C-85CE-9A8B9FA8A069}"/>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ONLINE REPORTING FORM</a:t>
            </a:r>
            <a:endParaRPr lang="en-GB" sz="2800" dirty="0">
              <a:solidFill>
                <a:srgbClr val="244B90"/>
              </a:solidFill>
            </a:endParaRPr>
          </a:p>
        </p:txBody>
      </p:sp>
      <p:sp>
        <p:nvSpPr>
          <p:cNvPr id="3" name="Content Placeholder 2">
            <a:extLst>
              <a:ext uri="{FF2B5EF4-FFF2-40B4-BE49-F238E27FC236}">
                <a16:creationId xmlns:a16="http://schemas.microsoft.com/office/drawing/2014/main" id="{F7101B78-3E0B-43D5-8BC2-EA0D584F015B}"/>
              </a:ext>
            </a:extLst>
          </p:cNvPr>
          <p:cNvSpPr>
            <a:spLocks noGrp="1"/>
          </p:cNvSpPr>
          <p:nvPr>
            <p:ph idx="1"/>
          </p:nvPr>
        </p:nvSpPr>
        <p:spPr>
          <a:xfrm>
            <a:off x="474640" y="2564904"/>
            <a:ext cx="8933728" cy="864096"/>
          </a:xfrm>
        </p:spPr>
        <p:txBody>
          <a:bodyPr>
            <a:normAutofit/>
          </a:bodyPr>
          <a:lstStyle/>
          <a:p>
            <a:pPr marL="0" indent="0">
              <a:buNone/>
            </a:pPr>
            <a:r>
              <a:rPr lang="en-GB" sz="2400" dirty="0">
                <a:effectLst/>
                <a:latin typeface="Calibri" panose="020F0502020204030204" pitchFamily="34" charset="0"/>
                <a:ea typeface="Calibri" panose="020F0502020204030204" pitchFamily="34" charset="0"/>
              </a:rPr>
              <a:t>The best way to report a safeguarding concern or allegation is to use our </a:t>
            </a:r>
            <a:r>
              <a:rPr lang="en-GB" sz="2400" dirty="0">
                <a:latin typeface="Calibri" panose="020F0502020204030204" pitchFamily="34" charset="0"/>
                <a:ea typeface="Calibri" panose="020F0502020204030204" pitchFamily="34" charset="0"/>
              </a:rPr>
              <a:t>BBHQ</a:t>
            </a:r>
            <a:r>
              <a:rPr lang="en-GB" sz="2400" dirty="0">
                <a:effectLst/>
                <a:latin typeface="Calibri" panose="020F0502020204030204" pitchFamily="34" charset="0"/>
                <a:ea typeface="Calibri" panose="020F0502020204030204" pitchFamily="34" charset="0"/>
              </a:rPr>
              <a:t> reporting form at</a:t>
            </a:r>
            <a:r>
              <a:rPr lang="en-GB" sz="2400" b="1" dirty="0">
                <a:effectLst/>
                <a:latin typeface="Calibri" panose="020F0502020204030204" pitchFamily="34" charset="0"/>
                <a:ea typeface="Calibri" panose="020F0502020204030204" pitchFamily="34" charset="0"/>
              </a:rPr>
              <a:t> </a:t>
            </a:r>
            <a:r>
              <a:rPr lang="en-GB" sz="2400" b="1" dirty="0">
                <a:solidFill>
                  <a:srgbClr val="224B8E"/>
                </a:solidFill>
                <a:effectLst/>
                <a:latin typeface="Calibri" panose="020F0502020204030204" pitchFamily="34" charset="0"/>
                <a:ea typeface="Calibri" panose="020F0502020204030204" pitchFamily="34" charset="0"/>
              </a:rPr>
              <a:t>boys-brigade.org.uk/safeguarding/</a:t>
            </a:r>
            <a:endParaRPr lang="en-GB" sz="4400" b="1" dirty="0">
              <a:solidFill>
                <a:srgbClr val="224B8E"/>
              </a:solidFill>
            </a:endParaRPr>
          </a:p>
        </p:txBody>
      </p:sp>
    </p:spTree>
    <p:extLst>
      <p:ext uri="{BB962C8B-B14F-4D97-AF65-F5344CB8AC3E}">
        <p14:creationId xmlns:p14="http://schemas.microsoft.com/office/powerpoint/2010/main" val="950728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01122E07-AA33-4A65-BEA0-C6E378C0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6DF1BAA-3073-4A1C-A2DC-07CDA56ADC3F}"/>
              </a:ext>
            </a:extLst>
          </p:cNvPr>
          <p:cNvSpPr txBox="1"/>
          <p:nvPr/>
        </p:nvSpPr>
        <p:spPr>
          <a:xfrm>
            <a:off x="474640" y="1556792"/>
            <a:ext cx="8710863" cy="523220"/>
          </a:xfrm>
          <a:prstGeom prst="rect">
            <a:avLst/>
          </a:prstGeom>
          <a:noFill/>
        </p:spPr>
        <p:txBody>
          <a:bodyPr wrap="square" rtlCol="0">
            <a:spAutoFit/>
          </a:bodyPr>
          <a:lstStyle/>
          <a:p>
            <a:r>
              <a:rPr lang="en-GB" sz="2800" dirty="0">
                <a:solidFill>
                  <a:srgbClr val="244B90"/>
                </a:solidFill>
                <a:latin typeface="Futura-Bold" pitchFamily="2" charset="0"/>
              </a:rPr>
              <a:t>YOUR ROLE</a:t>
            </a:r>
            <a:endParaRPr lang="en-GB" sz="2800" dirty="0">
              <a:solidFill>
                <a:srgbClr val="244B90"/>
              </a:solidFill>
            </a:endParaRPr>
          </a:p>
        </p:txBody>
      </p:sp>
      <p:sp>
        <p:nvSpPr>
          <p:cNvPr id="3" name="Content Placeholder 2">
            <a:extLst>
              <a:ext uri="{FF2B5EF4-FFF2-40B4-BE49-F238E27FC236}">
                <a16:creationId xmlns:a16="http://schemas.microsoft.com/office/drawing/2014/main" id="{289703C6-F6D9-4263-A7D9-8BD2D7E5888C}"/>
              </a:ext>
            </a:extLst>
          </p:cNvPr>
          <p:cNvSpPr>
            <a:spLocks noGrp="1"/>
          </p:cNvSpPr>
          <p:nvPr>
            <p:ph idx="1"/>
          </p:nvPr>
        </p:nvSpPr>
        <p:spPr>
          <a:xfrm>
            <a:off x="479376" y="2132856"/>
            <a:ext cx="5760640" cy="4351338"/>
          </a:xfrm>
        </p:spPr>
        <p:txBody>
          <a:bodyPr>
            <a:normAutofit/>
          </a:bodyPr>
          <a:lstStyle/>
          <a:p>
            <a:pPr marL="0" indent="0">
              <a:lnSpc>
                <a:spcPct val="107000"/>
              </a:lnSpc>
              <a:spcAft>
                <a:spcPts val="800"/>
              </a:spcAft>
              <a:buNone/>
            </a:pPr>
            <a:r>
              <a:rPr lang="en-GB" sz="2000" dirty="0">
                <a:ea typeface="Calibri" panose="020F0502020204030204" pitchFamily="34" charset="0"/>
                <a:cs typeface="Times New Roman" panose="02020603050405020304" pitchFamily="18" charset="0"/>
              </a:rPr>
              <a:t>We can </a:t>
            </a:r>
            <a:r>
              <a:rPr lang="en-GB" sz="2000" b="1" u="sng" dirty="0">
                <a:ea typeface="Calibri" panose="020F0502020204030204" pitchFamily="34" charset="0"/>
                <a:cs typeface="Times New Roman" panose="02020603050405020304" pitchFamily="18" charset="0"/>
              </a:rPr>
              <a:t>all</a:t>
            </a:r>
            <a:r>
              <a:rPr lang="en-GB" sz="2000" dirty="0">
                <a:ea typeface="Calibri" panose="020F0502020204030204" pitchFamily="34" charset="0"/>
                <a:cs typeface="Times New Roman" panose="02020603050405020304" pitchFamily="18" charset="0"/>
              </a:rPr>
              <a:t> play a part in keeping children safe.</a:t>
            </a:r>
          </a:p>
          <a:p>
            <a:pPr marL="0" indent="0">
              <a:lnSpc>
                <a:spcPct val="100000"/>
              </a:lnSpc>
              <a:spcBef>
                <a:spcPts val="0"/>
              </a:spcBef>
              <a:spcAft>
                <a:spcPts val="800"/>
              </a:spcAft>
              <a:buNone/>
            </a:pPr>
            <a:r>
              <a:rPr lang="en-GB" sz="2000" dirty="0">
                <a:ea typeface="Calibri" panose="020F0502020204030204" pitchFamily="34" charset="0"/>
                <a:cs typeface="Times New Roman" panose="02020603050405020304" pitchFamily="18" charset="0"/>
              </a:rPr>
              <a:t>Remember:</a:t>
            </a:r>
          </a:p>
          <a:p>
            <a:pPr>
              <a:lnSpc>
                <a:spcPct val="100000"/>
              </a:lnSpc>
              <a:spcBef>
                <a:spcPts val="0"/>
              </a:spcBef>
              <a:spcAft>
                <a:spcPts val="800"/>
              </a:spcAft>
            </a:pPr>
            <a:r>
              <a:rPr lang="en-GB" sz="2000" b="1" dirty="0">
                <a:ea typeface="Calibri" panose="020F0502020204030204" pitchFamily="34" charset="0"/>
                <a:cs typeface="Times New Roman" panose="02020603050405020304" pitchFamily="18" charset="0"/>
              </a:rPr>
              <a:t>Safeguarding is everyone’s responsibility. </a:t>
            </a:r>
          </a:p>
          <a:p>
            <a:pPr>
              <a:lnSpc>
                <a:spcPct val="100000"/>
              </a:lnSpc>
              <a:spcBef>
                <a:spcPts val="0"/>
              </a:spcBef>
              <a:spcAft>
                <a:spcPts val="800"/>
              </a:spcAft>
            </a:pPr>
            <a:r>
              <a:rPr lang="en-GB" sz="2000" b="1" dirty="0">
                <a:ea typeface="Calibri" panose="020F0502020204030204" pitchFamily="34" charset="0"/>
                <a:cs typeface="Times New Roman" panose="02020603050405020304" pitchFamily="18" charset="0"/>
              </a:rPr>
              <a:t>The 4 R’s – Recognise, Respond, Report &amp; Record.</a:t>
            </a:r>
          </a:p>
          <a:p>
            <a:pPr>
              <a:lnSpc>
                <a:spcPct val="100000"/>
              </a:lnSpc>
              <a:spcBef>
                <a:spcPts val="0"/>
              </a:spcBef>
              <a:spcAft>
                <a:spcPts val="800"/>
              </a:spcAft>
            </a:pPr>
            <a:r>
              <a:rPr lang="en-GB" sz="2000" b="1" dirty="0">
                <a:ea typeface="Calibri" panose="020F0502020204030204" pitchFamily="34" charset="0"/>
                <a:cs typeface="Times New Roman" panose="02020603050405020304" pitchFamily="18" charset="0"/>
              </a:rPr>
              <a:t>Always maintain appropriate boundaries with children &amp; young people.</a:t>
            </a:r>
          </a:p>
          <a:p>
            <a:pPr>
              <a:lnSpc>
                <a:spcPct val="100000"/>
              </a:lnSpc>
              <a:spcBef>
                <a:spcPts val="0"/>
              </a:spcBef>
              <a:spcAft>
                <a:spcPts val="800"/>
              </a:spcAft>
            </a:pPr>
            <a:r>
              <a:rPr lang="en-GB" sz="2000" b="1" dirty="0">
                <a:ea typeface="Calibri" panose="020F0502020204030204" pitchFamily="34" charset="0"/>
                <a:cs typeface="Times New Roman" panose="02020603050405020304" pitchFamily="18" charset="0"/>
              </a:rPr>
              <a:t>Regularly familiarise yourself with our latest polices and procedures.</a:t>
            </a:r>
          </a:p>
          <a:p>
            <a:pPr marL="0" indent="0">
              <a:lnSpc>
                <a:spcPct val="100000"/>
              </a:lnSpc>
              <a:spcBef>
                <a:spcPts val="0"/>
              </a:spcBef>
              <a:spcAft>
                <a:spcPts val="800"/>
              </a:spcAft>
              <a:buNone/>
            </a:pPr>
            <a:r>
              <a:rPr lang="en-GB" sz="2000" b="1" dirty="0">
                <a:ea typeface="Calibri" panose="020F0502020204030204" pitchFamily="34" charset="0"/>
                <a:cs typeface="Times New Roman" panose="02020603050405020304" pitchFamily="18" charset="0"/>
              </a:rPr>
              <a:t>                  If in any doubt, seek advice!</a:t>
            </a:r>
          </a:p>
        </p:txBody>
      </p:sp>
      <p:sp>
        <p:nvSpPr>
          <p:cNvPr id="10" name="TextBox 9">
            <a:extLst>
              <a:ext uri="{FF2B5EF4-FFF2-40B4-BE49-F238E27FC236}">
                <a16:creationId xmlns:a16="http://schemas.microsoft.com/office/drawing/2014/main" id="{AC807C1C-A3D2-4F74-BC72-AE4BF9CBCD0F}"/>
              </a:ext>
            </a:extLst>
          </p:cNvPr>
          <p:cNvSpPr txBox="1"/>
          <p:nvPr/>
        </p:nvSpPr>
        <p:spPr>
          <a:xfrm>
            <a:off x="7846260" y="1922145"/>
            <a:ext cx="3506323" cy="3310073"/>
          </a:xfrm>
          <a:prstGeom prst="rect">
            <a:avLst/>
          </a:prstGeom>
          <a:noFill/>
        </p:spPr>
        <p:txBody>
          <a:bodyPr wrap="square">
            <a:spAutoFit/>
          </a:bodyPr>
          <a:lstStyle/>
          <a:p>
            <a:pPr marL="0" indent="0" algn="ctr">
              <a:lnSpc>
                <a:spcPct val="107000"/>
              </a:lnSpc>
              <a:spcAft>
                <a:spcPts val="800"/>
              </a:spcAft>
              <a:buNone/>
            </a:pPr>
            <a:r>
              <a:rPr lang="en-GB" sz="2800" b="1" dirty="0">
                <a:solidFill>
                  <a:srgbClr val="FF0000"/>
                </a:solidFill>
              </a:rPr>
              <a:t>ALWAYS</a:t>
            </a:r>
            <a:br>
              <a:rPr lang="en-GB" sz="2800" b="1" dirty="0">
                <a:solidFill>
                  <a:srgbClr val="FF0000"/>
                </a:solidFill>
              </a:rPr>
            </a:br>
            <a:r>
              <a:rPr lang="en-GB" sz="1800" dirty="0"/>
              <a:t>inform your Safeguarding Coordinator</a:t>
            </a:r>
            <a:r>
              <a:rPr lang="en-GB" sz="1800" b="1" dirty="0"/>
              <a:t> &amp; BB Safeguarding Manager </a:t>
            </a:r>
            <a:r>
              <a:rPr lang="en-GB" sz="1800" dirty="0"/>
              <a:t>of </a:t>
            </a:r>
            <a:r>
              <a:rPr lang="en-GB" sz="1800" b="1" u="sng" dirty="0"/>
              <a:t>any safeguarding concern or allegation </a:t>
            </a:r>
            <a:r>
              <a:rPr lang="en-GB" sz="1800" dirty="0"/>
              <a:t>about a BB Volunteer or young person as soon as possible, but always within 24 hours.</a:t>
            </a:r>
          </a:p>
          <a:p>
            <a:pPr marL="0" indent="0" algn="ctr">
              <a:lnSpc>
                <a:spcPct val="107000"/>
              </a:lnSpc>
              <a:spcAft>
                <a:spcPts val="800"/>
              </a:spcAft>
              <a:buNone/>
            </a:pPr>
            <a:r>
              <a:rPr lang="en-GB" sz="1800" b="1" dirty="0">
                <a:solidFill>
                  <a:srgbClr val="224B8E"/>
                </a:solidFill>
                <a:hlinkClick r:id="rId4">
                  <a:extLst>
                    <a:ext uri="{A12FA001-AC4F-418D-AE19-62706E023703}">
                      <ahyp:hlinkClr xmlns:ahyp="http://schemas.microsoft.com/office/drawing/2018/hyperlinkcolor" val="tx"/>
                    </a:ext>
                  </a:extLst>
                </a:hlinkClick>
              </a:rPr>
              <a:t>safeguarding@boys-brigade.org.uk</a:t>
            </a:r>
            <a:r>
              <a:rPr lang="en-GB" sz="1800" b="1" dirty="0">
                <a:solidFill>
                  <a:srgbClr val="224B8E"/>
                </a:solidFill>
              </a:rPr>
              <a:t> </a:t>
            </a:r>
            <a:r>
              <a:rPr lang="en-GB" sz="1800" dirty="0"/>
              <a:t>or</a:t>
            </a:r>
            <a:r>
              <a:rPr lang="en-GB" sz="1800" b="1" dirty="0">
                <a:solidFill>
                  <a:srgbClr val="224B8E"/>
                </a:solidFill>
              </a:rPr>
              <a:t> 0300 303 4454</a:t>
            </a:r>
          </a:p>
        </p:txBody>
      </p:sp>
      <p:sp>
        <p:nvSpPr>
          <p:cNvPr id="11" name="Rectangle: Rounded Corners 10">
            <a:extLst>
              <a:ext uri="{FF2B5EF4-FFF2-40B4-BE49-F238E27FC236}">
                <a16:creationId xmlns:a16="http://schemas.microsoft.com/office/drawing/2014/main" id="{F2733784-928A-49CD-8B76-6F5E1D25DB07}"/>
              </a:ext>
            </a:extLst>
          </p:cNvPr>
          <p:cNvSpPr/>
          <p:nvPr/>
        </p:nvSpPr>
        <p:spPr>
          <a:xfrm>
            <a:off x="7702245" y="1700808"/>
            <a:ext cx="3794355" cy="3528392"/>
          </a:xfrm>
          <a:prstGeom prst="roundRect">
            <a:avLst/>
          </a:prstGeom>
          <a:noFill/>
          <a:ln w="57150">
            <a:solidFill>
              <a:srgbClr val="24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0959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96F435BE-91E0-4037-AC5A-6FD0D789A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424A8DC-EAB0-4651-9639-7F03BC8E462F}"/>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YOUR SAFEGUARDING TIMELINE</a:t>
            </a:r>
            <a:endParaRPr lang="en-GB" sz="2800" dirty="0">
              <a:solidFill>
                <a:srgbClr val="244B90"/>
              </a:solidFill>
            </a:endParaRPr>
          </a:p>
        </p:txBody>
      </p:sp>
      <p:sp>
        <p:nvSpPr>
          <p:cNvPr id="2" name="Title 1"/>
          <p:cNvSpPr>
            <a:spLocks noGrp="1"/>
          </p:cNvSpPr>
          <p:nvPr>
            <p:ph type="title"/>
          </p:nvPr>
        </p:nvSpPr>
        <p:spPr>
          <a:xfrm>
            <a:off x="2152650" y="713508"/>
            <a:ext cx="7886700" cy="1325563"/>
          </a:xfrm>
        </p:spPr>
        <p:txBody>
          <a:bodyPr>
            <a:normAutofit/>
          </a:bodyPr>
          <a:lstStyle/>
          <a:p>
            <a:br>
              <a:rPr lang="en-GB" dirty="0">
                <a:solidFill>
                  <a:srgbClr val="2D395A"/>
                </a:solidFill>
                <a:latin typeface="Futura-Bold" pitchFamily="2" charset="0"/>
              </a:rPr>
            </a:br>
            <a:endParaRPr lang="en-GB" dirty="0">
              <a:solidFill>
                <a:srgbClr val="2D395A"/>
              </a:solidFill>
              <a:latin typeface="Futura-Bold" pitchFamily="2" charset="0"/>
            </a:endParaRPr>
          </a:p>
        </p:txBody>
      </p:sp>
      <p:sp>
        <p:nvSpPr>
          <p:cNvPr id="3" name="Content Placeholder 2"/>
          <p:cNvSpPr>
            <a:spLocks noGrp="1"/>
          </p:cNvSpPr>
          <p:nvPr>
            <p:ph idx="1"/>
          </p:nvPr>
        </p:nvSpPr>
        <p:spPr>
          <a:xfrm>
            <a:off x="489920" y="2511312"/>
            <a:ext cx="10502624" cy="4158048"/>
          </a:xfrm>
        </p:spPr>
        <p:txBody>
          <a:bodyPr>
            <a:normAutofit/>
          </a:bodyPr>
          <a:lstStyle/>
          <a:p>
            <a:pPr marL="0" indent="0">
              <a:buNone/>
            </a:pPr>
            <a:r>
              <a:rPr lang="en-GB" sz="2000" b="1" dirty="0"/>
              <a:t>How</a:t>
            </a:r>
            <a:r>
              <a:rPr lang="en-GB" sz="2000" b="1" dirty="0">
                <a:solidFill>
                  <a:srgbClr val="224B8E"/>
                </a:solidFill>
              </a:rPr>
              <a:t> </a:t>
            </a:r>
            <a:r>
              <a:rPr lang="en-GB" sz="2000" b="1" dirty="0">
                <a:solidFill>
                  <a:srgbClr val="FF0000"/>
                </a:solidFill>
              </a:rPr>
              <a:t>confident</a:t>
            </a:r>
            <a:r>
              <a:rPr lang="en-GB" sz="2000" b="1" dirty="0"/>
              <a:t> are you now, in dealing with a safeguarding referral ?</a:t>
            </a:r>
          </a:p>
          <a:p>
            <a:pPr marL="0" indent="0">
              <a:buNone/>
            </a:pPr>
            <a:endParaRPr lang="en-GB" sz="2000" b="1" dirty="0"/>
          </a:p>
          <a:p>
            <a:pPr marL="0" indent="0">
              <a:buNone/>
            </a:pPr>
            <a:r>
              <a:rPr lang="en-GB" sz="2000" b="1" dirty="0">
                <a:solidFill>
                  <a:srgbClr val="224B8E"/>
                </a:solidFill>
              </a:rPr>
              <a:t>Very confident </a:t>
            </a:r>
            <a:r>
              <a:rPr lang="en-GB" sz="2000" dirty="0"/>
              <a:t>– I know the policies, I know what to do and who to inform </a:t>
            </a:r>
          </a:p>
          <a:p>
            <a:pPr marL="0" indent="0">
              <a:buNone/>
            </a:pPr>
            <a:r>
              <a:rPr lang="en-GB" sz="2000" b="1" dirty="0">
                <a:solidFill>
                  <a:srgbClr val="224B8E"/>
                </a:solidFill>
              </a:rPr>
              <a:t>Fairly confident </a:t>
            </a:r>
            <a:r>
              <a:rPr lang="en-GB" sz="2000" dirty="0"/>
              <a:t>– I know what to do and when but might need help withy the process</a:t>
            </a:r>
          </a:p>
          <a:p>
            <a:pPr marL="0" indent="0">
              <a:buNone/>
            </a:pPr>
            <a:r>
              <a:rPr lang="en-GB" sz="2000" b="1" dirty="0">
                <a:solidFill>
                  <a:srgbClr val="224B8E"/>
                </a:solidFill>
              </a:rPr>
              <a:t>Not very confident </a:t>
            </a:r>
            <a:r>
              <a:rPr lang="en-GB" sz="2000" dirty="0"/>
              <a:t>– I would rather someone else did it </a:t>
            </a:r>
          </a:p>
          <a:p>
            <a:pPr marL="0" indent="0">
              <a:buNone/>
            </a:pPr>
            <a:r>
              <a:rPr lang="en-GB" sz="2000" b="1" dirty="0">
                <a:solidFill>
                  <a:srgbClr val="224B8E"/>
                </a:solidFill>
              </a:rPr>
              <a:t>Not at all confident </a:t>
            </a:r>
            <a:r>
              <a:rPr lang="en-GB" sz="2000" dirty="0"/>
              <a:t>– I do not know what I would need to do</a:t>
            </a:r>
          </a:p>
        </p:txBody>
      </p:sp>
    </p:spTree>
    <p:extLst>
      <p:ext uri="{BB962C8B-B14F-4D97-AF65-F5344CB8AC3E}">
        <p14:creationId xmlns:p14="http://schemas.microsoft.com/office/powerpoint/2010/main" val="1870638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4394D19E-3CA0-4661-A945-232F7AECF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152650" y="713508"/>
            <a:ext cx="7886700" cy="1325563"/>
          </a:xfrm>
        </p:spPr>
        <p:txBody>
          <a:bodyPr>
            <a:normAutofit/>
          </a:bodyPr>
          <a:lstStyle/>
          <a:p>
            <a:br>
              <a:rPr lang="en-GB" dirty="0">
                <a:solidFill>
                  <a:srgbClr val="2D395A"/>
                </a:solidFill>
                <a:latin typeface="Futura-Bold" pitchFamily="2" charset="0"/>
              </a:rPr>
            </a:br>
            <a:endParaRPr lang="en-GB" dirty="0">
              <a:solidFill>
                <a:srgbClr val="2D395A"/>
              </a:solidFill>
              <a:latin typeface="Futura-Bold" pitchFamily="2" charset="0"/>
            </a:endParaRPr>
          </a:p>
        </p:txBody>
      </p:sp>
      <p:sp>
        <p:nvSpPr>
          <p:cNvPr id="3" name="Content Placeholder 2"/>
          <p:cNvSpPr>
            <a:spLocks noGrp="1"/>
          </p:cNvSpPr>
          <p:nvPr>
            <p:ph idx="1"/>
          </p:nvPr>
        </p:nvSpPr>
        <p:spPr>
          <a:xfrm>
            <a:off x="483044" y="2654720"/>
            <a:ext cx="7701188" cy="2286447"/>
          </a:xfrm>
        </p:spPr>
        <p:txBody>
          <a:bodyPr>
            <a:normAutofit/>
          </a:bodyPr>
          <a:lstStyle/>
          <a:p>
            <a:pPr marL="0" indent="0">
              <a:buNone/>
            </a:pPr>
            <a:r>
              <a:rPr lang="en-GB" sz="2000" dirty="0">
                <a:latin typeface="Calibri" panose="020F0502020204030204" pitchFamily="34" charset="0"/>
                <a:ea typeface="Calibri" panose="020F0502020204030204" pitchFamily="34" charset="0"/>
                <a:cs typeface="Times New Roman" panose="02020603050405020304" pitchFamily="18" charset="0"/>
              </a:rPr>
              <a:t>At the end of this session participants will be able to: </a:t>
            </a:r>
          </a:p>
          <a:p>
            <a:r>
              <a:rPr lang="en-GB" sz="2000" b="1" dirty="0"/>
              <a:t>Understand Safeguarding and Child Protection </a:t>
            </a:r>
            <a:r>
              <a:rPr lang="en-GB" sz="2000" dirty="0"/>
              <a:t>in the context of your role within The Boys’ Brigade</a:t>
            </a:r>
          </a:p>
          <a:p>
            <a:r>
              <a:rPr lang="en-GB" sz="2000" dirty="0"/>
              <a:t>Know how to </a:t>
            </a:r>
            <a:r>
              <a:rPr lang="en-GB" sz="2000" b="1" dirty="0">
                <a:ea typeface="Calibri" panose="020F0502020204030204" pitchFamily="34" charset="0"/>
                <a:cs typeface="Times New Roman" panose="02020603050405020304" pitchFamily="18" charset="0"/>
              </a:rPr>
              <a:t>Recognise</a:t>
            </a:r>
            <a:r>
              <a:rPr lang="en-GB" sz="2000" dirty="0">
                <a:ea typeface="Calibri" panose="020F0502020204030204" pitchFamily="34" charset="0"/>
                <a:cs typeface="Times New Roman" panose="02020603050405020304" pitchFamily="18" charset="0"/>
              </a:rPr>
              <a:t>, </a:t>
            </a:r>
            <a:r>
              <a:rPr lang="en-GB" sz="2000" b="1" dirty="0">
                <a:ea typeface="Calibri" panose="020F0502020204030204" pitchFamily="34" charset="0"/>
                <a:cs typeface="Times New Roman" panose="02020603050405020304" pitchFamily="18" charset="0"/>
              </a:rPr>
              <a:t>Respond </a:t>
            </a:r>
            <a:r>
              <a:rPr lang="en-GB" sz="2000" dirty="0">
                <a:ea typeface="Calibri" panose="020F0502020204030204" pitchFamily="34" charset="0"/>
                <a:cs typeface="Times New Roman" panose="02020603050405020304" pitchFamily="18" charset="0"/>
              </a:rPr>
              <a:t>to, </a:t>
            </a:r>
            <a:r>
              <a:rPr lang="en-GB" sz="2000" b="1" dirty="0">
                <a:ea typeface="Calibri" panose="020F0502020204030204" pitchFamily="34" charset="0"/>
                <a:cs typeface="Times New Roman" panose="02020603050405020304" pitchFamily="18" charset="0"/>
              </a:rPr>
              <a:t>Report</a:t>
            </a:r>
            <a:r>
              <a:rPr lang="en-GB" sz="2000" dirty="0">
                <a:ea typeface="Calibri" panose="020F0502020204030204" pitchFamily="34" charset="0"/>
                <a:cs typeface="Times New Roman" panose="02020603050405020304" pitchFamily="18" charset="0"/>
              </a:rPr>
              <a:t> and </a:t>
            </a:r>
            <a:r>
              <a:rPr lang="en-GB" sz="2000" b="1" dirty="0">
                <a:ea typeface="Calibri" panose="020F0502020204030204" pitchFamily="34" charset="0"/>
                <a:cs typeface="Times New Roman" panose="02020603050405020304" pitchFamily="18" charset="0"/>
              </a:rPr>
              <a:t>Record</a:t>
            </a:r>
            <a:r>
              <a:rPr lang="en-GB" sz="2000" dirty="0">
                <a:ea typeface="Calibri" panose="020F0502020204030204" pitchFamily="34" charset="0"/>
                <a:cs typeface="Times New Roman" panose="02020603050405020304" pitchFamily="18" charset="0"/>
              </a:rPr>
              <a:t> concerns about a young person.</a:t>
            </a:r>
            <a:endParaRPr lang="en-GB" sz="2000" dirty="0"/>
          </a:p>
        </p:txBody>
      </p:sp>
      <p:sp>
        <p:nvSpPr>
          <p:cNvPr id="9" name="TextBox 8">
            <a:extLst>
              <a:ext uri="{FF2B5EF4-FFF2-40B4-BE49-F238E27FC236}">
                <a16:creationId xmlns:a16="http://schemas.microsoft.com/office/drawing/2014/main" id="{0A8F82F1-FF81-4D8C-B114-549B593F6303}"/>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LEARNING OUTCOMES</a:t>
            </a:r>
            <a:endParaRPr lang="en-GB" sz="2800" dirty="0">
              <a:solidFill>
                <a:srgbClr val="244B90"/>
              </a:solidFill>
            </a:endParaRPr>
          </a:p>
        </p:txBody>
      </p:sp>
      <p:pic>
        <p:nvPicPr>
          <p:cNvPr id="10" name="Picture 9" descr="Icon&#10;&#10;Description automatically generated">
            <a:extLst>
              <a:ext uri="{FF2B5EF4-FFF2-40B4-BE49-F238E27FC236}">
                <a16:creationId xmlns:a16="http://schemas.microsoft.com/office/drawing/2014/main" id="{024475B4-C22A-48DF-9A42-E3300B8DE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3916" y="429781"/>
            <a:ext cx="2907464" cy="2907464"/>
          </a:xfrm>
          <a:prstGeom prst="rect">
            <a:avLst/>
          </a:prstGeom>
        </p:spPr>
      </p:pic>
    </p:spTree>
    <p:extLst>
      <p:ext uri="{BB962C8B-B14F-4D97-AF65-F5344CB8AC3E}">
        <p14:creationId xmlns:p14="http://schemas.microsoft.com/office/powerpoint/2010/main" val="150588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E-LEARNING RECAP</a:t>
            </a:r>
            <a:endParaRPr lang="en-GB" sz="2800" dirty="0">
              <a:solidFill>
                <a:srgbClr val="244B90"/>
              </a:solidFill>
            </a:endParaRPr>
          </a:p>
        </p:txBody>
      </p:sp>
      <p:sp>
        <p:nvSpPr>
          <p:cNvPr id="3" name="Content Placeholder 2"/>
          <p:cNvSpPr>
            <a:spLocks noGrp="1"/>
          </p:cNvSpPr>
          <p:nvPr>
            <p:ph idx="1"/>
          </p:nvPr>
        </p:nvSpPr>
        <p:spPr>
          <a:xfrm>
            <a:off x="479376" y="2489732"/>
            <a:ext cx="7886700" cy="1196416"/>
          </a:xfrm>
        </p:spPr>
        <p:txBody>
          <a:bodyPr>
            <a:normAutofit/>
          </a:bodyPr>
          <a:lstStyle/>
          <a:p>
            <a:pPr marL="0" indent="0">
              <a:buNone/>
            </a:pPr>
            <a:r>
              <a:rPr lang="en-GB" sz="2600" b="1" dirty="0"/>
              <a:t>“Safeguarding is the measures and actions that are taken to promote the welfare of children and protect them from harm” </a:t>
            </a:r>
          </a:p>
        </p:txBody>
      </p:sp>
      <p:sp>
        <p:nvSpPr>
          <p:cNvPr id="5" name="TextBox 4">
            <a:extLst>
              <a:ext uri="{FF2B5EF4-FFF2-40B4-BE49-F238E27FC236}">
                <a16:creationId xmlns:a16="http://schemas.microsoft.com/office/drawing/2014/main" id="{4CD2D004-B499-4553-9C70-C847CDBC0FC7}"/>
              </a:ext>
            </a:extLst>
          </p:cNvPr>
          <p:cNvSpPr txBox="1"/>
          <p:nvPr/>
        </p:nvSpPr>
        <p:spPr>
          <a:xfrm>
            <a:off x="2331129" y="4401149"/>
            <a:ext cx="3675390" cy="707886"/>
          </a:xfrm>
          <a:prstGeom prst="rect">
            <a:avLst/>
          </a:prstGeom>
          <a:noFill/>
        </p:spPr>
        <p:txBody>
          <a:bodyPr wrap="square" rtlCol="0">
            <a:spAutoFit/>
          </a:bodyPr>
          <a:lstStyle/>
          <a:p>
            <a:r>
              <a:rPr lang="en-GB" sz="2000" dirty="0">
                <a:solidFill>
                  <a:srgbClr val="244B90"/>
                </a:solidFill>
                <a:latin typeface="Futura-Bold" pitchFamily="2" charset="0"/>
              </a:rPr>
              <a:t>WHOLE GROUP ACTIVITY: </a:t>
            </a:r>
            <a:r>
              <a:rPr lang="en-GB" sz="2000" dirty="0">
                <a:latin typeface="Futura-Bold" pitchFamily="2" charset="0"/>
              </a:rPr>
              <a:t>Questions . . .</a:t>
            </a:r>
            <a:endParaRPr lang="en-GB" sz="2000" dirty="0"/>
          </a:p>
        </p:txBody>
      </p:sp>
      <p:sp>
        <p:nvSpPr>
          <p:cNvPr id="6" name="Rectangle: Rounded Corners 5">
            <a:extLst>
              <a:ext uri="{FF2B5EF4-FFF2-40B4-BE49-F238E27FC236}">
                <a16:creationId xmlns:a16="http://schemas.microsoft.com/office/drawing/2014/main" id="{AC81DA20-9491-4A5F-8101-BE9941A68466}"/>
              </a:ext>
            </a:extLst>
          </p:cNvPr>
          <p:cNvSpPr/>
          <p:nvPr/>
        </p:nvSpPr>
        <p:spPr>
          <a:xfrm>
            <a:off x="566286" y="3937722"/>
            <a:ext cx="5666563" cy="1651518"/>
          </a:xfrm>
          <a:prstGeom prst="roundRect">
            <a:avLst/>
          </a:prstGeom>
          <a:noFill/>
          <a:ln w="57150">
            <a:solidFill>
              <a:srgbClr val="244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Object 7">
            <a:extLst>
              <a:ext uri="{FF2B5EF4-FFF2-40B4-BE49-F238E27FC236}">
                <a16:creationId xmlns:a16="http://schemas.microsoft.com/office/drawing/2014/main" id="{3897830E-674C-46D3-BCFB-BA2481A7481D}"/>
              </a:ext>
            </a:extLst>
          </p:cNvPr>
          <p:cNvGraphicFramePr>
            <a:graphicFrameLocks noChangeAspect="1"/>
          </p:cNvGraphicFramePr>
          <p:nvPr>
            <p:extLst>
              <p:ext uri="{D42A27DB-BD31-4B8C-83A1-F6EECF244321}">
                <p14:modId xmlns:p14="http://schemas.microsoft.com/office/powerpoint/2010/main" val="580964402"/>
              </p:ext>
            </p:extLst>
          </p:nvPr>
        </p:nvGraphicFramePr>
        <p:xfrm>
          <a:off x="875961" y="4153011"/>
          <a:ext cx="1261328" cy="1261328"/>
        </p:xfrm>
        <a:graphic>
          <a:graphicData uri="http://schemas.openxmlformats.org/presentationml/2006/ole">
            <mc:AlternateContent xmlns:mc="http://schemas.openxmlformats.org/markup-compatibility/2006">
              <mc:Choice xmlns:v="urn:schemas-microsoft-com:vml" Requires="v">
                <p:oleObj r:id="rId4" imgW="4875840" imgH="4875840" progId="">
                  <p:embed/>
                </p:oleObj>
              </mc:Choice>
              <mc:Fallback>
                <p:oleObj r:id="rId4" imgW="4875840" imgH="4875840" progId="">
                  <p:embed/>
                  <p:pic>
                    <p:nvPicPr>
                      <p:cNvPr id="8" name="Object 7">
                        <a:extLst>
                          <a:ext uri="{FF2B5EF4-FFF2-40B4-BE49-F238E27FC236}">
                            <a16:creationId xmlns:a16="http://schemas.microsoft.com/office/drawing/2014/main" id="{3897830E-674C-46D3-BCFB-BA2481A7481D}"/>
                          </a:ext>
                        </a:extLst>
                      </p:cNvPr>
                      <p:cNvPicPr/>
                      <p:nvPr/>
                    </p:nvPicPr>
                    <p:blipFill>
                      <a:blip r:embed="rId5"/>
                      <a:stretch>
                        <a:fillRect/>
                      </a:stretch>
                    </p:blipFill>
                    <p:spPr>
                      <a:xfrm>
                        <a:off x="875961" y="4153011"/>
                        <a:ext cx="1261328" cy="1261328"/>
                      </a:xfrm>
                      <a:prstGeom prst="rect">
                        <a:avLst/>
                      </a:prstGeom>
                    </p:spPr>
                  </p:pic>
                </p:oleObj>
              </mc:Fallback>
            </mc:AlternateContent>
          </a:graphicData>
        </a:graphic>
      </p:graphicFrame>
    </p:spTree>
    <p:extLst>
      <p:ext uri="{BB962C8B-B14F-4D97-AF65-F5344CB8AC3E}">
        <p14:creationId xmlns:p14="http://schemas.microsoft.com/office/powerpoint/2010/main" val="2990185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8E903E-4FC5-487B-99D9-09A50E7F0024}"/>
              </a:ext>
            </a:extLst>
          </p:cNvPr>
          <p:cNvSpPr>
            <a:spLocks noGrp="1"/>
          </p:cNvSpPr>
          <p:nvPr>
            <p:ph idx="1"/>
          </p:nvPr>
        </p:nvSpPr>
        <p:spPr/>
        <p:txBody>
          <a:bodyPr/>
          <a:lstStyle/>
          <a:p>
            <a:pPr algn="ctr"/>
            <a:endParaRPr lang="en-GB"/>
          </a:p>
          <a:p>
            <a:pPr algn="ctr"/>
            <a:endParaRPr lang="en-GB" dirty="0"/>
          </a:p>
        </p:txBody>
      </p:sp>
      <p:pic>
        <p:nvPicPr>
          <p:cNvPr id="6" name="Picture 5" descr="Graphical user interface, application&#10;&#10;Description automatically generated">
            <a:extLst>
              <a:ext uri="{FF2B5EF4-FFF2-40B4-BE49-F238E27FC236}">
                <a16:creationId xmlns:a16="http://schemas.microsoft.com/office/drawing/2014/main" id="{3E945280-6CC6-4D4B-82D7-785E76FE6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960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E-LEARNING RECAP</a:t>
            </a:r>
            <a:endParaRPr lang="en-GB" sz="2800" dirty="0">
              <a:solidFill>
                <a:srgbClr val="244B90"/>
              </a:solidFill>
            </a:endParaRPr>
          </a:p>
        </p:txBody>
      </p:sp>
      <p:sp>
        <p:nvSpPr>
          <p:cNvPr id="3" name="Content Placeholder 2"/>
          <p:cNvSpPr>
            <a:spLocks noGrp="1"/>
          </p:cNvSpPr>
          <p:nvPr>
            <p:ph idx="1"/>
          </p:nvPr>
        </p:nvSpPr>
        <p:spPr>
          <a:xfrm>
            <a:off x="479376" y="2489732"/>
            <a:ext cx="10081120" cy="1196416"/>
          </a:xfrm>
        </p:spPr>
        <p:txBody>
          <a:bodyPr>
            <a:normAutofit/>
          </a:bodyPr>
          <a:lstStyle/>
          <a:p>
            <a:pPr marL="0" lvl="0" indent="0">
              <a:buNone/>
            </a:pPr>
            <a:r>
              <a:rPr lang="en-GB" sz="3600" b="1" dirty="0">
                <a:effectLst/>
                <a:latin typeface="Calibri" panose="020F0502020204030204" pitchFamily="34" charset="0"/>
                <a:ea typeface="Calibri" panose="020F0502020204030204" pitchFamily="34" charset="0"/>
                <a:cs typeface="Calibri" panose="020F0502020204030204" pitchFamily="34" charset="0"/>
              </a:rPr>
              <a:t>What does the BB do to ensure ‘Safer recruitment’ of leaders?</a:t>
            </a:r>
            <a:endParaRPr lang="en-GB" sz="3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851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656"/>
            <a:ext cx="12192000" cy="685800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66023" y="1655222"/>
            <a:ext cx="8710863" cy="523220"/>
          </a:xfrm>
          <a:prstGeom prst="rect">
            <a:avLst/>
          </a:prstGeom>
          <a:noFill/>
        </p:spPr>
        <p:txBody>
          <a:bodyPr wrap="square" rtlCol="0">
            <a:spAutoFit/>
          </a:bodyPr>
          <a:lstStyle/>
          <a:p>
            <a:r>
              <a:rPr lang="en-GB" sz="2800" dirty="0">
                <a:solidFill>
                  <a:srgbClr val="244B90"/>
                </a:solidFill>
                <a:latin typeface="Futura-Bold" pitchFamily="2" charset="0"/>
              </a:rPr>
              <a:t>SAFER RECRUITMENT</a:t>
            </a:r>
            <a:endParaRPr lang="en-GB" sz="2800" dirty="0">
              <a:solidFill>
                <a:srgbClr val="244B90"/>
              </a:solidFill>
            </a:endParaRPr>
          </a:p>
        </p:txBody>
      </p:sp>
      <p:sp>
        <p:nvSpPr>
          <p:cNvPr id="3" name="Content Placeholder 2"/>
          <p:cNvSpPr>
            <a:spLocks noGrp="1"/>
          </p:cNvSpPr>
          <p:nvPr>
            <p:ph idx="1"/>
          </p:nvPr>
        </p:nvSpPr>
        <p:spPr>
          <a:xfrm>
            <a:off x="491246" y="2276872"/>
            <a:ext cx="10501297" cy="4568952"/>
          </a:xfrm>
        </p:spPr>
        <p:txBody>
          <a:bodyPr>
            <a:normAutofit/>
          </a:bodyPr>
          <a:lstStyle/>
          <a:p>
            <a:pPr marL="0" indent="0">
              <a:buNone/>
            </a:pPr>
            <a:r>
              <a:rPr lang="en-GB" sz="2600" dirty="0">
                <a:effectLst/>
                <a:latin typeface="Calibri" panose="020F0502020204030204" pitchFamily="34" charset="0"/>
                <a:ea typeface="Calibri" panose="020F0502020204030204" pitchFamily="34" charset="0"/>
                <a:cs typeface="Calibri" panose="020F0502020204030204" pitchFamily="34" charset="0"/>
              </a:rPr>
              <a:t>BB and Church of Scotland (</a:t>
            </a:r>
            <a:r>
              <a:rPr lang="en-GB" sz="2600" dirty="0" err="1">
                <a:effectLst/>
                <a:latin typeface="Calibri" panose="020F0502020204030204" pitchFamily="34" charset="0"/>
                <a:ea typeface="Calibri" panose="020F0502020204030204" pitchFamily="34" charset="0"/>
                <a:cs typeface="Calibri" panose="020F0502020204030204" pitchFamily="34" charset="0"/>
              </a:rPr>
              <a:t>CoS</a:t>
            </a:r>
            <a:r>
              <a:rPr lang="en-GB" sz="2600" dirty="0">
                <a:effectLst/>
                <a:latin typeface="Calibri" panose="020F0502020204030204" pitchFamily="34" charset="0"/>
                <a:ea typeface="Calibri" panose="020F0502020204030204" pitchFamily="34" charset="0"/>
                <a:cs typeface="Calibri" panose="020F0502020204030204" pitchFamily="34" charset="0"/>
              </a:rPr>
              <a:t>) Safer Recruitment </a:t>
            </a:r>
            <a:r>
              <a:rPr lang="en-GB" sz="2600" dirty="0">
                <a:latin typeface="Calibri" panose="020F0502020204030204" pitchFamily="34" charset="0"/>
                <a:ea typeface="Calibri" panose="020F0502020204030204" pitchFamily="34" charset="0"/>
                <a:cs typeface="Calibri" panose="020F0502020204030204" pitchFamily="34" charset="0"/>
              </a:rPr>
              <a:t>P</a:t>
            </a:r>
            <a:r>
              <a:rPr lang="en-GB" sz="2600" dirty="0">
                <a:effectLst/>
                <a:latin typeface="Calibri" panose="020F0502020204030204" pitchFamily="34" charset="0"/>
                <a:ea typeface="Calibri" panose="020F0502020204030204" pitchFamily="34" charset="0"/>
                <a:cs typeface="Calibri" panose="020F0502020204030204" pitchFamily="34" charset="0"/>
              </a:rPr>
              <a:t>rocesses are designed to ensure only suitable leaders are </a:t>
            </a:r>
            <a:r>
              <a:rPr lang="en-GB" sz="2600" dirty="0">
                <a:latin typeface="Calibri" panose="020F0502020204030204" pitchFamily="34" charset="0"/>
                <a:ea typeface="Calibri" panose="020F0502020204030204" pitchFamily="34" charset="0"/>
                <a:cs typeface="Calibri" panose="020F0502020204030204" pitchFamily="34" charset="0"/>
              </a:rPr>
              <a:t>appointed. They include:</a:t>
            </a:r>
          </a:p>
          <a:p>
            <a:pPr marL="7143" lvl="0" indent="0">
              <a:lnSpc>
                <a:spcPct val="100000"/>
              </a:lnSpc>
              <a:spcBef>
                <a:spcPts val="56"/>
              </a:spcBef>
              <a:buClr>
                <a:srgbClr val="000000"/>
              </a:buClr>
              <a:buSzPct val="41379"/>
              <a:buNone/>
              <a:tabLst>
                <a:tab pos="135731" algn="l"/>
                <a:tab pos="136088" algn="l"/>
              </a:tabLst>
            </a:pPr>
            <a:endParaRPr lang="en-GB" sz="2600" dirty="0">
              <a:latin typeface="Calibri" panose="020F0502020204030204" pitchFamily="34" charset="0"/>
              <a:cs typeface="Calibri" panose="020F0502020204030204" pitchFamily="34" charset="0"/>
            </a:endParaRPr>
          </a:p>
          <a:p>
            <a:pPr marL="350043" indent="-342900">
              <a:lnSpc>
                <a:spcPct val="100000"/>
              </a:lnSpc>
              <a:spcBef>
                <a:spcPts val="56"/>
              </a:spcBef>
              <a:buClr>
                <a:srgbClr val="000000"/>
              </a:buClr>
              <a:buSzPct val="41379"/>
              <a:tabLst>
                <a:tab pos="135731" algn="l"/>
                <a:tab pos="136088" algn="l"/>
              </a:tabLst>
            </a:pPr>
            <a:r>
              <a:rPr lang="en-GB" sz="2200" spc="-8" dirty="0" err="1">
                <a:cs typeface="Seravek-Light"/>
              </a:rPr>
              <a:t>CoS</a:t>
            </a:r>
            <a:r>
              <a:rPr lang="en-GB" sz="2200" spc="-8" dirty="0">
                <a:cs typeface="Seravek-Light"/>
              </a:rPr>
              <a:t> Application form </a:t>
            </a:r>
            <a:r>
              <a:rPr lang="en-GB" sz="2200" b="1" spc="-8" dirty="0">
                <a:cs typeface="Seravek-Light"/>
              </a:rPr>
              <a:t>AND</a:t>
            </a:r>
            <a:r>
              <a:rPr lang="en-GB" sz="2200" spc="-8" dirty="0">
                <a:cs typeface="Seravek-Light"/>
              </a:rPr>
              <a:t> BB LREG1a form</a:t>
            </a:r>
          </a:p>
          <a:p>
            <a:pPr marL="350043" indent="-342900">
              <a:lnSpc>
                <a:spcPct val="100000"/>
              </a:lnSpc>
              <a:spcBef>
                <a:spcPts val="56"/>
              </a:spcBef>
              <a:buClr>
                <a:srgbClr val="000000"/>
              </a:buClr>
              <a:buSzPct val="41379"/>
              <a:tabLst>
                <a:tab pos="135731" algn="l"/>
                <a:tab pos="136088" algn="l"/>
              </a:tabLst>
            </a:pPr>
            <a:r>
              <a:rPr lang="en-GB" sz="2200" spc="-8" dirty="0">
                <a:cs typeface="Seravek-Light"/>
              </a:rPr>
              <a:t>Interview</a:t>
            </a:r>
            <a:endParaRPr lang="en-GB" sz="2200" dirty="0">
              <a:cs typeface="Seravek-Light"/>
            </a:endParaRPr>
          </a:p>
          <a:p>
            <a:pPr marL="350043" indent="-342900">
              <a:lnSpc>
                <a:spcPct val="100000"/>
              </a:lnSpc>
              <a:spcBef>
                <a:spcPts val="56"/>
              </a:spcBef>
              <a:buClr>
                <a:srgbClr val="000000"/>
              </a:buClr>
              <a:buSzPct val="41379"/>
              <a:tabLst>
                <a:tab pos="135731" algn="l"/>
                <a:tab pos="136088" algn="l"/>
              </a:tabLst>
            </a:pPr>
            <a:r>
              <a:rPr lang="en-GB" sz="2200" spc="-37" dirty="0">
                <a:cs typeface="Seravek-Light"/>
              </a:rPr>
              <a:t>Two references</a:t>
            </a:r>
            <a:endParaRPr lang="en-GB" sz="2200" dirty="0">
              <a:cs typeface="Seravek-Light"/>
            </a:endParaRPr>
          </a:p>
          <a:p>
            <a:pPr marL="350043" indent="-342900">
              <a:lnSpc>
                <a:spcPct val="100000"/>
              </a:lnSpc>
              <a:spcBef>
                <a:spcPts val="56"/>
              </a:spcBef>
              <a:buClr>
                <a:srgbClr val="000000"/>
              </a:buClr>
              <a:buSzPct val="41379"/>
              <a:tabLst>
                <a:tab pos="135731" algn="l"/>
                <a:tab pos="136088" algn="l"/>
              </a:tabLst>
            </a:pPr>
            <a:r>
              <a:rPr lang="en-GB" sz="2200" spc="-3" dirty="0">
                <a:cs typeface="Seravek-Light"/>
              </a:rPr>
              <a:t>Protecting Vulnerable Groups (PVG) membership scheme</a:t>
            </a:r>
            <a:r>
              <a:rPr lang="en-GB" sz="2200" spc="-8" dirty="0">
                <a:cs typeface="Seravek-Light"/>
              </a:rPr>
              <a:t> </a:t>
            </a:r>
          </a:p>
          <a:p>
            <a:pPr marL="350043" indent="-342900">
              <a:lnSpc>
                <a:spcPct val="100000"/>
              </a:lnSpc>
              <a:spcBef>
                <a:spcPts val="56"/>
              </a:spcBef>
              <a:buClr>
                <a:srgbClr val="000000"/>
              </a:buClr>
              <a:buSzPct val="41379"/>
              <a:tabLst>
                <a:tab pos="135731" algn="l"/>
                <a:tab pos="136088" algn="l"/>
              </a:tabLst>
            </a:pPr>
            <a:r>
              <a:rPr lang="en-GB" sz="2200" spc="-11" dirty="0">
                <a:cs typeface="Seravek-Light"/>
              </a:rPr>
              <a:t>Approval </a:t>
            </a:r>
            <a:r>
              <a:rPr lang="en-GB" sz="2200" spc="-6" dirty="0">
                <a:cs typeface="Seravek-Light"/>
              </a:rPr>
              <a:t>by </a:t>
            </a:r>
            <a:r>
              <a:rPr lang="en-GB" sz="2200" spc="-8" dirty="0">
                <a:cs typeface="Seravek-Light"/>
              </a:rPr>
              <a:t>Kirk</a:t>
            </a:r>
            <a:r>
              <a:rPr lang="en-GB" sz="2200" spc="-37" dirty="0">
                <a:cs typeface="Seravek-Light"/>
              </a:rPr>
              <a:t> </a:t>
            </a:r>
            <a:r>
              <a:rPr lang="en-GB" sz="2200" spc="-11" dirty="0">
                <a:cs typeface="Seravek-Light"/>
              </a:rPr>
              <a:t>Session</a:t>
            </a:r>
          </a:p>
          <a:p>
            <a:pPr marL="350043" indent="-342900">
              <a:lnSpc>
                <a:spcPct val="100000"/>
              </a:lnSpc>
              <a:spcBef>
                <a:spcPts val="56"/>
              </a:spcBef>
              <a:buClr>
                <a:srgbClr val="000000"/>
              </a:buClr>
              <a:buSzPct val="41379"/>
              <a:tabLst>
                <a:tab pos="135731" algn="l"/>
                <a:tab pos="136088" algn="l"/>
              </a:tabLst>
            </a:pPr>
            <a:r>
              <a:rPr lang="en-GB" sz="2200" spc="-11" dirty="0">
                <a:cs typeface="Seravek-Light"/>
              </a:rPr>
              <a:t>And, since 2022, completion of BB Mandatory eLearning Modules </a:t>
            </a:r>
          </a:p>
          <a:p>
            <a:pPr marL="7143" marR="2858" lvl="0" indent="0">
              <a:lnSpc>
                <a:spcPct val="100000"/>
              </a:lnSpc>
              <a:spcBef>
                <a:spcPts val="563"/>
              </a:spcBef>
              <a:buClr>
                <a:srgbClr val="000000"/>
              </a:buClr>
              <a:buSzPct val="41379"/>
              <a:buNone/>
              <a:tabLst>
                <a:tab pos="135731" algn="l"/>
                <a:tab pos="136088" algn="l"/>
              </a:tabLst>
            </a:pPr>
            <a:r>
              <a:rPr lang="en-GB" sz="2200" spc="-11" dirty="0">
                <a:cs typeface="Seravek-Light"/>
              </a:rPr>
              <a:t>…all </a:t>
            </a:r>
            <a:r>
              <a:rPr lang="en-GB" sz="2200" b="1" spc="-11" dirty="0">
                <a:cs typeface="Seravek-Light"/>
              </a:rPr>
              <a:t>before</a:t>
            </a:r>
            <a:r>
              <a:rPr lang="en-GB" sz="2200" spc="-11" dirty="0">
                <a:cs typeface="Seravek-Light"/>
              </a:rPr>
              <a:t> they start in post.</a:t>
            </a:r>
            <a:endParaRPr lang="en-GB" sz="3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92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E-LEARNING RECAP</a:t>
            </a:r>
            <a:endParaRPr lang="en-GB" sz="2800" dirty="0">
              <a:solidFill>
                <a:srgbClr val="244B90"/>
              </a:solidFill>
            </a:endParaRPr>
          </a:p>
        </p:txBody>
      </p:sp>
      <p:sp>
        <p:nvSpPr>
          <p:cNvPr id="3" name="Content Placeholder 2"/>
          <p:cNvSpPr>
            <a:spLocks noGrp="1"/>
          </p:cNvSpPr>
          <p:nvPr>
            <p:ph idx="1"/>
          </p:nvPr>
        </p:nvSpPr>
        <p:spPr>
          <a:xfrm>
            <a:off x="479376" y="2489732"/>
            <a:ext cx="10081120" cy="1196416"/>
          </a:xfrm>
        </p:spPr>
        <p:txBody>
          <a:bodyPr>
            <a:normAutofit/>
          </a:bodyPr>
          <a:lstStyle/>
          <a:p>
            <a:pPr marL="0" lvl="0" indent="0">
              <a:buNone/>
            </a:pPr>
            <a:r>
              <a:rPr lang="en-GB" sz="3600" b="1" dirty="0">
                <a:effectLst/>
                <a:latin typeface="Calibri" panose="020F0502020204030204" pitchFamily="34" charset="0"/>
                <a:ea typeface="Calibri" panose="020F0502020204030204" pitchFamily="34" charset="0"/>
                <a:cs typeface="Calibri" panose="020F0502020204030204" pitchFamily="34" charset="0"/>
              </a:rPr>
              <a:t>What Training &amp; Development is provided for leaders?</a:t>
            </a:r>
            <a:endParaRPr lang="en-GB" sz="3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146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589C8AB-2E02-4E58-8F9C-06ABC2FE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47702D6-82C7-4975-BDE2-1501E6E08EBC}"/>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244B90"/>
                </a:solidFill>
                <a:latin typeface="Futura-Bold" pitchFamily="2" charset="0"/>
              </a:rPr>
              <a:t>TRAINING &amp; DEVELOPMENT</a:t>
            </a:r>
            <a:endParaRPr lang="en-GB" sz="2800" dirty="0">
              <a:solidFill>
                <a:srgbClr val="244B90"/>
              </a:solidFill>
            </a:endParaRPr>
          </a:p>
        </p:txBody>
      </p:sp>
      <p:sp>
        <p:nvSpPr>
          <p:cNvPr id="3" name="Content Placeholder 2"/>
          <p:cNvSpPr>
            <a:spLocks noGrp="1"/>
          </p:cNvSpPr>
          <p:nvPr>
            <p:ph idx="1"/>
          </p:nvPr>
        </p:nvSpPr>
        <p:spPr>
          <a:xfrm>
            <a:off x="479376" y="2489732"/>
            <a:ext cx="9577064" cy="2955492"/>
          </a:xfrm>
        </p:spPr>
        <p:txBody>
          <a:bodyPr>
            <a:normAutofit lnSpcReduction="10000"/>
          </a:bodyPr>
          <a:lstStyle/>
          <a:p>
            <a:pPr marL="0" indent="0">
              <a:buNone/>
            </a:pPr>
            <a:r>
              <a:rPr lang="en-GB" sz="3100" dirty="0">
                <a:effectLst/>
                <a:latin typeface="Calibri" panose="020F0502020204030204" pitchFamily="34" charset="0"/>
                <a:ea typeface="Calibri" panose="020F0502020204030204" pitchFamily="34" charset="0"/>
                <a:cs typeface="Calibri" panose="020F0502020204030204" pitchFamily="34" charset="0"/>
              </a:rPr>
              <a:t>We have a culture of on-going training and development, this includes . . .</a:t>
            </a:r>
          </a:p>
          <a:p>
            <a:r>
              <a:rPr lang="en-GB" b="1" dirty="0">
                <a:effectLst/>
                <a:latin typeface="Calibri" panose="020F0502020204030204" pitchFamily="34" charset="0"/>
                <a:ea typeface="Calibri" panose="020F0502020204030204" pitchFamily="34" charset="0"/>
                <a:cs typeface="Calibri" panose="020F0502020204030204" pitchFamily="34" charset="0"/>
              </a:rPr>
              <a:t>Mandatory e-learning modules</a:t>
            </a:r>
          </a:p>
          <a:p>
            <a:r>
              <a:rPr lang="en-GB" b="1" dirty="0">
                <a:latin typeface="Calibri" panose="020F0502020204030204" pitchFamily="34" charset="0"/>
                <a:ea typeface="Calibri" panose="020F0502020204030204" pitchFamily="34" charset="0"/>
                <a:cs typeface="Calibri" panose="020F0502020204030204" pitchFamily="34" charset="0"/>
              </a:rPr>
              <a:t>Youth Leader Training (YLT)</a:t>
            </a:r>
          </a:p>
          <a:p>
            <a:r>
              <a:rPr lang="en-GB" b="1" dirty="0">
                <a:effectLst/>
                <a:latin typeface="Calibri" panose="020F0502020204030204" pitchFamily="34" charset="0"/>
                <a:ea typeface="Calibri" panose="020F0502020204030204" pitchFamily="34" charset="0"/>
                <a:cs typeface="Calibri" panose="020F0502020204030204" pitchFamily="34" charset="0"/>
              </a:rPr>
              <a:t>Ref</a:t>
            </a:r>
            <a:r>
              <a:rPr lang="en-GB" b="1" dirty="0">
                <a:latin typeface="Calibri" panose="020F0502020204030204" pitchFamily="34" charset="0"/>
                <a:ea typeface="Calibri" panose="020F0502020204030204" pitchFamily="34" charset="0"/>
                <a:cs typeface="Calibri" panose="020F0502020204030204" pitchFamily="34" charset="0"/>
              </a:rPr>
              <a:t>resher &amp; Other Themed Training</a:t>
            </a:r>
          </a:p>
          <a:p>
            <a:r>
              <a:rPr lang="en-GB" b="1" dirty="0">
                <a:effectLst/>
                <a:latin typeface="Calibri" panose="020F0502020204030204" pitchFamily="34" charset="0"/>
                <a:ea typeface="Calibri" panose="020F0502020204030204" pitchFamily="34" charset="0"/>
                <a:cs typeface="Calibri" panose="020F0502020204030204" pitchFamily="34" charset="0"/>
              </a:rPr>
              <a:t>Training as required by local Church</a:t>
            </a:r>
            <a:endParaRPr lang="en-GB"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5130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Information for Trainers&amp;#x0D;&amp;#x0A;&amp;quot;&quot;/&gt;&lt;property id=&quot;20307&quot; value=&quot;292&quot;/&gt;&lt;/object&gt;&lt;object type=&quot;3&quot; unique_id=&quot;10005&quot;&gt;&lt;property id=&quot;20148&quot; value=&quot;5&quot;/&gt;&lt;property id=&quot;20300&quot; value=&quot;Slide 2 - &amp;quot;The Boys’ Brigade&amp;#x0D;&amp;#x0A;Youth Leader Training&amp;quot;&quot;/&gt;&lt;property id=&quot;20307&quot; value=&quot;256&quot;/&gt;&lt;/object&gt;&lt;object type=&quot;3&quot; unique_id=&quot;10006&quot;&gt;&lt;property id=&quot;20148&quot; value=&quot;5&quot;/&gt;&lt;property id=&quot;20300&quot; value=&quot;Slide 3 - &amp;quot;Child Abuse&amp;quot;&quot;/&gt;&lt;property id=&quot;20307&quot; value=&quot;258&quot;/&gt;&lt;/object&gt;&lt;object type=&quot;3&quot; unique_id=&quot;10007&quot;&gt;&lt;property id=&quot;20148&quot; value=&quot;5&quot;/&gt;&lt;property id=&quot;20300&quot; value=&quot;Slide 4 - &amp;quot;Examples of child abuse&amp;quot;&quot;/&gt;&lt;property id=&quot;20307&quot; value=&quot;257&quot;/&gt;&lt;/object&gt;&lt;object type=&quot;3&quot; unique_id=&quot;10008&quot;&gt;&lt;property id=&quot;20148&quot; value=&quot;5&quot;/&gt;&lt;property id=&quot;20300&quot; value=&quot;Slide 5 - &amp;quot;Neglect&amp;quot;&quot;/&gt;&lt;property id=&quot;20307&quot; value=&quot;264&quot;/&gt;&lt;/object&gt;&lt;object type=&quot;3&quot; unique_id=&quot;10009&quot;&gt;&lt;property id=&quot;20148&quot; value=&quot;5&quot;/&gt;&lt;property id=&quot;20300&quot; value=&quot;Slide 6 - &amp;quot;Emotional abuse&amp;quot;&quot;/&gt;&lt;property id=&quot;20307&quot; value=&quot;265&quot;/&gt;&lt;/object&gt;&lt;object type=&quot;3&quot; unique_id=&quot;10010&quot;&gt;&lt;property id=&quot;20148&quot; value=&quot;5&quot;/&gt;&lt;property id=&quot;20300&quot; value=&quot;Slide 7 - &amp;quot;Examples of emotional abuse&amp;quot;&quot;/&gt;&lt;property id=&quot;20307&quot; value=&quot;266&quot;/&gt;&lt;/object&gt;&lt;object type=&quot;3&quot; unique_id=&quot;10011&quot;&gt;&lt;property id=&quot;20148&quot; value=&quot;5&quot;/&gt;&lt;property id=&quot;20300&quot; value=&quot;Slide 8 - &amp;quot;Sexual abuse&amp;quot;&quot;/&gt;&lt;property id=&quot;20307&quot; value=&quot;267&quot;/&gt;&lt;/object&gt;&lt;object type=&quot;3&quot; unique_id=&quot;10012&quot;&gt;&lt;property id=&quot;20148&quot; value=&quot;5&quot;/&gt;&lt;property id=&quot;20300&quot; value=&quot;Slide 9 - &amp;quot;Physical abuse&amp;quot;&quot;/&gt;&lt;property id=&quot;20307&quot; value=&quot;268&quot;/&gt;&lt;/object&gt;&lt;object type=&quot;3&quot; unique_id=&quot;10013&quot;&gt;&lt;property id=&quot;20148&quot; value=&quot;5&quot;/&gt;&lt;property id=&quot;20300&quot; value=&quot;Slide 10 - &amp;quot;Other forms of abusive behaviour&amp;quot;&quot;/&gt;&lt;property id=&quot;20307&quot; value=&quot;269&quot;/&gt;&lt;/object&gt;&lt;object type=&quot;3&quot; unique_id=&quot;10014&quot;&gt;&lt;property id=&quot;20148&quot; value=&quot;5&quot;/&gt;&lt;property id=&quot;20300&quot; value=&quot;Slide 11 - &amp;quot;Indicators of concern&amp;quot;&quot;/&gt;&lt;property id=&quot;20307&quot; value=&quot;270&quot;/&gt;&lt;/object&gt;&lt;object type=&quot;3&quot; unique_id=&quot;10015&quot;&gt;&lt;property id=&quot;20148&quot; value=&quot;5&quot;/&gt;&lt;property id=&quot;20300&quot; value=&quot;Slide 12 - &amp;quot;Indicators of concern&amp;quot;&quot;/&gt;&lt;property id=&quot;20307&quot; value=&quot;271&quot;/&gt;&lt;/object&gt;&lt;object type=&quot;3&quot; unique_id=&quot;10016&quot;&gt;&lt;property id=&quot;20148&quot; value=&quot;5&quot;/&gt;&lt;property id=&quot;20300&quot; value=&quot;Slide 13 - &amp;quot;What should you do if you&amp;#x0D;&amp;#x0A;have concerns?&amp;quot;&quot;/&gt;&lt;property id=&quot;20307&quot; value=&quot;287&quot;/&gt;&lt;/object&gt;&lt;object type=&quot;3&quot; unique_id=&quot;10017&quot;&gt;&lt;property id=&quot;20148&quot; value=&quot;5&quot;/&gt;&lt;property id=&quot;20300&quot; value=&quot;Slide 14&quot;/&gt;&lt;property id=&quot;20307&quot; value=&quot;288&quot;/&gt;&lt;/object&gt;&lt;object type=&quot;3&quot; unique_id=&quot;10018&quot;&gt;&lt;property id=&quot;20148&quot; value=&quot;5&quot;/&gt;&lt;property id=&quot;20300&quot; value=&quot;Slide 15 - &amp;quot;Some statistics on sexual abuse&amp;quot;&quot;/&gt;&lt;property id=&quot;20307&quot; value=&quot;261&quot;/&gt;&lt;/object&gt;&lt;object type=&quot;3&quot; unique_id=&quot;10019&quot;&gt;&lt;property id=&quot;20148&quot; value=&quot;5&quot;/&gt;&lt;property id=&quot;20300&quot; value=&quot;Slide 16 - &amp;quot;More statistics…&amp;quot;&quot;/&gt;&lt;property id=&quot;20307&quot; value=&quot;262&quot;/&gt;&lt;/object&gt;&lt;object type=&quot;3&quot; unique_id=&quot;10020&quot;&gt;&lt;property id=&quot;20148&quot; value=&quot;5&quot;/&gt;&lt;property id=&quot;20300&quot; value=&quot;Slide 17 - &amp;quot;Common misunderstandings&amp;quot;&quot;/&gt;&lt;property id=&quot;20307&quot; value=&quot;263&quot;/&gt;&lt;/object&gt;&lt;object type=&quot;3&quot; unique_id=&quot;10021&quot;&gt;&lt;property id=&quot;20148&quot; value=&quot;5&quot;/&gt;&lt;property id=&quot;20300&quot; value=&quot;Slide 18 - &amp;quot;Myths and Facts&amp;quot;&quot;/&gt;&lt;property id=&quot;20307&quot; value=&quot;272&quot;/&gt;&lt;/object&gt;&lt;object type=&quot;3&quot; unique_id=&quot;10022&quot;&gt;&lt;property id=&quot;20148&quot; value=&quot;5&quot;/&gt;&lt;property id=&quot;20300&quot; value=&quot;Slide 19 - &amp;quot;Myths and Facts&amp;quot;&quot;/&gt;&lt;property id=&quot;20307&quot; value=&quot;273&quot;/&gt;&lt;/object&gt;&lt;object type=&quot;3&quot; unique_id=&quot;10023&quot;&gt;&lt;property id=&quot;20148&quot; value=&quot;5&quot;/&gt;&lt;property id=&quot;20300&quot; value=&quot;Slide 20 - &amp;quot;Myths and Facts&amp;quot;&quot;/&gt;&lt;property id=&quot;20307&quot; value=&quot;286&quot;/&gt;&lt;/object&gt;&lt;object type=&quot;3&quot; unique_id=&quot;10024&quot;&gt;&lt;property id=&quot;20148&quot; value=&quot;5&quot;/&gt;&lt;property id=&quot;20300&quot; value=&quot;Slide 21 - &amp;quot;Myths and Facts&amp;quot;&quot;/&gt;&lt;property id=&quot;20307&quot; value=&quot;274&quot;/&gt;&lt;/object&gt;&lt;object type=&quot;3&quot; unique_id=&quot;10025&quot;&gt;&lt;property id=&quot;20148&quot; value=&quot;5&quot;/&gt;&lt;property id=&quot;20300&quot; value=&quot;Slide 22 - &amp;quot;Myths and Facts&amp;quot;&quot;/&gt;&lt;property id=&quot;20307&quot; value=&quot;290&quot;/&gt;&lt;/object&gt;&lt;object type=&quot;3&quot; unique_id=&quot;10026&quot;&gt;&lt;property id=&quot;20148&quot; value=&quot;5&quot;/&gt;&lt;property id=&quot;20300&quot; value=&quot;Slide 23 - &amp;quot;What do abusers say?&amp;quot;&quot;/&gt;&lt;property id=&quot;20307&quot; value=&quot;275&quot;/&gt;&lt;/object&gt;&lt;object type=&quot;3&quot; unique_id=&quot;10027&quot;&gt;&lt;property id=&quot;20148&quot; value=&quot;5&quot;/&gt;&lt;property id=&quot;20300&quot; value=&quot;Slide 24 - &amp;quot;What do abusers say?&amp;quot;&quot;/&gt;&lt;property id=&quot;20307&quot; value=&quot;276&quot;/&gt;&lt;/object&gt;&lt;object type=&quot;3&quot; unique_id=&quot;10028&quot;&gt;&lt;property id=&quot;20148&quot; value=&quot;5&quot;/&gt;&lt;property id=&quot;20300&quot; value=&quot;Slide 25 - &amp;quot;What stops them? What abusers say:&amp;quot;&quot;/&gt;&lt;property id=&quot;20307&quot; value=&quot;277&quot;/&gt;&lt;/object&gt;&lt;object type=&quot;3&quot; unique_id=&quot;10029&quot;&gt;&lt;property id=&quot;20148&quot; value=&quot;5&quot;/&gt;&lt;property id=&quot;20300&quot; value=&quot;Slide 26 - &amp;quot;Why target through organisations?&amp;quot;&quot;/&gt;&lt;property id=&quot;20307&quot; value=&quot;278&quot;/&gt;&lt;/object&gt;&lt;object type=&quot;3&quot; unique_id=&quot;10030&quot;&gt;&lt;property id=&quot;20148&quot; value=&quot;5&quot;/&gt;&lt;property id=&quot;20300&quot; value=&quot;Slide 27 - &amp;quot;Grooming. What is it?&amp;quot;&quot;/&gt;&lt;property id=&quot;20307&quot; value=&quot;291&quot;/&gt;&lt;/object&gt;&lt;object type=&quot;3&quot; unique_id=&quot;10031&quot;&gt;&lt;property id=&quot;20148&quot; value=&quot;5&quot;/&gt;&lt;property id=&quot;20300&quot; value=&quot;Slide 28 - &amp;quot;Grooming. How does it work? &amp;quot;&quot;/&gt;&lt;property id=&quot;20307&quot; value=&quot;279&quot;/&gt;&lt;/object&gt;&lt;object type=&quot;3&quot; unique_id=&quot;10032&quot;&gt;&lt;property id=&quot;20148&quot; value=&quot;5&quot;/&gt;&lt;property id=&quot;20300&quot; value=&quot;Slide 29 - &amp;quot;Grooming&amp;quot;&quot;/&gt;&lt;property id=&quot;20307&quot; value=&quot;280&quot;/&gt;&lt;/object&gt;&lt;object type=&quot;3&quot; unique_id=&quot;10033&quot;&gt;&lt;property id=&quot;20148&quot; value=&quot;5&quot;/&gt;&lt;property id=&quot;20300&quot; value=&quot;Slide 30 - &amp;quot;Facebook, Twitter etc&amp;quot;&quot;/&gt;&lt;property id=&quot;20307&quot; value=&quot;284&quot;/&gt;&lt;/object&gt;&lt;object type=&quot;3&quot; unique_id=&quot;10034&quot;&gt;&lt;property id=&quot;20148&quot; value=&quot;5&quot;/&gt;&lt;property id=&quot;20300&quot; value=&quot;Slide 31 - &amp;quot;BB Online Safeguarding Policy&amp;quot;&quot;/&gt;&lt;property id=&quot;20307&quot; value=&quot;285&quot;/&gt;&lt;/object&gt;&lt;object type=&quot;3&quot; unique_id=&quot;10035&quot;&gt;&lt;property id=&quot;20148&quot; value=&quot;5&quot;/&gt;&lt;property id=&quot;20300&quot; value=&quot;Slide 32 - &amp;quot;Factors which increase risk of abuse in Youth Organisations&amp;quot;&quot;/&gt;&lt;property id=&quot;20307&quot; value=&quot;281&quot;/&gt;&lt;/object&gt;&lt;object type=&quot;3&quot; unique_id=&quot;10036&quot;&gt;&lt;property id=&quot;20148&quot; value=&quot;5&quot;/&gt;&lt;property id=&quot;20300&quot; value=&quot;Slide 33 - &amp;quot;Prevention&amp;quot;&quot;/&gt;&lt;property id=&quot;20307&quot; value=&quot;282&quot;/&gt;&lt;/object&gt;&lt;object type=&quot;3&quot; unique_id=&quot;10037&quot;&gt;&lt;property id=&quot;20148&quot; value=&quot;5&quot;/&gt;&lt;property id=&quot;20300&quot; value=&quot;Slide 34 - &amp;quot;How many of these did you get?&amp;quot;&quot;/&gt;&lt;property id=&quot;20307&quot; value=&quot;283&quot;/&gt;&lt;/object&gt;&lt;object type=&quot;3&quot; unique_id=&quot;10038&quot;&gt;&lt;property id=&quot;20148&quot; value=&quot;5&quot;/&gt;&lt;property id=&quot;20300&quot; value=&quot;Slide 35 - &amp;quot;Finally…&amp;quot;&quot;/&gt;&lt;property id=&quot;20307&quot; value=&quot;289&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f39697-f19f-496a-9267-7c93567761b3">
      <Terms xmlns="http://schemas.microsoft.com/office/infopath/2007/PartnerControls"/>
    </lcf76f155ced4ddcb4097134ff3c332f>
    <TaxCatchAll xmlns="cc995cb9-ffd8-4bd8-8cb2-a354f74d3e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F9C31CBA138B45B7A76FCDB05D15CA" ma:contentTypeVersion="14" ma:contentTypeDescription="Create a new document." ma:contentTypeScope="" ma:versionID="1745c0557b57ddc515d1c29e816191e8">
  <xsd:schema xmlns:xsd="http://www.w3.org/2001/XMLSchema" xmlns:xs="http://www.w3.org/2001/XMLSchema" xmlns:p="http://schemas.microsoft.com/office/2006/metadata/properties" xmlns:ns2="75f39697-f19f-496a-9267-7c93567761b3" xmlns:ns3="cc995cb9-ffd8-4bd8-8cb2-a354f74d3e6c" targetNamespace="http://schemas.microsoft.com/office/2006/metadata/properties" ma:root="true" ma:fieldsID="354c0db06182f06d9a8230b3f5e90eba" ns2:_="" ns3:_="">
    <xsd:import namespace="75f39697-f19f-496a-9267-7c93567761b3"/>
    <xsd:import namespace="cc995cb9-ffd8-4bd8-8cb2-a354f74d3e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39697-f19f-496a-9267-7c93567761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72ec050-890d-4cb5-a79a-6eb9ec9677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995cb9-ffd8-4bd8-8cb2-a354f74d3e6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dbc3045-c643-4682-b3af-05b1a082eb9d}" ma:internalName="TaxCatchAll" ma:showField="CatchAllData" ma:web="cc995cb9-ffd8-4bd8-8cb2-a354f74d3e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C0DA9-E389-46F0-AE09-3F0B2021D02F}">
  <ds:schemaRefs>
    <ds:schemaRef ds:uri="http://purl.org/dc/elements/1.1/"/>
    <ds:schemaRef ds:uri="http://schemas.microsoft.com/office/2006/documentManagement/types"/>
    <ds:schemaRef ds:uri="http://purl.org/dc/dcmitype/"/>
    <ds:schemaRef ds:uri="http://schemas.openxmlformats.org/package/2006/metadata/core-properties"/>
    <ds:schemaRef ds:uri="75f39697-f19f-496a-9267-7c93567761b3"/>
    <ds:schemaRef ds:uri="http://purl.org/dc/terms/"/>
    <ds:schemaRef ds:uri="http://schemas.microsoft.com/office/2006/metadata/properties"/>
    <ds:schemaRef ds:uri="http://schemas.microsoft.com/office/infopath/2007/PartnerControls"/>
    <ds:schemaRef ds:uri="cc995cb9-ffd8-4bd8-8cb2-a354f74d3e6c"/>
    <ds:schemaRef ds:uri="http://www.w3.org/XML/1998/namespace"/>
  </ds:schemaRefs>
</ds:datastoreItem>
</file>

<file path=customXml/itemProps2.xml><?xml version="1.0" encoding="utf-8"?>
<ds:datastoreItem xmlns:ds="http://schemas.openxmlformats.org/officeDocument/2006/customXml" ds:itemID="{6EB45E3E-63DE-4062-8583-61549617D465}">
  <ds:schemaRefs>
    <ds:schemaRef ds:uri="http://schemas.microsoft.com/sharepoint/v3/contenttype/forms"/>
  </ds:schemaRefs>
</ds:datastoreItem>
</file>

<file path=customXml/itemProps3.xml><?xml version="1.0" encoding="utf-8"?>
<ds:datastoreItem xmlns:ds="http://schemas.openxmlformats.org/officeDocument/2006/customXml" ds:itemID="{DECDBE7D-459D-4D60-9DAB-CD99D52B0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f39697-f19f-496a-9267-7c93567761b3"/>
    <ds:schemaRef ds:uri="cc995cb9-ffd8-4bd8-8cb2-a354f74d3e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26474</TotalTime>
  <Words>3635</Words>
  <Application>Microsoft Office PowerPoint</Application>
  <PresentationFormat>Widescreen</PresentationFormat>
  <Paragraphs>365</Paragraphs>
  <Slides>50</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50</vt:i4>
      </vt:variant>
    </vt:vector>
  </HeadingPairs>
  <TitlesOfParts>
    <vt:vector size="59" baseType="lpstr">
      <vt:lpstr>Arial</vt:lpstr>
      <vt:lpstr>Calibri</vt:lpstr>
      <vt:lpstr>Calibri Light</vt:lpstr>
      <vt:lpstr>Futura-Bold</vt:lpstr>
      <vt:lpstr>Minion Pro</vt:lpstr>
      <vt:lpstr>Proxima Nova Rg</vt:lpstr>
      <vt:lpstr>Symbol</vt:lpstr>
      <vt:lpstr>Times New Roman</vt:lpstr>
      <vt:lpstr>Office Theme</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Boys’ Brigade YLT</dc:title>
  <dc:creator>karen.jay</dc:creator>
  <cp:lastModifiedBy>Tom Boorman</cp:lastModifiedBy>
  <cp:revision>335</cp:revision>
  <cp:lastPrinted>2020-02-21T11:37:27Z</cp:lastPrinted>
  <dcterms:created xsi:type="dcterms:W3CDTF">2012-05-17T14:09:01Z</dcterms:created>
  <dcterms:modified xsi:type="dcterms:W3CDTF">2023-04-03T15:51:39Z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0x01010001F9C31CBA138B45B7A76FCDB05D15CA</vt:lpwstr>
  </property>
</Properties>
</file>