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50"/>
  </p:notesMasterIdLst>
  <p:handoutMasterIdLst>
    <p:handoutMasterId r:id="rId51"/>
  </p:handoutMasterIdLst>
  <p:sldIdLst>
    <p:sldId id="358" r:id="rId5"/>
    <p:sldId id="311" r:id="rId6"/>
    <p:sldId id="313" r:id="rId7"/>
    <p:sldId id="314" r:id="rId8"/>
    <p:sldId id="315" r:id="rId9"/>
    <p:sldId id="316" r:id="rId10"/>
    <p:sldId id="396" r:id="rId11"/>
    <p:sldId id="397" r:id="rId12"/>
    <p:sldId id="398" r:id="rId13"/>
    <p:sldId id="385" r:id="rId14"/>
    <p:sldId id="386" r:id="rId15"/>
    <p:sldId id="317" r:id="rId16"/>
    <p:sldId id="393" r:id="rId17"/>
    <p:sldId id="383" r:id="rId18"/>
    <p:sldId id="387" r:id="rId19"/>
    <p:sldId id="392" r:id="rId20"/>
    <p:sldId id="395" r:id="rId21"/>
    <p:sldId id="264" r:id="rId22"/>
    <p:sldId id="391" r:id="rId23"/>
    <p:sldId id="344" r:id="rId24"/>
    <p:sldId id="399" r:id="rId25"/>
    <p:sldId id="322" r:id="rId26"/>
    <p:sldId id="359" r:id="rId27"/>
    <p:sldId id="265" r:id="rId28"/>
    <p:sldId id="390" r:id="rId29"/>
    <p:sldId id="301" r:id="rId30"/>
    <p:sldId id="294" r:id="rId31"/>
    <p:sldId id="326" r:id="rId32"/>
    <p:sldId id="305" r:id="rId33"/>
    <p:sldId id="388" r:id="rId34"/>
    <p:sldId id="306" r:id="rId35"/>
    <p:sldId id="335" r:id="rId36"/>
    <p:sldId id="400" r:id="rId37"/>
    <p:sldId id="360" r:id="rId38"/>
    <p:sldId id="331" r:id="rId39"/>
    <p:sldId id="394" r:id="rId40"/>
    <p:sldId id="336" r:id="rId41"/>
    <p:sldId id="374" r:id="rId42"/>
    <p:sldId id="376" r:id="rId43"/>
    <p:sldId id="364" r:id="rId44"/>
    <p:sldId id="377" r:id="rId45"/>
    <p:sldId id="363" r:id="rId46"/>
    <p:sldId id="354" r:id="rId47"/>
    <p:sldId id="379" r:id="rId48"/>
    <p:sldId id="378" r:id="rId49"/>
  </p:sldIdLst>
  <p:sldSz cx="12192000" cy="6858000"/>
  <p:notesSz cx="6797675" cy="9872663"/>
  <p:custDataLst>
    <p:tags r:id="rId5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374064-22B6-454E-84D3-F172333C0BCA}">
          <p14:sldIdLst>
            <p14:sldId id="358"/>
            <p14:sldId id="311"/>
            <p14:sldId id="313"/>
            <p14:sldId id="314"/>
            <p14:sldId id="315"/>
            <p14:sldId id="316"/>
            <p14:sldId id="396"/>
            <p14:sldId id="397"/>
            <p14:sldId id="398"/>
            <p14:sldId id="385"/>
            <p14:sldId id="386"/>
            <p14:sldId id="317"/>
            <p14:sldId id="393"/>
            <p14:sldId id="383"/>
            <p14:sldId id="387"/>
            <p14:sldId id="392"/>
            <p14:sldId id="395"/>
            <p14:sldId id="264"/>
            <p14:sldId id="391"/>
            <p14:sldId id="344"/>
            <p14:sldId id="399"/>
            <p14:sldId id="322"/>
            <p14:sldId id="359"/>
            <p14:sldId id="265"/>
            <p14:sldId id="390"/>
            <p14:sldId id="301"/>
            <p14:sldId id="294"/>
            <p14:sldId id="326"/>
            <p14:sldId id="305"/>
            <p14:sldId id="388"/>
            <p14:sldId id="306"/>
            <p14:sldId id="335"/>
            <p14:sldId id="400"/>
            <p14:sldId id="360"/>
          </p14:sldIdLst>
        </p14:section>
        <p14:section name="Untitled Section" id="{A3654527-6EAB-4A8C-B18B-26D91792EF8B}">
          <p14:sldIdLst>
            <p14:sldId id="331"/>
            <p14:sldId id="394"/>
            <p14:sldId id="336"/>
            <p14:sldId id="374"/>
            <p14:sldId id="376"/>
            <p14:sldId id="364"/>
            <p14:sldId id="377"/>
            <p14:sldId id="363"/>
            <p14:sldId id="354"/>
            <p14:sldId id="379"/>
            <p14:sldId id="37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B90"/>
    <a:srgbClr val="224B8E"/>
    <a:srgbClr val="2D395A"/>
    <a:srgbClr val="2B3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7BF72C-301F-4181-8968-94F90B0BC6F2}" v="20" dt="2023-11-21T12:04:30.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97" autoAdjust="0"/>
    <p:restoredTop sz="92252" autoAdjust="0"/>
  </p:normalViewPr>
  <p:slideViewPr>
    <p:cSldViewPr>
      <p:cViewPr varScale="1">
        <p:scale>
          <a:sx n="102" d="100"/>
          <a:sy n="102" d="100"/>
        </p:scale>
        <p:origin x="480" y="102"/>
      </p:cViewPr>
      <p:guideLst>
        <p:guide orient="horz" pos="2160"/>
        <p:guide pos="3840"/>
      </p:guideLst>
    </p:cSldViewPr>
  </p:slideViewPr>
  <p:outlineViewPr>
    <p:cViewPr>
      <p:scale>
        <a:sx n="33" d="100"/>
        <a:sy n="33" d="100"/>
      </p:scale>
      <p:origin x="0" y="-60"/>
    </p:cViewPr>
  </p:outlineViewPr>
  <p:notesTextViewPr>
    <p:cViewPr>
      <p:scale>
        <a:sx n="1" d="1"/>
        <a:sy n="1" d="1"/>
      </p:scale>
      <p:origin x="0" y="0"/>
    </p:cViewPr>
  </p:notesTextViewPr>
  <p:notesViewPr>
    <p:cSldViewPr>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Boorman" userId="cb4ca7fa-6880-4888-bb94-3a2d6bf01120" providerId="ADAL" clId="{457BF72C-301F-4181-8968-94F90B0BC6F2}"/>
    <pc:docChg chg="undo custSel addSld delSld modSld sldOrd modSection">
      <pc:chgData name="Tom Boorman" userId="cb4ca7fa-6880-4888-bb94-3a2d6bf01120" providerId="ADAL" clId="{457BF72C-301F-4181-8968-94F90B0BC6F2}" dt="2023-11-21T12:10:51.593" v="372" actId="6549"/>
      <pc:docMkLst>
        <pc:docMk/>
      </pc:docMkLst>
      <pc:sldChg chg="modSp mod">
        <pc:chgData name="Tom Boorman" userId="cb4ca7fa-6880-4888-bb94-3a2d6bf01120" providerId="ADAL" clId="{457BF72C-301F-4181-8968-94F90B0BC6F2}" dt="2023-11-21T11:59:40.596" v="205" actId="20577"/>
        <pc:sldMkLst>
          <pc:docMk/>
          <pc:sldMk cId="862023061" sldId="264"/>
        </pc:sldMkLst>
        <pc:spChg chg="mod">
          <ac:chgData name="Tom Boorman" userId="cb4ca7fa-6880-4888-bb94-3a2d6bf01120" providerId="ADAL" clId="{457BF72C-301F-4181-8968-94F90B0BC6F2}" dt="2023-11-21T11:59:40.596" v="205" actId="20577"/>
          <ac:spMkLst>
            <pc:docMk/>
            <pc:sldMk cId="862023061" sldId="264"/>
            <ac:spMk id="3" creationId="{00000000-0000-0000-0000-000000000000}"/>
          </ac:spMkLst>
        </pc:spChg>
      </pc:sldChg>
      <pc:sldChg chg="modSp mod">
        <pc:chgData name="Tom Boorman" userId="cb4ca7fa-6880-4888-bb94-3a2d6bf01120" providerId="ADAL" clId="{457BF72C-301F-4181-8968-94F90B0BC6F2}" dt="2023-11-21T12:01:45.912" v="260" actId="20577"/>
        <pc:sldMkLst>
          <pc:docMk/>
          <pc:sldMk cId="1351795927" sldId="294"/>
        </pc:sldMkLst>
        <pc:spChg chg="mod">
          <ac:chgData name="Tom Boorman" userId="cb4ca7fa-6880-4888-bb94-3a2d6bf01120" providerId="ADAL" clId="{457BF72C-301F-4181-8968-94F90B0BC6F2}" dt="2023-11-21T12:01:45.912" v="260" actId="20577"/>
          <ac:spMkLst>
            <pc:docMk/>
            <pc:sldMk cId="1351795927" sldId="294"/>
            <ac:spMk id="3" creationId="{00000000-0000-0000-0000-000000000000}"/>
          </ac:spMkLst>
        </pc:spChg>
      </pc:sldChg>
      <pc:sldChg chg="modSp">
        <pc:chgData name="Tom Boorman" userId="cb4ca7fa-6880-4888-bb94-3a2d6bf01120" providerId="ADAL" clId="{457BF72C-301F-4181-8968-94F90B0BC6F2}" dt="2023-11-21T11:56:26.771" v="44" actId="255"/>
        <pc:sldMkLst>
          <pc:docMk/>
          <pc:sldMk cId="3330669611" sldId="313"/>
        </pc:sldMkLst>
        <pc:spChg chg="mod">
          <ac:chgData name="Tom Boorman" userId="cb4ca7fa-6880-4888-bb94-3a2d6bf01120" providerId="ADAL" clId="{457BF72C-301F-4181-8968-94F90B0BC6F2}" dt="2023-11-21T11:56:26.771" v="44" actId="255"/>
          <ac:spMkLst>
            <pc:docMk/>
            <pc:sldMk cId="3330669611" sldId="313"/>
            <ac:spMk id="3" creationId="{00000000-0000-0000-0000-000000000000}"/>
          </ac:spMkLst>
        </pc:spChg>
      </pc:sldChg>
      <pc:sldChg chg="modSp mod">
        <pc:chgData name="Tom Boorman" userId="cb4ca7fa-6880-4888-bb94-3a2d6bf01120" providerId="ADAL" clId="{457BF72C-301F-4181-8968-94F90B0BC6F2}" dt="2023-11-21T11:56:22.625" v="43" actId="20577"/>
        <pc:sldMkLst>
          <pc:docMk/>
          <pc:sldMk cId="1103594745" sldId="314"/>
        </pc:sldMkLst>
        <pc:spChg chg="mod">
          <ac:chgData name="Tom Boorman" userId="cb4ca7fa-6880-4888-bb94-3a2d6bf01120" providerId="ADAL" clId="{457BF72C-301F-4181-8968-94F90B0BC6F2}" dt="2023-11-21T11:56:22.625" v="43" actId="20577"/>
          <ac:spMkLst>
            <pc:docMk/>
            <pc:sldMk cId="1103594745" sldId="314"/>
            <ac:spMk id="3" creationId="{00000000-0000-0000-0000-000000000000}"/>
          </ac:spMkLst>
        </pc:spChg>
      </pc:sldChg>
      <pc:sldChg chg="addSp modSp mod">
        <pc:chgData name="Tom Boorman" userId="cb4ca7fa-6880-4888-bb94-3a2d6bf01120" providerId="ADAL" clId="{457BF72C-301F-4181-8968-94F90B0BC6F2}" dt="2023-11-21T11:56:44.754" v="48" actId="1076"/>
        <pc:sldMkLst>
          <pc:docMk/>
          <pc:sldMk cId="2990185553" sldId="315"/>
        </pc:sldMkLst>
        <pc:spChg chg="add mod">
          <ac:chgData name="Tom Boorman" userId="cb4ca7fa-6880-4888-bb94-3a2d6bf01120" providerId="ADAL" clId="{457BF72C-301F-4181-8968-94F90B0BC6F2}" dt="2023-11-21T11:55:49.858" v="35" actId="20577"/>
          <ac:spMkLst>
            <pc:docMk/>
            <pc:sldMk cId="2990185553" sldId="315"/>
            <ac:spMk id="2" creationId="{3AABE5CA-ACB0-3D68-6717-2DCB6212C8EF}"/>
          </ac:spMkLst>
        </pc:spChg>
        <pc:spChg chg="mod">
          <ac:chgData name="Tom Boorman" userId="cb4ca7fa-6880-4888-bb94-3a2d6bf01120" providerId="ADAL" clId="{457BF72C-301F-4181-8968-94F90B0BC6F2}" dt="2023-11-21T11:56:44.754" v="48" actId="1076"/>
          <ac:spMkLst>
            <pc:docMk/>
            <pc:sldMk cId="2990185553" sldId="315"/>
            <ac:spMk id="3" creationId="{00000000-0000-0000-0000-000000000000}"/>
          </ac:spMkLst>
        </pc:spChg>
        <pc:picChg chg="mod">
          <ac:chgData name="Tom Boorman" userId="cb4ca7fa-6880-4888-bb94-3a2d6bf01120" providerId="ADAL" clId="{457BF72C-301F-4181-8968-94F90B0BC6F2}" dt="2023-11-21T11:56:40.470" v="47" actId="1076"/>
          <ac:picMkLst>
            <pc:docMk/>
            <pc:sldMk cId="2990185553" sldId="315"/>
            <ac:picMk id="9" creationId="{8589C8AB-2E02-4E58-8F9C-06ABC2FE8423}"/>
          </ac:picMkLst>
        </pc:picChg>
      </pc:sldChg>
      <pc:sldChg chg="modSp">
        <pc:chgData name="Tom Boorman" userId="cb4ca7fa-6880-4888-bb94-3a2d6bf01120" providerId="ADAL" clId="{457BF72C-301F-4181-8968-94F90B0BC6F2}" dt="2023-11-21T11:58:16.963" v="119" actId="6549"/>
        <pc:sldMkLst>
          <pc:docMk/>
          <pc:sldMk cId="2530829349" sldId="317"/>
        </pc:sldMkLst>
        <pc:spChg chg="mod">
          <ac:chgData name="Tom Boorman" userId="cb4ca7fa-6880-4888-bb94-3a2d6bf01120" providerId="ADAL" clId="{457BF72C-301F-4181-8968-94F90B0BC6F2}" dt="2023-11-21T11:58:16.963" v="119" actId="6549"/>
          <ac:spMkLst>
            <pc:docMk/>
            <pc:sldMk cId="2530829349" sldId="317"/>
            <ac:spMk id="3" creationId="{00000000-0000-0000-0000-000000000000}"/>
          </ac:spMkLst>
        </pc:spChg>
      </pc:sldChg>
      <pc:sldChg chg="modSp mod">
        <pc:chgData name="Tom Boorman" userId="cb4ca7fa-6880-4888-bb94-3a2d6bf01120" providerId="ADAL" clId="{457BF72C-301F-4181-8968-94F90B0BC6F2}" dt="2023-11-21T12:02:05.152" v="265" actId="207"/>
        <pc:sldMkLst>
          <pc:docMk/>
          <pc:sldMk cId="1155324764" sldId="326"/>
        </pc:sldMkLst>
        <pc:spChg chg="mod">
          <ac:chgData name="Tom Boorman" userId="cb4ca7fa-6880-4888-bb94-3a2d6bf01120" providerId="ADAL" clId="{457BF72C-301F-4181-8968-94F90B0BC6F2}" dt="2023-11-21T12:02:05.152" v="265" actId="207"/>
          <ac:spMkLst>
            <pc:docMk/>
            <pc:sldMk cId="1155324764" sldId="326"/>
            <ac:spMk id="3" creationId="{C9B04B87-C71C-45FF-B78F-F8FCFCE1F868}"/>
          </ac:spMkLst>
        </pc:spChg>
      </pc:sldChg>
      <pc:sldChg chg="modSp mod">
        <pc:chgData name="Tom Boorman" userId="cb4ca7fa-6880-4888-bb94-3a2d6bf01120" providerId="ADAL" clId="{457BF72C-301F-4181-8968-94F90B0BC6F2}" dt="2023-11-21T12:04:17.634" v="345" actId="14100"/>
        <pc:sldMkLst>
          <pc:docMk/>
          <pc:sldMk cId="1603815538" sldId="331"/>
        </pc:sldMkLst>
        <pc:spChg chg="mod">
          <ac:chgData name="Tom Boorman" userId="cb4ca7fa-6880-4888-bb94-3a2d6bf01120" providerId="ADAL" clId="{457BF72C-301F-4181-8968-94F90B0BC6F2}" dt="2023-11-21T12:03:31.526" v="292" actId="1076"/>
          <ac:spMkLst>
            <pc:docMk/>
            <pc:sldMk cId="1603815538" sldId="331"/>
            <ac:spMk id="2" creationId="{858E9B40-4347-4C51-96A6-843A899F7C0D}"/>
          </ac:spMkLst>
        </pc:spChg>
        <pc:spChg chg="mod">
          <ac:chgData name="Tom Boorman" userId="cb4ca7fa-6880-4888-bb94-3a2d6bf01120" providerId="ADAL" clId="{457BF72C-301F-4181-8968-94F90B0BC6F2}" dt="2023-11-21T12:03:22.649" v="291" actId="20577"/>
          <ac:spMkLst>
            <pc:docMk/>
            <pc:sldMk cId="1603815538" sldId="331"/>
            <ac:spMk id="11" creationId="{85BEA739-927C-4E9F-A01C-55317E8CF82E}"/>
          </ac:spMkLst>
        </pc:spChg>
        <pc:spChg chg="mod">
          <ac:chgData name="Tom Boorman" userId="cb4ca7fa-6880-4888-bb94-3a2d6bf01120" providerId="ADAL" clId="{457BF72C-301F-4181-8968-94F90B0BC6F2}" dt="2023-11-21T12:03:45.093" v="317" actId="1038"/>
          <ac:spMkLst>
            <pc:docMk/>
            <pc:sldMk cId="1603815538" sldId="331"/>
            <ac:spMk id="19" creationId="{5790E732-31A9-CF74-284B-B3C5C298B8DD}"/>
          </ac:spMkLst>
        </pc:spChg>
        <pc:spChg chg="mod">
          <ac:chgData name="Tom Boorman" userId="cb4ca7fa-6880-4888-bb94-3a2d6bf01120" providerId="ADAL" clId="{457BF72C-301F-4181-8968-94F90B0BC6F2}" dt="2023-11-21T12:03:59.994" v="325" actId="1035"/>
          <ac:spMkLst>
            <pc:docMk/>
            <pc:sldMk cId="1603815538" sldId="331"/>
            <ac:spMk id="22" creationId="{4D788EB4-F9C2-2A3B-149F-26A45C0E028E}"/>
          </ac:spMkLst>
        </pc:spChg>
        <pc:spChg chg="mod">
          <ac:chgData name="Tom Boorman" userId="cb4ca7fa-6880-4888-bb94-3a2d6bf01120" providerId="ADAL" clId="{457BF72C-301F-4181-8968-94F90B0BC6F2}" dt="2023-11-21T12:04:06.273" v="338" actId="1035"/>
          <ac:spMkLst>
            <pc:docMk/>
            <pc:sldMk cId="1603815538" sldId="331"/>
            <ac:spMk id="28" creationId="{8D7A59CE-A634-41A3-698C-F30BADA3738E}"/>
          </ac:spMkLst>
        </pc:spChg>
        <pc:spChg chg="mod">
          <ac:chgData name="Tom Boorman" userId="cb4ca7fa-6880-4888-bb94-3a2d6bf01120" providerId="ADAL" clId="{457BF72C-301F-4181-8968-94F90B0BC6F2}" dt="2023-11-21T12:04:11.861" v="344" actId="1036"/>
          <ac:spMkLst>
            <pc:docMk/>
            <pc:sldMk cId="1603815538" sldId="331"/>
            <ac:spMk id="29" creationId="{BD463060-FF2A-0144-635C-41B532CA04EE}"/>
          </ac:spMkLst>
        </pc:spChg>
        <pc:spChg chg="mod">
          <ac:chgData name="Tom Boorman" userId="cb4ca7fa-6880-4888-bb94-3a2d6bf01120" providerId="ADAL" clId="{457BF72C-301F-4181-8968-94F90B0BC6F2}" dt="2023-11-21T12:04:02.871" v="331" actId="1035"/>
          <ac:spMkLst>
            <pc:docMk/>
            <pc:sldMk cId="1603815538" sldId="331"/>
            <ac:spMk id="30" creationId="{BC371349-4E59-DC40-ECA6-895EDB16DCE7}"/>
          </ac:spMkLst>
        </pc:spChg>
        <pc:picChg chg="mod">
          <ac:chgData name="Tom Boorman" userId="cb4ca7fa-6880-4888-bb94-3a2d6bf01120" providerId="ADAL" clId="{457BF72C-301F-4181-8968-94F90B0BC6F2}" dt="2023-11-21T12:03:34.120" v="294" actId="1076"/>
          <ac:picMkLst>
            <pc:docMk/>
            <pc:sldMk cId="1603815538" sldId="331"/>
            <ac:picMk id="13" creationId="{D3E4948D-AD2F-4220-BEDB-CD07EC23C403}"/>
          </ac:picMkLst>
        </pc:picChg>
        <pc:cxnChg chg="mod">
          <ac:chgData name="Tom Boorman" userId="cb4ca7fa-6880-4888-bb94-3a2d6bf01120" providerId="ADAL" clId="{457BF72C-301F-4181-8968-94F90B0BC6F2}" dt="2023-11-21T12:04:09.733" v="340" actId="1035"/>
          <ac:cxnSpMkLst>
            <pc:docMk/>
            <pc:sldMk cId="1603815538" sldId="331"/>
            <ac:cxnSpMk id="6" creationId="{86F753F0-4DD7-EB8D-DFE7-5D4800FAD876}"/>
          </ac:cxnSpMkLst>
        </pc:cxnChg>
        <pc:cxnChg chg="mod">
          <ac:chgData name="Tom Boorman" userId="cb4ca7fa-6880-4888-bb94-3a2d6bf01120" providerId="ADAL" clId="{457BF72C-301F-4181-8968-94F90B0BC6F2}" dt="2023-11-21T12:04:05.199" v="335" actId="1036"/>
          <ac:cxnSpMkLst>
            <pc:docMk/>
            <pc:sldMk cId="1603815538" sldId="331"/>
            <ac:cxnSpMk id="7" creationId="{E46CF559-564D-C6CA-B501-C0E93036486F}"/>
          </ac:cxnSpMkLst>
        </pc:cxnChg>
        <pc:cxnChg chg="mod">
          <ac:chgData name="Tom Boorman" userId="cb4ca7fa-6880-4888-bb94-3a2d6bf01120" providerId="ADAL" clId="{457BF72C-301F-4181-8968-94F90B0BC6F2}" dt="2023-11-21T12:04:01.410" v="328" actId="1035"/>
          <ac:cxnSpMkLst>
            <pc:docMk/>
            <pc:sldMk cId="1603815538" sldId="331"/>
            <ac:cxnSpMk id="10" creationId="{368A62D9-14B2-33B0-2FFD-DCADA9A1629F}"/>
          </ac:cxnSpMkLst>
        </pc:cxnChg>
        <pc:cxnChg chg="mod">
          <ac:chgData name="Tom Boorman" userId="cb4ca7fa-6880-4888-bb94-3a2d6bf01120" providerId="ADAL" clId="{457BF72C-301F-4181-8968-94F90B0BC6F2}" dt="2023-11-21T12:03:46.107" v="318" actId="1038"/>
          <ac:cxnSpMkLst>
            <pc:docMk/>
            <pc:sldMk cId="1603815538" sldId="331"/>
            <ac:cxnSpMk id="18" creationId="{6776AA70-341D-3622-33B1-49FBFE9E621D}"/>
          </ac:cxnSpMkLst>
        </pc:cxnChg>
        <pc:cxnChg chg="mod">
          <ac:chgData name="Tom Boorman" userId="cb4ca7fa-6880-4888-bb94-3a2d6bf01120" providerId="ADAL" clId="{457BF72C-301F-4181-8968-94F90B0BC6F2}" dt="2023-11-21T12:04:17.634" v="345" actId="14100"/>
          <ac:cxnSpMkLst>
            <pc:docMk/>
            <pc:sldMk cId="1603815538" sldId="331"/>
            <ac:cxnSpMk id="33" creationId="{3D3E1A40-7F01-9A5A-DE01-22D9CF876BE0}"/>
          </ac:cxnSpMkLst>
        </pc:cxnChg>
      </pc:sldChg>
      <pc:sldChg chg="modSp mod">
        <pc:chgData name="Tom Boorman" userId="cb4ca7fa-6880-4888-bb94-3a2d6bf01120" providerId="ADAL" clId="{457BF72C-301F-4181-8968-94F90B0BC6F2}" dt="2023-11-21T12:02:59.109" v="288" actId="20577"/>
        <pc:sldMkLst>
          <pc:docMk/>
          <pc:sldMk cId="1429799033" sldId="335"/>
        </pc:sldMkLst>
        <pc:spChg chg="mod">
          <ac:chgData name="Tom Boorman" userId="cb4ca7fa-6880-4888-bb94-3a2d6bf01120" providerId="ADAL" clId="{457BF72C-301F-4181-8968-94F90B0BC6F2}" dt="2023-11-21T12:02:59.109" v="288" actId="20577"/>
          <ac:spMkLst>
            <pc:docMk/>
            <pc:sldMk cId="1429799033" sldId="335"/>
            <ac:spMk id="3" creationId="{00000000-0000-0000-0000-000000000000}"/>
          </ac:spMkLst>
        </pc:spChg>
      </pc:sldChg>
      <pc:sldChg chg="modSp mod modNotesTx">
        <pc:chgData name="Tom Boorman" userId="cb4ca7fa-6880-4888-bb94-3a2d6bf01120" providerId="ADAL" clId="{457BF72C-301F-4181-8968-94F90B0BC6F2}" dt="2023-11-21T12:00:55.933" v="250" actId="14100"/>
        <pc:sldMkLst>
          <pc:docMk/>
          <pc:sldMk cId="1925941157" sldId="344"/>
        </pc:sldMkLst>
        <pc:spChg chg="mod">
          <ac:chgData name="Tom Boorman" userId="cb4ca7fa-6880-4888-bb94-3a2d6bf01120" providerId="ADAL" clId="{457BF72C-301F-4181-8968-94F90B0BC6F2}" dt="2023-11-21T12:00:44.031" v="248" actId="20577"/>
          <ac:spMkLst>
            <pc:docMk/>
            <pc:sldMk cId="1925941157" sldId="344"/>
            <ac:spMk id="3" creationId="{08BBD6F3-8585-480B-A155-92D5CAC19204}"/>
          </ac:spMkLst>
        </pc:spChg>
        <pc:spChg chg="mod">
          <ac:chgData name="Tom Boorman" userId="cb4ca7fa-6880-4888-bb94-3a2d6bf01120" providerId="ADAL" clId="{457BF72C-301F-4181-8968-94F90B0BC6F2}" dt="2023-11-21T12:00:55.933" v="250" actId="14100"/>
          <ac:spMkLst>
            <pc:docMk/>
            <pc:sldMk cId="1925941157" sldId="344"/>
            <ac:spMk id="6" creationId="{AE537905-E2C3-4B20-8E1D-73F9543B83FB}"/>
          </ac:spMkLst>
        </pc:spChg>
      </pc:sldChg>
      <pc:sldChg chg="modSp mod">
        <pc:chgData name="Tom Boorman" userId="cb4ca7fa-6880-4888-bb94-3a2d6bf01120" providerId="ADAL" clId="{457BF72C-301F-4181-8968-94F90B0BC6F2}" dt="2023-11-21T12:10:43.679" v="371" actId="27636"/>
        <pc:sldMkLst>
          <pc:docMk/>
          <pc:sldMk cId="4049224336" sldId="364"/>
        </pc:sldMkLst>
        <pc:spChg chg="mod">
          <ac:chgData name="Tom Boorman" userId="cb4ca7fa-6880-4888-bb94-3a2d6bf01120" providerId="ADAL" clId="{457BF72C-301F-4181-8968-94F90B0BC6F2}" dt="2023-11-21T12:10:43.679" v="371" actId="27636"/>
          <ac:spMkLst>
            <pc:docMk/>
            <pc:sldMk cId="4049224336" sldId="364"/>
            <ac:spMk id="3" creationId="{6B4A860D-9A3B-4120-96DD-5C0BE4D516B1}"/>
          </ac:spMkLst>
        </pc:spChg>
        <pc:spChg chg="mod">
          <ac:chgData name="Tom Boorman" userId="cb4ca7fa-6880-4888-bb94-3a2d6bf01120" providerId="ADAL" clId="{457BF72C-301F-4181-8968-94F90B0BC6F2}" dt="2023-11-21T12:10:40.390" v="369" actId="14100"/>
          <ac:spMkLst>
            <pc:docMk/>
            <pc:sldMk cId="4049224336" sldId="364"/>
            <ac:spMk id="8" creationId="{2D92D79D-A734-4B46-B25E-E291EA1BCD5A}"/>
          </ac:spMkLst>
        </pc:spChg>
      </pc:sldChg>
      <pc:sldChg chg="modSp mod">
        <pc:chgData name="Tom Boorman" userId="cb4ca7fa-6880-4888-bb94-3a2d6bf01120" providerId="ADAL" clId="{457BF72C-301F-4181-8968-94F90B0BC6F2}" dt="2023-11-21T12:10:01.366" v="357"/>
        <pc:sldMkLst>
          <pc:docMk/>
          <pc:sldMk cId="1687439610" sldId="374"/>
        </pc:sldMkLst>
        <pc:spChg chg="mod">
          <ac:chgData name="Tom Boorman" userId="cb4ca7fa-6880-4888-bb94-3a2d6bf01120" providerId="ADAL" clId="{457BF72C-301F-4181-8968-94F90B0BC6F2}" dt="2023-11-21T12:10:01.366" v="357"/>
          <ac:spMkLst>
            <pc:docMk/>
            <pc:sldMk cId="1687439610" sldId="374"/>
            <ac:spMk id="3" creationId="{F9160F58-6CCD-4B6C-82C4-AECB44E7AA04}"/>
          </ac:spMkLst>
        </pc:spChg>
      </pc:sldChg>
      <pc:sldChg chg="modSp mod">
        <pc:chgData name="Tom Boorman" userId="cb4ca7fa-6880-4888-bb94-3a2d6bf01120" providerId="ADAL" clId="{457BF72C-301F-4181-8968-94F90B0BC6F2}" dt="2023-11-21T12:10:15.922" v="365" actId="313"/>
        <pc:sldMkLst>
          <pc:docMk/>
          <pc:sldMk cId="3779280884" sldId="376"/>
        </pc:sldMkLst>
        <pc:spChg chg="mod">
          <ac:chgData name="Tom Boorman" userId="cb4ca7fa-6880-4888-bb94-3a2d6bf01120" providerId="ADAL" clId="{457BF72C-301F-4181-8968-94F90B0BC6F2}" dt="2023-11-21T12:10:13.800" v="363" actId="313"/>
          <ac:spMkLst>
            <pc:docMk/>
            <pc:sldMk cId="3779280884" sldId="376"/>
            <ac:spMk id="6" creationId="{9FE721E6-660F-46F1-B122-9198C18E4C64}"/>
          </ac:spMkLst>
        </pc:spChg>
        <pc:spChg chg="mod">
          <ac:chgData name="Tom Boorman" userId="cb4ca7fa-6880-4888-bb94-3a2d6bf01120" providerId="ADAL" clId="{457BF72C-301F-4181-8968-94F90B0BC6F2}" dt="2023-11-21T12:10:15.922" v="365" actId="313"/>
          <ac:spMkLst>
            <pc:docMk/>
            <pc:sldMk cId="3779280884" sldId="376"/>
            <ac:spMk id="7" creationId="{E11747E7-049E-4962-8DCB-133312CC2EA4}"/>
          </ac:spMkLst>
        </pc:spChg>
      </pc:sldChg>
      <pc:sldChg chg="modSp mod">
        <pc:chgData name="Tom Boorman" userId="cb4ca7fa-6880-4888-bb94-3a2d6bf01120" providerId="ADAL" clId="{457BF72C-301F-4181-8968-94F90B0BC6F2}" dt="2023-11-21T12:10:51.593" v="372" actId="6549"/>
        <pc:sldMkLst>
          <pc:docMk/>
          <pc:sldMk cId="950728853" sldId="377"/>
        </pc:sldMkLst>
        <pc:spChg chg="mod">
          <ac:chgData name="Tom Boorman" userId="cb4ca7fa-6880-4888-bb94-3a2d6bf01120" providerId="ADAL" clId="{457BF72C-301F-4181-8968-94F90B0BC6F2}" dt="2023-11-21T12:10:51.593" v="372" actId="6549"/>
          <ac:spMkLst>
            <pc:docMk/>
            <pc:sldMk cId="950728853" sldId="377"/>
            <ac:spMk id="3" creationId="{F7101B78-3E0B-43D5-8BC2-EA0D584F015B}"/>
          </ac:spMkLst>
        </pc:spChg>
      </pc:sldChg>
      <pc:sldChg chg="addSp delSp modSp mod">
        <pc:chgData name="Tom Boorman" userId="cb4ca7fa-6880-4888-bb94-3a2d6bf01120" providerId="ADAL" clId="{457BF72C-301F-4181-8968-94F90B0BC6F2}" dt="2023-11-21T11:58:57.781" v="164" actId="1035"/>
        <pc:sldMkLst>
          <pc:docMk/>
          <pc:sldMk cId="845767774" sldId="383"/>
        </pc:sldMkLst>
        <pc:spChg chg="del">
          <ac:chgData name="Tom Boorman" userId="cb4ca7fa-6880-4888-bb94-3a2d6bf01120" providerId="ADAL" clId="{457BF72C-301F-4181-8968-94F90B0BC6F2}" dt="2023-11-21T11:58:47.071" v="153" actId="478"/>
          <ac:spMkLst>
            <pc:docMk/>
            <pc:sldMk cId="845767774" sldId="383"/>
            <ac:spMk id="3" creationId="{00000000-0000-0000-0000-000000000000}"/>
          </ac:spMkLst>
        </pc:spChg>
        <pc:spChg chg="add del mod">
          <ac:chgData name="Tom Boorman" userId="cb4ca7fa-6880-4888-bb94-3a2d6bf01120" providerId="ADAL" clId="{457BF72C-301F-4181-8968-94F90B0BC6F2}" dt="2023-11-21T11:58:52.212" v="157" actId="478"/>
          <ac:spMkLst>
            <pc:docMk/>
            <pc:sldMk cId="845767774" sldId="383"/>
            <ac:spMk id="4" creationId="{5007D9ED-C0DE-FA1D-10AE-DB05E882DDD4}"/>
          </ac:spMkLst>
        </pc:spChg>
        <pc:spChg chg="add mod">
          <ac:chgData name="Tom Boorman" userId="cb4ca7fa-6880-4888-bb94-3a2d6bf01120" providerId="ADAL" clId="{457BF72C-301F-4181-8968-94F90B0BC6F2}" dt="2023-11-21T11:58:47.370" v="154"/>
          <ac:spMkLst>
            <pc:docMk/>
            <pc:sldMk cId="845767774" sldId="383"/>
            <ac:spMk id="5" creationId="{02F9628D-B614-1A21-D0C8-DA5BCCCFD3CB}"/>
          </ac:spMkLst>
        </pc:spChg>
        <pc:graphicFrameChg chg="mod">
          <ac:chgData name="Tom Boorman" userId="cb4ca7fa-6880-4888-bb94-3a2d6bf01120" providerId="ADAL" clId="{457BF72C-301F-4181-8968-94F90B0BC6F2}" dt="2023-11-21T11:58:57.781" v="164" actId="1035"/>
          <ac:graphicFrameMkLst>
            <pc:docMk/>
            <pc:sldMk cId="845767774" sldId="383"/>
            <ac:graphicFrameMk id="7" creationId="{29879E17-5F22-FB4C-2CBF-B241462633DC}"/>
          </ac:graphicFrameMkLst>
        </pc:graphicFrameChg>
        <pc:picChg chg="add del">
          <ac:chgData name="Tom Boorman" userId="cb4ca7fa-6880-4888-bb94-3a2d6bf01120" providerId="ADAL" clId="{457BF72C-301F-4181-8968-94F90B0BC6F2}" dt="2023-11-21T11:58:50.348" v="156" actId="478"/>
          <ac:picMkLst>
            <pc:docMk/>
            <pc:sldMk cId="845767774" sldId="383"/>
            <ac:picMk id="9" creationId="{8589C8AB-2E02-4E58-8F9C-06ABC2FE8423}"/>
          </ac:picMkLst>
        </pc:picChg>
      </pc:sldChg>
      <pc:sldChg chg="modSp mod">
        <pc:chgData name="Tom Boorman" userId="cb4ca7fa-6880-4888-bb94-3a2d6bf01120" providerId="ADAL" clId="{457BF72C-301F-4181-8968-94F90B0BC6F2}" dt="2023-11-21T11:58:10.475" v="118" actId="255"/>
        <pc:sldMkLst>
          <pc:docMk/>
          <pc:sldMk cId="3385130211" sldId="386"/>
        </pc:sldMkLst>
        <pc:spChg chg="mod">
          <ac:chgData name="Tom Boorman" userId="cb4ca7fa-6880-4888-bb94-3a2d6bf01120" providerId="ADAL" clId="{457BF72C-301F-4181-8968-94F90B0BC6F2}" dt="2023-11-21T11:58:10.475" v="118" actId="255"/>
          <ac:spMkLst>
            <pc:docMk/>
            <pc:sldMk cId="3385130211" sldId="386"/>
            <ac:spMk id="3" creationId="{00000000-0000-0000-0000-000000000000}"/>
          </ac:spMkLst>
        </pc:spChg>
      </pc:sldChg>
      <pc:sldChg chg="modSp mod">
        <pc:chgData name="Tom Boorman" userId="cb4ca7fa-6880-4888-bb94-3a2d6bf01120" providerId="ADAL" clId="{457BF72C-301F-4181-8968-94F90B0BC6F2}" dt="2023-11-21T12:02:26.804" v="268" actId="20577"/>
        <pc:sldMkLst>
          <pc:docMk/>
          <pc:sldMk cId="2566418109" sldId="388"/>
        </pc:sldMkLst>
        <pc:spChg chg="mod">
          <ac:chgData name="Tom Boorman" userId="cb4ca7fa-6880-4888-bb94-3a2d6bf01120" providerId="ADAL" clId="{457BF72C-301F-4181-8968-94F90B0BC6F2}" dt="2023-11-21T12:02:26.804" v="268" actId="20577"/>
          <ac:spMkLst>
            <pc:docMk/>
            <pc:sldMk cId="2566418109" sldId="388"/>
            <ac:spMk id="3" creationId="{00000000-0000-0000-0000-000000000000}"/>
          </ac:spMkLst>
        </pc:spChg>
      </pc:sldChg>
      <pc:sldChg chg="del">
        <pc:chgData name="Tom Boorman" userId="cb4ca7fa-6880-4888-bb94-3a2d6bf01120" providerId="ADAL" clId="{457BF72C-301F-4181-8968-94F90B0BC6F2}" dt="2023-11-21T11:57:21.596" v="78" actId="2696"/>
        <pc:sldMkLst>
          <pc:docMk/>
          <pc:sldMk cId="3711039551" sldId="389"/>
        </pc:sldMkLst>
      </pc:sldChg>
      <pc:sldChg chg="modSp mod">
        <pc:chgData name="Tom Boorman" userId="cb4ca7fa-6880-4888-bb94-3a2d6bf01120" providerId="ADAL" clId="{457BF72C-301F-4181-8968-94F90B0BC6F2}" dt="2023-11-21T12:01:34.422" v="259" actId="113"/>
        <pc:sldMkLst>
          <pc:docMk/>
          <pc:sldMk cId="2917312672" sldId="390"/>
        </pc:sldMkLst>
        <pc:spChg chg="mod">
          <ac:chgData name="Tom Boorman" userId="cb4ca7fa-6880-4888-bb94-3a2d6bf01120" providerId="ADAL" clId="{457BF72C-301F-4181-8968-94F90B0BC6F2}" dt="2023-11-21T12:01:34.422" v="259" actId="113"/>
          <ac:spMkLst>
            <pc:docMk/>
            <pc:sldMk cId="2917312672" sldId="390"/>
            <ac:spMk id="3" creationId="{00000000-0000-0000-0000-000000000000}"/>
          </ac:spMkLst>
        </pc:spChg>
      </pc:sldChg>
      <pc:sldChg chg="modSp mod">
        <pc:chgData name="Tom Boorman" userId="cb4ca7fa-6880-4888-bb94-3a2d6bf01120" providerId="ADAL" clId="{457BF72C-301F-4181-8968-94F90B0BC6F2}" dt="2023-11-21T11:59:51.419" v="240" actId="255"/>
        <pc:sldMkLst>
          <pc:docMk/>
          <pc:sldMk cId="153657431" sldId="391"/>
        </pc:sldMkLst>
        <pc:spChg chg="mod">
          <ac:chgData name="Tom Boorman" userId="cb4ca7fa-6880-4888-bb94-3a2d6bf01120" providerId="ADAL" clId="{457BF72C-301F-4181-8968-94F90B0BC6F2}" dt="2023-11-21T11:59:51.419" v="240" actId="255"/>
          <ac:spMkLst>
            <pc:docMk/>
            <pc:sldMk cId="153657431" sldId="391"/>
            <ac:spMk id="3" creationId="{00000000-0000-0000-0000-000000000000}"/>
          </ac:spMkLst>
        </pc:spChg>
        <pc:spChg chg="mod">
          <ac:chgData name="Tom Boorman" userId="cb4ca7fa-6880-4888-bb94-3a2d6bf01120" providerId="ADAL" clId="{457BF72C-301F-4181-8968-94F90B0BC6F2}" dt="2023-11-21T11:59:48.451" v="239" actId="20577"/>
          <ac:spMkLst>
            <pc:docMk/>
            <pc:sldMk cId="153657431" sldId="391"/>
            <ac:spMk id="7" creationId="{77469DD1-DF19-4FB3-AC4A-ADED4C42E8EB}"/>
          </ac:spMkLst>
        </pc:spChg>
      </pc:sldChg>
      <pc:sldChg chg="modSp mod">
        <pc:chgData name="Tom Boorman" userId="cb4ca7fa-6880-4888-bb94-3a2d6bf01120" providerId="ADAL" clId="{457BF72C-301F-4181-8968-94F90B0BC6F2}" dt="2023-11-21T11:59:10.963" v="168" actId="20577"/>
        <pc:sldMkLst>
          <pc:docMk/>
          <pc:sldMk cId="1753446024" sldId="392"/>
        </pc:sldMkLst>
        <pc:spChg chg="mod">
          <ac:chgData name="Tom Boorman" userId="cb4ca7fa-6880-4888-bb94-3a2d6bf01120" providerId="ADAL" clId="{457BF72C-301F-4181-8968-94F90B0BC6F2}" dt="2023-11-21T11:59:10.963" v="168" actId="20577"/>
          <ac:spMkLst>
            <pc:docMk/>
            <pc:sldMk cId="1753446024" sldId="392"/>
            <ac:spMk id="3" creationId="{00000000-0000-0000-0000-000000000000}"/>
          </ac:spMkLst>
        </pc:spChg>
      </pc:sldChg>
      <pc:sldChg chg="addSp delSp modSp mod">
        <pc:chgData name="Tom Boorman" userId="cb4ca7fa-6880-4888-bb94-3a2d6bf01120" providerId="ADAL" clId="{457BF72C-301F-4181-8968-94F90B0BC6F2}" dt="2023-11-21T11:58:39.930" v="152" actId="478"/>
        <pc:sldMkLst>
          <pc:docMk/>
          <pc:sldMk cId="336064040" sldId="393"/>
        </pc:sldMkLst>
        <pc:spChg chg="del">
          <ac:chgData name="Tom Boorman" userId="cb4ca7fa-6880-4888-bb94-3a2d6bf01120" providerId="ADAL" clId="{457BF72C-301F-4181-8968-94F90B0BC6F2}" dt="2023-11-21T11:58:37.571" v="151" actId="478"/>
          <ac:spMkLst>
            <pc:docMk/>
            <pc:sldMk cId="336064040" sldId="393"/>
            <ac:spMk id="3" creationId="{00000000-0000-0000-0000-000000000000}"/>
          </ac:spMkLst>
        </pc:spChg>
        <pc:spChg chg="add mod">
          <ac:chgData name="Tom Boorman" userId="cb4ca7fa-6880-4888-bb94-3a2d6bf01120" providerId="ADAL" clId="{457BF72C-301F-4181-8968-94F90B0BC6F2}" dt="2023-11-21T11:58:34.467" v="150" actId="20577"/>
          <ac:spMkLst>
            <pc:docMk/>
            <pc:sldMk cId="336064040" sldId="393"/>
            <ac:spMk id="6" creationId="{92A19A6B-299A-D783-CFB2-FF3976BF8CA1}"/>
          </ac:spMkLst>
        </pc:spChg>
        <pc:spChg chg="add del mod">
          <ac:chgData name="Tom Boorman" userId="cb4ca7fa-6880-4888-bb94-3a2d6bf01120" providerId="ADAL" clId="{457BF72C-301F-4181-8968-94F90B0BC6F2}" dt="2023-11-21T11:58:39.930" v="152" actId="478"/>
          <ac:spMkLst>
            <pc:docMk/>
            <pc:sldMk cId="336064040" sldId="393"/>
            <ac:spMk id="8" creationId="{63B92D02-8914-B3A7-7E64-CA09BCD1E994}"/>
          </ac:spMkLst>
        </pc:spChg>
      </pc:sldChg>
      <pc:sldChg chg="addSp delSp modSp mod">
        <pc:chgData name="Tom Boorman" userId="cb4ca7fa-6880-4888-bb94-3a2d6bf01120" providerId="ADAL" clId="{457BF72C-301F-4181-8968-94F90B0BC6F2}" dt="2023-11-21T12:04:30.909" v="347"/>
        <pc:sldMkLst>
          <pc:docMk/>
          <pc:sldMk cId="430704501" sldId="394"/>
        </pc:sldMkLst>
        <pc:spChg chg="del">
          <ac:chgData name="Tom Boorman" userId="cb4ca7fa-6880-4888-bb94-3a2d6bf01120" providerId="ADAL" clId="{457BF72C-301F-4181-8968-94F90B0BC6F2}" dt="2023-11-21T12:04:30.610" v="346" actId="478"/>
          <ac:spMkLst>
            <pc:docMk/>
            <pc:sldMk cId="430704501" sldId="394"/>
            <ac:spMk id="2" creationId="{858E9B40-4347-4C51-96A6-843A899F7C0D}"/>
          </ac:spMkLst>
        </pc:spChg>
        <pc:spChg chg="add mod">
          <ac:chgData name="Tom Boorman" userId="cb4ca7fa-6880-4888-bb94-3a2d6bf01120" providerId="ADAL" clId="{457BF72C-301F-4181-8968-94F90B0BC6F2}" dt="2023-11-21T12:04:30.909" v="347"/>
          <ac:spMkLst>
            <pc:docMk/>
            <pc:sldMk cId="430704501" sldId="394"/>
            <ac:spMk id="3" creationId="{9FF8E77A-52F7-EEA7-E0E7-010C2C83227B}"/>
          </ac:spMkLst>
        </pc:spChg>
      </pc:sldChg>
      <pc:sldChg chg="addSp delSp modSp mod">
        <pc:chgData name="Tom Boorman" userId="cb4ca7fa-6880-4888-bb94-3a2d6bf01120" providerId="ADAL" clId="{457BF72C-301F-4181-8968-94F90B0BC6F2}" dt="2023-11-21T11:59:30.293" v="202" actId="20577"/>
        <pc:sldMkLst>
          <pc:docMk/>
          <pc:sldMk cId="2998866324" sldId="395"/>
        </pc:sldMkLst>
        <pc:spChg chg="del">
          <ac:chgData name="Tom Boorman" userId="cb4ca7fa-6880-4888-bb94-3a2d6bf01120" providerId="ADAL" clId="{457BF72C-301F-4181-8968-94F90B0BC6F2}" dt="2023-11-21T11:59:18.314" v="169" actId="478"/>
          <ac:spMkLst>
            <pc:docMk/>
            <pc:sldMk cId="2998866324" sldId="395"/>
            <ac:spMk id="3" creationId="{00000000-0000-0000-0000-000000000000}"/>
          </ac:spMkLst>
        </pc:spChg>
        <pc:spChg chg="add del mod">
          <ac:chgData name="Tom Boorman" userId="cb4ca7fa-6880-4888-bb94-3a2d6bf01120" providerId="ADAL" clId="{457BF72C-301F-4181-8968-94F90B0BC6F2}" dt="2023-11-21T11:59:19.916" v="170" actId="478"/>
          <ac:spMkLst>
            <pc:docMk/>
            <pc:sldMk cId="2998866324" sldId="395"/>
            <ac:spMk id="7" creationId="{F3B96F4D-4116-D408-ADF7-DF7E464EEDE3}"/>
          </ac:spMkLst>
        </pc:spChg>
        <pc:spChg chg="add mod">
          <ac:chgData name="Tom Boorman" userId="cb4ca7fa-6880-4888-bb94-3a2d6bf01120" providerId="ADAL" clId="{457BF72C-301F-4181-8968-94F90B0BC6F2}" dt="2023-11-21T11:59:30.293" v="202" actId="20577"/>
          <ac:spMkLst>
            <pc:docMk/>
            <pc:sldMk cId="2998866324" sldId="395"/>
            <ac:spMk id="8" creationId="{68AAD05F-283C-6447-8C11-12012648C152}"/>
          </ac:spMkLst>
        </pc:spChg>
      </pc:sldChg>
      <pc:sldChg chg="modSp add mod modAnim">
        <pc:chgData name="Tom Boorman" userId="cb4ca7fa-6880-4888-bb94-3a2d6bf01120" providerId="ADAL" clId="{457BF72C-301F-4181-8968-94F90B0BC6F2}" dt="2023-11-21T11:57:07.254" v="75" actId="14100"/>
        <pc:sldMkLst>
          <pc:docMk/>
          <pc:sldMk cId="1100567542" sldId="396"/>
        </pc:sldMkLst>
        <pc:spChg chg="mod">
          <ac:chgData name="Tom Boorman" userId="cb4ca7fa-6880-4888-bb94-3a2d6bf01120" providerId="ADAL" clId="{457BF72C-301F-4181-8968-94F90B0BC6F2}" dt="2023-11-21T11:57:07.254" v="75" actId="14100"/>
          <ac:spMkLst>
            <pc:docMk/>
            <pc:sldMk cId="1100567542" sldId="396"/>
            <ac:spMk id="3" creationId="{00000000-0000-0000-0000-000000000000}"/>
          </ac:spMkLst>
        </pc:spChg>
        <pc:spChg chg="mod">
          <ac:chgData name="Tom Boorman" userId="cb4ca7fa-6880-4888-bb94-3a2d6bf01120" providerId="ADAL" clId="{457BF72C-301F-4181-8968-94F90B0BC6F2}" dt="2023-11-21T11:56:58.642" v="73" actId="20577"/>
          <ac:spMkLst>
            <pc:docMk/>
            <pc:sldMk cId="1100567542" sldId="396"/>
            <ac:spMk id="7" creationId="{47DE56FA-1DED-4FAE-AAA7-E2D73313C567}"/>
          </ac:spMkLst>
        </pc:spChg>
      </pc:sldChg>
      <pc:sldChg chg="modSp add modAnim">
        <pc:chgData name="Tom Boorman" userId="cb4ca7fa-6880-4888-bb94-3a2d6bf01120" providerId="ADAL" clId="{457BF72C-301F-4181-8968-94F90B0BC6F2}" dt="2023-11-21T11:57:18.514" v="77"/>
        <pc:sldMkLst>
          <pc:docMk/>
          <pc:sldMk cId="1190830226" sldId="397"/>
        </pc:sldMkLst>
        <pc:spChg chg="mod">
          <ac:chgData name="Tom Boorman" userId="cb4ca7fa-6880-4888-bb94-3a2d6bf01120" providerId="ADAL" clId="{457BF72C-301F-4181-8968-94F90B0BC6F2}" dt="2023-11-21T11:57:18.514" v="77"/>
          <ac:spMkLst>
            <pc:docMk/>
            <pc:sldMk cId="1190830226" sldId="397"/>
            <ac:spMk id="3" creationId="{00000000-0000-0000-0000-000000000000}"/>
          </ac:spMkLst>
        </pc:spChg>
      </pc:sldChg>
      <pc:sldChg chg="modSp add mod ord modAnim">
        <pc:chgData name="Tom Boorman" userId="cb4ca7fa-6880-4888-bb94-3a2d6bf01120" providerId="ADAL" clId="{457BF72C-301F-4181-8968-94F90B0BC6F2}" dt="2023-11-21T11:58:05.974" v="117" actId="20577"/>
        <pc:sldMkLst>
          <pc:docMk/>
          <pc:sldMk cId="4055313592" sldId="398"/>
        </pc:sldMkLst>
        <pc:spChg chg="mod">
          <ac:chgData name="Tom Boorman" userId="cb4ca7fa-6880-4888-bb94-3a2d6bf01120" providerId="ADAL" clId="{457BF72C-301F-4181-8968-94F90B0BC6F2}" dt="2023-11-21T11:58:05.974" v="117" actId="20577"/>
          <ac:spMkLst>
            <pc:docMk/>
            <pc:sldMk cId="4055313592" sldId="398"/>
            <ac:spMk id="3" creationId="{00000000-0000-0000-0000-000000000000}"/>
          </ac:spMkLst>
        </pc:spChg>
        <pc:spChg chg="mod">
          <ac:chgData name="Tom Boorman" userId="cb4ca7fa-6880-4888-bb94-3a2d6bf01120" providerId="ADAL" clId="{457BF72C-301F-4181-8968-94F90B0BC6F2}" dt="2023-11-21T11:57:39.732" v="102" actId="20577"/>
          <ac:spMkLst>
            <pc:docMk/>
            <pc:sldMk cId="4055313592" sldId="398"/>
            <ac:spMk id="7" creationId="{47DE56FA-1DED-4FAE-AAA7-E2D73313C567}"/>
          </ac:spMkLst>
        </pc:spChg>
      </pc:sldChg>
      <pc:sldChg chg="add del">
        <pc:chgData name="Tom Boorman" userId="cb4ca7fa-6880-4888-bb94-3a2d6bf01120" providerId="ADAL" clId="{457BF72C-301F-4181-8968-94F90B0BC6F2}" dt="2023-11-21T12:00:14.188" v="244" actId="2696"/>
        <pc:sldMkLst>
          <pc:docMk/>
          <pc:sldMk cId="2023443180" sldId="399"/>
        </pc:sldMkLst>
      </pc:sldChg>
      <pc:sldChg chg="modSp add mod modNotesTx">
        <pc:chgData name="Tom Boorman" userId="cb4ca7fa-6880-4888-bb94-3a2d6bf01120" providerId="ADAL" clId="{457BF72C-301F-4181-8968-94F90B0BC6F2}" dt="2023-11-21T12:00:58.970" v="251" actId="14100"/>
        <pc:sldMkLst>
          <pc:docMk/>
          <pc:sldMk cId="4242260963" sldId="399"/>
        </pc:sldMkLst>
        <pc:spChg chg="mod">
          <ac:chgData name="Tom Boorman" userId="cb4ca7fa-6880-4888-bb94-3a2d6bf01120" providerId="ADAL" clId="{457BF72C-301F-4181-8968-94F90B0BC6F2}" dt="2023-11-21T12:00:23.429" v="246" actId="20577"/>
          <ac:spMkLst>
            <pc:docMk/>
            <pc:sldMk cId="4242260963" sldId="399"/>
            <ac:spMk id="3" creationId="{08BBD6F3-8585-480B-A155-92D5CAC19204}"/>
          </ac:spMkLst>
        </pc:spChg>
        <pc:spChg chg="mod">
          <ac:chgData name="Tom Boorman" userId="cb4ca7fa-6880-4888-bb94-3a2d6bf01120" providerId="ADAL" clId="{457BF72C-301F-4181-8968-94F90B0BC6F2}" dt="2023-11-21T12:00:58.970" v="251" actId="14100"/>
          <ac:spMkLst>
            <pc:docMk/>
            <pc:sldMk cId="4242260963" sldId="399"/>
            <ac:spMk id="6" creationId="{AE537905-E2C3-4B20-8E1D-73F9543B83FB}"/>
          </ac:spMkLst>
        </pc:spChg>
      </pc:sldChg>
      <pc:sldChg chg="add del">
        <pc:chgData name="Tom Boorman" userId="cb4ca7fa-6880-4888-bb94-3a2d6bf01120" providerId="ADAL" clId="{457BF72C-301F-4181-8968-94F90B0BC6F2}" dt="2023-11-21T12:02:40.256" v="270" actId="2890"/>
        <pc:sldMkLst>
          <pc:docMk/>
          <pc:sldMk cId="1658719049" sldId="400"/>
        </pc:sldMkLst>
      </pc:sldChg>
      <pc:sldChg chg="modSp add mod">
        <pc:chgData name="Tom Boorman" userId="cb4ca7fa-6880-4888-bb94-3a2d6bf01120" providerId="ADAL" clId="{457BF72C-301F-4181-8968-94F90B0BC6F2}" dt="2023-11-21T12:03:03.774" v="289" actId="20577"/>
        <pc:sldMkLst>
          <pc:docMk/>
          <pc:sldMk cId="3145198103" sldId="400"/>
        </pc:sldMkLst>
        <pc:spChg chg="mod">
          <ac:chgData name="Tom Boorman" userId="cb4ca7fa-6880-4888-bb94-3a2d6bf01120" providerId="ADAL" clId="{457BF72C-301F-4181-8968-94F90B0BC6F2}" dt="2023-11-21T12:03:03.774" v="289" actId="20577"/>
          <ac:spMkLst>
            <pc:docMk/>
            <pc:sldMk cId="3145198103" sldId="40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D14728AF-13D1-418E-A422-A7F68F1BE44D}" type="datetimeFigureOut">
              <a:rPr lang="en-GB" smtClean="0"/>
              <a:t>21/11/2023</a:t>
            </a:fld>
            <a:endParaRPr lang="en-GB"/>
          </a:p>
        </p:txBody>
      </p:sp>
      <p:sp>
        <p:nvSpPr>
          <p:cNvPr id="4" name="Footer Placeholder 3"/>
          <p:cNvSpPr>
            <a:spLocks noGrp="1"/>
          </p:cNvSpPr>
          <p:nvPr>
            <p:ph type="ftr" sz="quarter" idx="2"/>
          </p:nvPr>
        </p:nvSpPr>
        <p:spPr>
          <a:xfrm>
            <a:off x="0" y="9376899"/>
            <a:ext cx="2946400" cy="49418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6899"/>
            <a:ext cx="2946400" cy="494185"/>
          </a:xfrm>
          <a:prstGeom prst="rect">
            <a:avLst/>
          </a:prstGeom>
        </p:spPr>
        <p:txBody>
          <a:bodyPr vert="horz" lIns="91440" tIns="45720" rIns="91440" bIns="45720" rtlCol="0" anchor="b"/>
          <a:lstStyle>
            <a:lvl1pPr algn="r">
              <a:defRPr sz="1200"/>
            </a:lvl1pPr>
          </a:lstStyle>
          <a:p>
            <a:fld id="{28C2C6DA-3917-49CE-B845-8E5D65462F1E}" type="slidenum">
              <a:rPr lang="en-GB" smtClean="0"/>
              <a:t>‹#›</a:t>
            </a:fld>
            <a:endParaRPr lang="en-GB"/>
          </a:p>
        </p:txBody>
      </p:sp>
    </p:spTree>
    <p:extLst>
      <p:ext uri="{BB962C8B-B14F-4D97-AF65-F5344CB8AC3E}">
        <p14:creationId xmlns:p14="http://schemas.microsoft.com/office/powerpoint/2010/main" val="1567632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FAABD36A-A49D-4853-ABA0-D603FA836CC0}" type="datetimeFigureOut">
              <a:rPr lang="en-GB" smtClean="0"/>
              <a:t>21/11/2023</a:t>
            </a:fld>
            <a:endParaRPr lang="en-GB"/>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81223208-D77E-416D-92C2-FC714CF52720}" type="slidenum">
              <a:rPr lang="en-GB" smtClean="0"/>
              <a:t>‹#›</a:t>
            </a:fld>
            <a:endParaRPr lang="en-GB"/>
          </a:p>
        </p:txBody>
      </p:sp>
    </p:spTree>
    <p:extLst>
      <p:ext uri="{BB962C8B-B14F-4D97-AF65-F5344CB8AC3E}">
        <p14:creationId xmlns:p14="http://schemas.microsoft.com/office/powerpoint/2010/main" val="8111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ata.tusla.ie/"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ispcc.ie/childline-answered-over-70000-contacts-from-children-during-peak-covid-19-restrictions/" TargetMode="External"/><Relationship Id="rId5" Type="http://schemas.openxmlformats.org/officeDocument/2006/relationships/hyperlink" Target="https://www.socialjustice.ie/system/files/file-uploads/2021-09/2021-04-22-povertyfocusapril2021final.pdf" TargetMode="External"/><Relationship Id="rId4" Type="http://schemas.openxmlformats.org/officeDocument/2006/relationships/hyperlink" Target="https://www.tusla.ie/uploads/content/Analysis_of_School_Attendance_Data_in_Primary_and_Post-Primary_Schools_2017-2018.pdf#:~:text=For%20example%2C%20in%20Northern%20Ireland%2C%20the%20overall%20absence,as%20the%20overall%20absence%20rate%20in%20post-primary%20schools."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irishexaminer.com/opinion/commentanalysis/arid-20361458.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www.tusla.ie/news/tusla-publishes-annual-report-2020/" TargetMode="External"/><Relationship Id="rId4" Type="http://schemas.openxmlformats.org/officeDocument/2006/relationships/hyperlink" Target="https://www.rte.ie/news/crime/2021/0426/1212117-crime-figures-cso/#:~:text=The%20statistics%20for%20the%20two,children%20as%20offender%20and%20victim."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1</a:t>
            </a:fld>
            <a:endParaRPr lang="en-GB"/>
          </a:p>
        </p:txBody>
      </p:sp>
    </p:spTree>
    <p:extLst>
      <p:ext uri="{BB962C8B-B14F-4D97-AF65-F5344CB8AC3E}">
        <p14:creationId xmlns:p14="http://schemas.microsoft.com/office/powerpoint/2010/main" val="33808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10</a:t>
            </a:fld>
            <a:endParaRPr lang="en-GB"/>
          </a:p>
        </p:txBody>
      </p:sp>
    </p:spTree>
    <p:extLst>
      <p:ext uri="{BB962C8B-B14F-4D97-AF65-F5344CB8AC3E}">
        <p14:creationId xmlns:p14="http://schemas.microsoft.com/office/powerpoint/2010/main" val="2936025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11</a:t>
            </a:fld>
            <a:endParaRPr lang="en-GB"/>
          </a:p>
        </p:txBody>
      </p:sp>
    </p:spTree>
    <p:extLst>
      <p:ext uri="{BB962C8B-B14F-4D97-AF65-F5344CB8AC3E}">
        <p14:creationId xmlns:p14="http://schemas.microsoft.com/office/powerpoint/2010/main" val="3713639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b="1" dirty="0"/>
          </a:p>
        </p:txBody>
      </p:sp>
      <p:sp>
        <p:nvSpPr>
          <p:cNvPr id="4" name="Slide Number Placeholder 3"/>
          <p:cNvSpPr>
            <a:spLocks noGrp="1"/>
          </p:cNvSpPr>
          <p:nvPr>
            <p:ph type="sldNum" sz="quarter" idx="10"/>
          </p:nvPr>
        </p:nvSpPr>
        <p:spPr/>
        <p:txBody>
          <a:bodyPr/>
          <a:lstStyle/>
          <a:p>
            <a:fld id="{81223208-D77E-416D-92C2-FC714CF52720}" type="slidenum">
              <a:rPr lang="en-GB" smtClean="0"/>
              <a:t>12</a:t>
            </a:fld>
            <a:endParaRPr lang="en-GB"/>
          </a:p>
        </p:txBody>
      </p:sp>
    </p:spTree>
    <p:extLst>
      <p:ext uri="{BB962C8B-B14F-4D97-AF65-F5344CB8AC3E}">
        <p14:creationId xmlns:p14="http://schemas.microsoft.com/office/powerpoint/2010/main" val="162903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13</a:t>
            </a:fld>
            <a:endParaRPr lang="en-GB"/>
          </a:p>
        </p:txBody>
      </p:sp>
    </p:spTree>
    <p:extLst>
      <p:ext uri="{BB962C8B-B14F-4D97-AF65-F5344CB8AC3E}">
        <p14:creationId xmlns:p14="http://schemas.microsoft.com/office/powerpoint/2010/main" val="3955768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14</a:t>
            </a:fld>
            <a:endParaRPr lang="en-GB"/>
          </a:p>
        </p:txBody>
      </p:sp>
    </p:spTree>
    <p:extLst>
      <p:ext uri="{BB962C8B-B14F-4D97-AF65-F5344CB8AC3E}">
        <p14:creationId xmlns:p14="http://schemas.microsoft.com/office/powerpoint/2010/main" val="3652652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15</a:t>
            </a:fld>
            <a:endParaRPr lang="en-GB"/>
          </a:p>
        </p:txBody>
      </p:sp>
    </p:spTree>
    <p:extLst>
      <p:ext uri="{BB962C8B-B14F-4D97-AF65-F5344CB8AC3E}">
        <p14:creationId xmlns:p14="http://schemas.microsoft.com/office/powerpoint/2010/main" val="1657904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16</a:t>
            </a:fld>
            <a:endParaRPr lang="en-GB"/>
          </a:p>
        </p:txBody>
      </p:sp>
    </p:spTree>
    <p:extLst>
      <p:ext uri="{BB962C8B-B14F-4D97-AF65-F5344CB8AC3E}">
        <p14:creationId xmlns:p14="http://schemas.microsoft.com/office/powerpoint/2010/main" val="2461897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17</a:t>
            </a:fld>
            <a:endParaRPr lang="en-GB"/>
          </a:p>
        </p:txBody>
      </p:sp>
    </p:spTree>
    <p:extLst>
      <p:ext uri="{BB962C8B-B14F-4D97-AF65-F5344CB8AC3E}">
        <p14:creationId xmlns:p14="http://schemas.microsoft.com/office/powerpoint/2010/main" val="1600280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a:lnSpc>
                <a:spcPct val="80000"/>
              </a:lnSpc>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18</a:t>
            </a:fld>
            <a:endParaRPr lang="en-GB"/>
          </a:p>
        </p:txBody>
      </p:sp>
    </p:spTree>
    <p:extLst>
      <p:ext uri="{BB962C8B-B14F-4D97-AF65-F5344CB8AC3E}">
        <p14:creationId xmlns:p14="http://schemas.microsoft.com/office/powerpoint/2010/main" val="3696597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a:lnSpc>
                <a:spcPct val="80000"/>
              </a:lnSpc>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19</a:t>
            </a:fld>
            <a:endParaRPr lang="en-GB"/>
          </a:p>
        </p:txBody>
      </p:sp>
    </p:spTree>
    <p:extLst>
      <p:ext uri="{BB962C8B-B14F-4D97-AF65-F5344CB8AC3E}">
        <p14:creationId xmlns:p14="http://schemas.microsoft.com/office/powerpoint/2010/main" val="169762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a:t>
            </a:fld>
            <a:endParaRPr lang="en-GB"/>
          </a:p>
        </p:txBody>
      </p:sp>
    </p:spTree>
    <p:extLst>
      <p:ext uri="{BB962C8B-B14F-4D97-AF65-F5344CB8AC3E}">
        <p14:creationId xmlns:p14="http://schemas.microsoft.com/office/powerpoint/2010/main" val="3023447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IE" sz="1200" baseline="30000" dirty="0"/>
              <a:t>1</a:t>
            </a:r>
            <a:r>
              <a:rPr lang="en-IE" sz="1200" dirty="0"/>
              <a:t> Tusla </a:t>
            </a:r>
            <a:r>
              <a:rPr lang="en-IE" sz="1200" dirty="0" err="1"/>
              <a:t>DataHub</a:t>
            </a:r>
            <a:r>
              <a:rPr lang="en-IE" sz="1200" dirty="0"/>
              <a:t>: </a:t>
            </a:r>
            <a:r>
              <a:rPr lang="en-GB" sz="1200" dirty="0">
                <a:hlinkClick r:id="rId3"/>
              </a:rPr>
              <a:t>Tusla Data Hub - Performance and Activity Data</a:t>
            </a:r>
            <a:endParaRPr lang="en-IE" sz="1200" dirty="0"/>
          </a:p>
          <a:p>
            <a:r>
              <a:rPr lang="en-IE" sz="1200" baseline="30000" dirty="0"/>
              <a:t>2</a:t>
            </a:r>
            <a:r>
              <a:rPr lang="en-IE" sz="1200" dirty="0"/>
              <a:t> </a:t>
            </a:r>
            <a:r>
              <a:rPr lang="en-GB" sz="1200" dirty="0">
                <a:hlinkClick r:id="rId4"/>
              </a:rPr>
              <a:t>Analysis_of_School_Attendance_Data_in_Primary_and_Post-Primary_Schools_2017-2018.pdf (tusla.ie)</a:t>
            </a:r>
            <a:endParaRPr lang="en-GB" sz="1200" dirty="0"/>
          </a:p>
          <a:p>
            <a:r>
              <a:rPr lang="en-GB" sz="1200" baseline="30000" dirty="0"/>
              <a:t>3</a:t>
            </a:r>
            <a:r>
              <a:rPr lang="en-GB" sz="1200" dirty="0"/>
              <a:t> </a:t>
            </a:r>
            <a:r>
              <a:rPr lang="en-IE" sz="1200" dirty="0">
                <a:hlinkClick r:id="rId5"/>
              </a:rPr>
              <a:t>2021-04-22-povertyfocusapril2021final.pdf (socialjustice.ie)</a:t>
            </a:r>
            <a:endParaRPr lang="en-IE" sz="1200" dirty="0"/>
          </a:p>
          <a:p>
            <a:r>
              <a:rPr lang="en-IE" sz="1200" baseline="30000" dirty="0"/>
              <a:t>4 </a:t>
            </a:r>
            <a:r>
              <a:rPr lang="en-GB" sz="1200" dirty="0">
                <a:hlinkClick r:id="rId6"/>
              </a:rPr>
              <a:t>Childline answered over 70,000 contacts from children during peak Covid-19 restrictions – ISPCC</a:t>
            </a:r>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20</a:t>
            </a:fld>
            <a:endParaRPr lang="en-GB"/>
          </a:p>
        </p:txBody>
      </p:sp>
    </p:spTree>
    <p:extLst>
      <p:ext uri="{BB962C8B-B14F-4D97-AF65-F5344CB8AC3E}">
        <p14:creationId xmlns:p14="http://schemas.microsoft.com/office/powerpoint/2010/main" val="2601031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30000" dirty="0"/>
              <a:t>5</a:t>
            </a:r>
            <a:r>
              <a:rPr lang="en-IE" sz="1200" dirty="0"/>
              <a:t> </a:t>
            </a:r>
            <a:r>
              <a:rPr lang="en-GB" dirty="0">
                <a:hlinkClick r:id="rId3"/>
              </a:rPr>
              <a:t>Child sex abuse: Focus on strangers ignores real risks (irishexaminer.com)</a:t>
            </a:r>
            <a:endParaRPr lang="en-GB" sz="1200" dirty="0"/>
          </a:p>
          <a:p>
            <a:r>
              <a:rPr lang="en-GB" sz="1200" baseline="30000" dirty="0"/>
              <a:t>6</a:t>
            </a:r>
            <a:r>
              <a:rPr lang="en-GB" sz="1200" dirty="0"/>
              <a:t> </a:t>
            </a:r>
            <a:r>
              <a:rPr lang="en-GB" sz="1200" dirty="0">
                <a:hlinkClick r:id="rId4"/>
              </a:rPr>
              <a:t>One-fifth of sexual violence cases 'involve children' (rte.ie)</a:t>
            </a:r>
            <a:endParaRPr lang="en-GB" sz="1200" dirty="0"/>
          </a:p>
          <a:p>
            <a:r>
              <a:rPr lang="en-GB" sz="1200" baseline="30000" dirty="0"/>
              <a:t>7 </a:t>
            </a:r>
            <a:r>
              <a:rPr lang="en-GB" sz="1200" dirty="0">
                <a:hlinkClick r:id="rId5"/>
              </a:rPr>
              <a:t>Tusla publishes its Annual Report for 2020Tusla - Child and Family Agency</a:t>
            </a:r>
            <a:endParaRPr lang="en-IE" sz="1200" dirty="0"/>
          </a:p>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21</a:t>
            </a:fld>
            <a:endParaRPr lang="en-GB"/>
          </a:p>
        </p:txBody>
      </p:sp>
    </p:spTree>
    <p:extLst>
      <p:ext uri="{BB962C8B-B14F-4D97-AF65-F5344CB8AC3E}">
        <p14:creationId xmlns:p14="http://schemas.microsoft.com/office/powerpoint/2010/main" val="2376667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22</a:t>
            </a:fld>
            <a:endParaRPr lang="en-GB"/>
          </a:p>
        </p:txBody>
      </p:sp>
    </p:spTree>
    <p:extLst>
      <p:ext uri="{BB962C8B-B14F-4D97-AF65-F5344CB8AC3E}">
        <p14:creationId xmlns:p14="http://schemas.microsoft.com/office/powerpoint/2010/main" val="904096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24</a:t>
            </a:fld>
            <a:endParaRPr lang="en-GB"/>
          </a:p>
        </p:txBody>
      </p:sp>
    </p:spTree>
    <p:extLst>
      <p:ext uri="{BB962C8B-B14F-4D97-AF65-F5344CB8AC3E}">
        <p14:creationId xmlns:p14="http://schemas.microsoft.com/office/powerpoint/2010/main" val="3076233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Recognise, Report, Record – do you know who your Safeguarding Coordinator is?</a:t>
            </a:r>
          </a:p>
        </p:txBody>
      </p:sp>
      <p:sp>
        <p:nvSpPr>
          <p:cNvPr id="4" name="Slide Number Placeholder 3"/>
          <p:cNvSpPr>
            <a:spLocks noGrp="1"/>
          </p:cNvSpPr>
          <p:nvPr>
            <p:ph type="sldNum" sz="quarter" idx="10"/>
          </p:nvPr>
        </p:nvSpPr>
        <p:spPr/>
        <p:txBody>
          <a:bodyPr/>
          <a:lstStyle/>
          <a:p>
            <a:fld id="{81223208-D77E-416D-92C2-FC714CF52720}" type="slidenum">
              <a:rPr lang="en-GB" smtClean="0"/>
              <a:t>25</a:t>
            </a:fld>
            <a:endParaRPr lang="en-GB"/>
          </a:p>
        </p:txBody>
      </p:sp>
    </p:spTree>
    <p:extLst>
      <p:ext uri="{BB962C8B-B14F-4D97-AF65-F5344CB8AC3E}">
        <p14:creationId xmlns:p14="http://schemas.microsoft.com/office/powerpoint/2010/main" val="3402110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26</a:t>
            </a:fld>
            <a:endParaRPr lang="en-GB"/>
          </a:p>
        </p:txBody>
      </p:sp>
    </p:spTree>
    <p:extLst>
      <p:ext uri="{BB962C8B-B14F-4D97-AF65-F5344CB8AC3E}">
        <p14:creationId xmlns:p14="http://schemas.microsoft.com/office/powerpoint/2010/main" val="3448713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27</a:t>
            </a:fld>
            <a:endParaRPr lang="en-GB"/>
          </a:p>
        </p:txBody>
      </p:sp>
    </p:spTree>
    <p:extLst>
      <p:ext uri="{BB962C8B-B14F-4D97-AF65-F5344CB8AC3E}">
        <p14:creationId xmlns:p14="http://schemas.microsoft.com/office/powerpoint/2010/main" val="3206972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Circumstantial: most often due to poverty. Stress. Inability to cope by parents/guardians</a:t>
            </a:r>
          </a:p>
          <a:p>
            <a:r>
              <a:rPr lang="en-GB" dirty="0"/>
              <a:t>Wilful: direct and deliberate deprivation of a child’s most basic needs</a:t>
            </a:r>
          </a:p>
          <a:p>
            <a:endParaRPr lang="en-GB" dirty="0"/>
          </a:p>
          <a:p>
            <a:r>
              <a:rPr lang="en-IE" sz="1200" dirty="0"/>
              <a:t>Being left alone without adequate care and supervision.</a:t>
            </a:r>
          </a:p>
          <a:p>
            <a:r>
              <a:rPr lang="en-IE" sz="1200" dirty="0"/>
              <a:t>Malnourishment, lacking food, unsuitable food or erratic feeding.</a:t>
            </a:r>
          </a:p>
          <a:p>
            <a:r>
              <a:rPr lang="en-IE" sz="1200" dirty="0"/>
              <a:t>Non-organic failure to thrive.</a:t>
            </a:r>
          </a:p>
          <a:p>
            <a:r>
              <a:rPr lang="en-IE" sz="1200" dirty="0"/>
              <a:t>Failure to provide adequate care for a child’s medical and developmental needs, including intellectual stimulation.</a:t>
            </a:r>
          </a:p>
          <a:p>
            <a:r>
              <a:rPr lang="en-IE" sz="1200" dirty="0"/>
              <a:t>Inadequate living conditions.</a:t>
            </a:r>
            <a:br>
              <a:rPr lang="en-IE" sz="1200" dirty="0"/>
            </a:br>
            <a:r>
              <a:rPr lang="en-IE" sz="1200" dirty="0"/>
              <a:t>Lack of adequate clothing.</a:t>
            </a:r>
          </a:p>
          <a:p>
            <a:r>
              <a:rPr lang="en-IE" sz="1200" dirty="0"/>
              <a:t>Inattention to basic hygiene.</a:t>
            </a:r>
          </a:p>
          <a:p>
            <a:r>
              <a:rPr lang="en-IE" sz="1200" dirty="0"/>
              <a:t>Lack of protection and exposure to danger, including moral danger or lack of supervision appropriate to the child’s age.</a:t>
            </a:r>
          </a:p>
          <a:p>
            <a:r>
              <a:rPr lang="en-IE" sz="1200" dirty="0"/>
              <a:t>Persistent failure to attend school.</a:t>
            </a:r>
          </a:p>
          <a:p>
            <a:r>
              <a:rPr lang="en-IE" sz="1200" dirty="0"/>
              <a:t>Abandonment or desertion.</a:t>
            </a:r>
          </a:p>
          <a:p>
            <a:endParaRPr lang="en-GB" dirty="0"/>
          </a:p>
          <a:p>
            <a:r>
              <a:rPr lang="en-GB" dirty="0"/>
              <a:t>Under 12 social workers generally not happy for them to be home alone; depends on context and individual circumstances etc.</a:t>
            </a:r>
          </a:p>
          <a:p>
            <a:endParaRPr lang="en-GB" dirty="0"/>
          </a:p>
          <a:p>
            <a:r>
              <a:rPr lang="en-GB" dirty="0"/>
              <a:t>Moral danger: children being exposed to crime, pornography, drug use etc.</a:t>
            </a:r>
          </a:p>
          <a:p>
            <a:endParaRPr lang="en-GB" dirty="0"/>
          </a:p>
          <a:p>
            <a:r>
              <a:rPr lang="en-GB" dirty="0"/>
              <a:t>Persistent failure to attend school: referred to the National Educational </a:t>
            </a:r>
          </a:p>
          <a:p>
            <a:endParaRPr lang="en-GB" dirty="0"/>
          </a:p>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28</a:t>
            </a:fld>
            <a:endParaRPr lang="en-GB"/>
          </a:p>
        </p:txBody>
      </p:sp>
    </p:spTree>
    <p:extLst>
      <p:ext uri="{BB962C8B-B14F-4D97-AF65-F5344CB8AC3E}">
        <p14:creationId xmlns:p14="http://schemas.microsoft.com/office/powerpoint/2010/main" val="4271448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29</a:t>
            </a:fld>
            <a:endParaRPr lang="en-GB"/>
          </a:p>
        </p:txBody>
      </p:sp>
    </p:spTree>
    <p:extLst>
      <p:ext uri="{BB962C8B-B14F-4D97-AF65-F5344CB8AC3E}">
        <p14:creationId xmlns:p14="http://schemas.microsoft.com/office/powerpoint/2010/main" val="14442883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30</a:t>
            </a:fld>
            <a:endParaRPr lang="en-GB"/>
          </a:p>
        </p:txBody>
      </p:sp>
    </p:spTree>
    <p:extLst>
      <p:ext uri="{BB962C8B-B14F-4D97-AF65-F5344CB8AC3E}">
        <p14:creationId xmlns:p14="http://schemas.microsoft.com/office/powerpoint/2010/main" val="175076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a:t>
            </a:fld>
            <a:endParaRPr lang="en-GB"/>
          </a:p>
        </p:txBody>
      </p:sp>
    </p:spTree>
    <p:extLst>
      <p:ext uri="{BB962C8B-B14F-4D97-AF65-F5344CB8AC3E}">
        <p14:creationId xmlns:p14="http://schemas.microsoft.com/office/powerpoint/2010/main" val="26443191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1223208-D77E-416D-92C2-FC714CF52720}" type="slidenum">
              <a:rPr lang="en-GB" smtClean="0"/>
              <a:t>31</a:t>
            </a:fld>
            <a:endParaRPr lang="en-GB"/>
          </a:p>
        </p:txBody>
      </p:sp>
    </p:spTree>
    <p:extLst>
      <p:ext uri="{BB962C8B-B14F-4D97-AF65-F5344CB8AC3E}">
        <p14:creationId xmlns:p14="http://schemas.microsoft.com/office/powerpoint/2010/main" val="2750589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32</a:t>
            </a:fld>
            <a:endParaRPr lang="en-GB"/>
          </a:p>
        </p:txBody>
      </p:sp>
    </p:spTree>
    <p:extLst>
      <p:ext uri="{BB962C8B-B14F-4D97-AF65-F5344CB8AC3E}">
        <p14:creationId xmlns:p14="http://schemas.microsoft.com/office/powerpoint/2010/main" val="1505388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33</a:t>
            </a:fld>
            <a:endParaRPr lang="en-GB"/>
          </a:p>
        </p:txBody>
      </p:sp>
    </p:spTree>
    <p:extLst>
      <p:ext uri="{BB962C8B-B14F-4D97-AF65-F5344CB8AC3E}">
        <p14:creationId xmlns:p14="http://schemas.microsoft.com/office/powerpoint/2010/main" val="2730835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In your break out rooms spend 5 minutes thinking about this  - add to chat / flip chart page </a:t>
            </a:r>
          </a:p>
        </p:txBody>
      </p:sp>
      <p:sp>
        <p:nvSpPr>
          <p:cNvPr id="4" name="Slide Number Placeholder 3"/>
          <p:cNvSpPr>
            <a:spLocks noGrp="1"/>
          </p:cNvSpPr>
          <p:nvPr>
            <p:ph type="sldNum" sz="quarter" idx="5"/>
          </p:nvPr>
        </p:nvSpPr>
        <p:spPr/>
        <p:txBody>
          <a:bodyPr/>
          <a:lstStyle/>
          <a:p>
            <a:fld id="{81223208-D77E-416D-92C2-FC714CF52720}" type="slidenum">
              <a:rPr lang="en-GB" smtClean="0"/>
              <a:t>34</a:t>
            </a:fld>
            <a:endParaRPr lang="en-GB"/>
          </a:p>
        </p:txBody>
      </p:sp>
    </p:spTree>
    <p:extLst>
      <p:ext uri="{BB962C8B-B14F-4D97-AF65-F5344CB8AC3E}">
        <p14:creationId xmlns:p14="http://schemas.microsoft.com/office/powerpoint/2010/main" val="1362954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35</a:t>
            </a:fld>
            <a:endParaRPr lang="en-GB"/>
          </a:p>
        </p:txBody>
      </p:sp>
    </p:spTree>
    <p:extLst>
      <p:ext uri="{BB962C8B-B14F-4D97-AF65-F5344CB8AC3E}">
        <p14:creationId xmlns:p14="http://schemas.microsoft.com/office/powerpoint/2010/main" val="3858558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36</a:t>
            </a:fld>
            <a:endParaRPr lang="en-GB"/>
          </a:p>
        </p:txBody>
      </p:sp>
    </p:spTree>
    <p:extLst>
      <p:ext uri="{BB962C8B-B14F-4D97-AF65-F5344CB8AC3E}">
        <p14:creationId xmlns:p14="http://schemas.microsoft.com/office/powerpoint/2010/main" val="1637152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81223208-D77E-416D-92C2-FC714CF52720}" type="slidenum">
              <a:rPr lang="en-GB" smtClean="0"/>
              <a:t>37</a:t>
            </a:fld>
            <a:endParaRPr lang="en-GB"/>
          </a:p>
        </p:txBody>
      </p:sp>
    </p:spTree>
    <p:extLst>
      <p:ext uri="{BB962C8B-B14F-4D97-AF65-F5344CB8AC3E}">
        <p14:creationId xmlns:p14="http://schemas.microsoft.com/office/powerpoint/2010/main" val="4001333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223208-D77E-416D-92C2-FC714CF527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38962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39</a:t>
            </a:fld>
            <a:endParaRPr lang="en-GB"/>
          </a:p>
        </p:txBody>
      </p:sp>
    </p:spTree>
    <p:extLst>
      <p:ext uri="{BB962C8B-B14F-4D97-AF65-F5344CB8AC3E}">
        <p14:creationId xmlns:p14="http://schemas.microsoft.com/office/powerpoint/2010/main" val="6375204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Calibri" panose="020F0502020204030204" pitchFamily="34" charset="0"/>
              </a:rPr>
              <a:t>By adding extra details, such as what you were doing it will help with “refreshing your memory” if this is referred to in the future, such as in Criminal Proceedings.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40</a:t>
            </a:fld>
            <a:endParaRPr lang="en-GB"/>
          </a:p>
        </p:txBody>
      </p:sp>
    </p:spTree>
    <p:extLst>
      <p:ext uri="{BB962C8B-B14F-4D97-AF65-F5344CB8AC3E}">
        <p14:creationId xmlns:p14="http://schemas.microsoft.com/office/powerpoint/2010/main" val="1539026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a:t>
            </a:fld>
            <a:endParaRPr lang="en-GB"/>
          </a:p>
        </p:txBody>
      </p:sp>
    </p:spTree>
    <p:extLst>
      <p:ext uri="{BB962C8B-B14F-4D97-AF65-F5344CB8AC3E}">
        <p14:creationId xmlns:p14="http://schemas.microsoft.com/office/powerpoint/2010/main" val="7320812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a:p>
            <a:r>
              <a:rPr lang="en-GB" dirty="0"/>
              <a:t> </a:t>
            </a:r>
          </a:p>
        </p:txBody>
      </p:sp>
      <p:sp>
        <p:nvSpPr>
          <p:cNvPr id="4" name="Slide Number Placeholder 3"/>
          <p:cNvSpPr>
            <a:spLocks noGrp="1"/>
          </p:cNvSpPr>
          <p:nvPr>
            <p:ph type="sldNum" sz="quarter" idx="5"/>
          </p:nvPr>
        </p:nvSpPr>
        <p:spPr/>
        <p:txBody>
          <a:bodyPr/>
          <a:lstStyle/>
          <a:p>
            <a:fld id="{81223208-D77E-416D-92C2-FC714CF52720}" type="slidenum">
              <a:rPr lang="en-GB" smtClean="0"/>
              <a:t>41</a:t>
            </a:fld>
            <a:endParaRPr lang="en-GB"/>
          </a:p>
        </p:txBody>
      </p:sp>
    </p:spTree>
    <p:extLst>
      <p:ext uri="{BB962C8B-B14F-4D97-AF65-F5344CB8AC3E}">
        <p14:creationId xmlns:p14="http://schemas.microsoft.com/office/powerpoint/2010/main" val="10705628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223208-D77E-416D-92C2-FC714CF527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26038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43</a:t>
            </a:fld>
            <a:endParaRPr lang="en-GB"/>
          </a:p>
        </p:txBody>
      </p:sp>
    </p:spTree>
    <p:extLst>
      <p:ext uri="{BB962C8B-B14F-4D97-AF65-F5344CB8AC3E}">
        <p14:creationId xmlns:p14="http://schemas.microsoft.com/office/powerpoint/2010/main" val="26984850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44</a:t>
            </a:fld>
            <a:endParaRPr lang="en-GB"/>
          </a:p>
        </p:txBody>
      </p:sp>
    </p:spTree>
    <p:extLst>
      <p:ext uri="{BB962C8B-B14F-4D97-AF65-F5344CB8AC3E}">
        <p14:creationId xmlns:p14="http://schemas.microsoft.com/office/powerpoint/2010/main" val="37267054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45</a:t>
            </a:fld>
            <a:endParaRPr lang="en-GB"/>
          </a:p>
        </p:txBody>
      </p:sp>
    </p:spTree>
    <p:extLst>
      <p:ext uri="{BB962C8B-B14F-4D97-AF65-F5344CB8AC3E}">
        <p14:creationId xmlns:p14="http://schemas.microsoft.com/office/powerpoint/2010/main" val="3471253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5</a:t>
            </a:fld>
            <a:endParaRPr lang="en-GB"/>
          </a:p>
        </p:txBody>
      </p:sp>
    </p:spTree>
    <p:extLst>
      <p:ext uri="{BB962C8B-B14F-4D97-AF65-F5344CB8AC3E}">
        <p14:creationId xmlns:p14="http://schemas.microsoft.com/office/powerpoint/2010/main" val="24210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6</a:t>
            </a:fld>
            <a:endParaRPr lang="en-GB"/>
          </a:p>
        </p:txBody>
      </p:sp>
    </p:spTree>
    <p:extLst>
      <p:ext uri="{BB962C8B-B14F-4D97-AF65-F5344CB8AC3E}">
        <p14:creationId xmlns:p14="http://schemas.microsoft.com/office/powerpoint/2010/main" val="3705564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7</a:t>
            </a:fld>
            <a:endParaRPr lang="en-GB"/>
          </a:p>
        </p:txBody>
      </p:sp>
    </p:spTree>
    <p:extLst>
      <p:ext uri="{BB962C8B-B14F-4D97-AF65-F5344CB8AC3E}">
        <p14:creationId xmlns:p14="http://schemas.microsoft.com/office/powerpoint/2010/main" val="3216813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8</a:t>
            </a:fld>
            <a:endParaRPr lang="en-GB"/>
          </a:p>
        </p:txBody>
      </p:sp>
    </p:spTree>
    <p:extLst>
      <p:ext uri="{BB962C8B-B14F-4D97-AF65-F5344CB8AC3E}">
        <p14:creationId xmlns:p14="http://schemas.microsoft.com/office/powerpoint/2010/main" val="93676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9</a:t>
            </a:fld>
            <a:endParaRPr lang="en-GB"/>
          </a:p>
        </p:txBody>
      </p:sp>
    </p:spTree>
    <p:extLst>
      <p:ext uri="{BB962C8B-B14F-4D97-AF65-F5344CB8AC3E}">
        <p14:creationId xmlns:p14="http://schemas.microsoft.com/office/powerpoint/2010/main" val="4134911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64470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45485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14476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6929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F4483-B334-427B-8538-926B59D816D2}"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58888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9F4483-B334-427B-8538-926B59D816D2}"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78304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F4483-B334-427B-8538-926B59D816D2}" type="datetimeFigureOut">
              <a:rPr lang="en-GB" smtClean="0"/>
              <a:t>21/11/2023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125939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F4483-B334-427B-8538-926B59D816D2}" type="datetimeFigureOut">
              <a:rPr lang="en-GB" smtClean="0"/>
              <a:t>21/11/2023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36755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F4483-B334-427B-8538-926B59D816D2}" type="datetimeFigureOut">
              <a:rPr lang="en-GB" smtClean="0"/>
              <a:t>21/11/2023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165797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F4483-B334-427B-8538-926B59D816D2}"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423368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F4483-B334-427B-8538-926B59D816D2}"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96853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F4483-B334-427B-8538-926B59D816D2}" type="datetimeFigureOut">
              <a:rPr lang="en-GB" smtClean="0"/>
              <a:t>21/11/2023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4EA08-92C2-48AF-A5F7-AEB4CA29F6AC}" type="slidenum">
              <a:rPr lang="en-GB" smtClean="0"/>
              <a:t>‹#›</a:t>
            </a:fld>
            <a:endParaRPr lang="en-GB"/>
          </a:p>
        </p:txBody>
      </p:sp>
    </p:spTree>
    <p:extLst>
      <p:ext uri="{BB962C8B-B14F-4D97-AF65-F5344CB8AC3E}">
        <p14:creationId xmlns:p14="http://schemas.microsoft.com/office/powerpoint/2010/main" val="127917813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mailto:debbie.moore@boys-brigade.org.uk" TargetMode="External"/><Relationship Id="rId5" Type="http://schemas.openxmlformats.org/officeDocument/2006/relationships/hyperlink" Target="mailto:philip@philipdaley.ie" TargetMode="External"/><Relationship Id="rId4" Type="http://schemas.openxmlformats.org/officeDocument/2006/relationships/hyperlink" Target="mailto:olivecgood@gmail.com"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903E-4FC5-487B-99D9-09A50E7F0024}"/>
              </a:ext>
            </a:extLst>
          </p:cNvPr>
          <p:cNvSpPr>
            <a:spLocks noGrp="1"/>
          </p:cNvSpPr>
          <p:nvPr>
            <p:ph idx="1"/>
          </p:nvPr>
        </p:nvSpPr>
        <p:spPr/>
        <p:txBody>
          <a:bodyPr/>
          <a:lstStyle/>
          <a:p>
            <a:pPr algn="ctr"/>
            <a:endParaRPr lang="en-GB"/>
          </a:p>
          <a:p>
            <a:pPr algn="ctr"/>
            <a:endParaRPr lang="en-GB" dirty="0"/>
          </a:p>
        </p:txBody>
      </p:sp>
      <p:pic>
        <p:nvPicPr>
          <p:cNvPr id="6" name="Picture 5">
            <a:extLst>
              <a:ext uri="{FF2B5EF4-FFF2-40B4-BE49-F238E27FC236}">
                <a16:creationId xmlns:a16="http://schemas.microsoft.com/office/drawing/2014/main" id="{3E945280-6CC6-4D4B-82D7-785E76FE680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9933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SAFER RECRUITMENT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fontScale="92500" lnSpcReduction="20000"/>
          </a:bodyPr>
          <a:lstStyle/>
          <a:p>
            <a:pPr marL="0" indent="0">
              <a:buNone/>
            </a:pPr>
            <a:r>
              <a:rPr lang="en-GB" sz="3100" dirty="0">
                <a:effectLst/>
                <a:latin typeface="Calibri" panose="020F0502020204030204" pitchFamily="34" charset="0"/>
                <a:ea typeface="Calibri" panose="020F0502020204030204" pitchFamily="34" charset="0"/>
                <a:cs typeface="Calibri" panose="020F0502020204030204" pitchFamily="34" charset="0"/>
              </a:rPr>
              <a:t>Our safer recruitment policy is about ensuring ‘suitable’ leaders are </a:t>
            </a:r>
            <a:r>
              <a:rPr lang="en-GB" sz="3100" dirty="0">
                <a:latin typeface="Calibri" panose="020F0502020204030204" pitchFamily="34" charset="0"/>
                <a:ea typeface="Calibri" panose="020F0502020204030204" pitchFamily="34" charset="0"/>
                <a:cs typeface="Calibri" panose="020F0502020204030204" pitchFamily="34" charset="0"/>
              </a:rPr>
              <a:t>appointed </a:t>
            </a:r>
            <a:r>
              <a:rPr lang="en-GB" sz="3100" dirty="0">
                <a:effectLst/>
                <a:latin typeface="Calibri" panose="020F0502020204030204" pitchFamily="34" charset="0"/>
                <a:ea typeface="Calibri" panose="020F0502020204030204" pitchFamily="34" charset="0"/>
                <a:cs typeface="Calibri" panose="020F0502020204030204" pitchFamily="34" charset="0"/>
              </a:rPr>
              <a:t>through . . .</a:t>
            </a:r>
          </a:p>
          <a:p>
            <a:r>
              <a:rPr lang="en-GB" b="1" dirty="0">
                <a:effectLst/>
                <a:latin typeface="Calibri" panose="020F0502020204030204" pitchFamily="34" charset="0"/>
                <a:ea typeface="Calibri" panose="020F0502020204030204" pitchFamily="34" charset="0"/>
                <a:cs typeface="Calibri" panose="020F0502020204030204" pitchFamily="34" charset="0"/>
              </a:rPr>
              <a:t>Recommendations</a:t>
            </a:r>
          </a:p>
          <a:p>
            <a:r>
              <a:rPr lang="en-GB" b="1" dirty="0">
                <a:latin typeface="Calibri" panose="020F0502020204030204" pitchFamily="34" charset="0"/>
                <a:ea typeface="Calibri" panose="020F0502020204030204" pitchFamily="34" charset="0"/>
                <a:cs typeface="Calibri" panose="020F0502020204030204" pitchFamily="34" charset="0"/>
              </a:rPr>
              <a:t>Vetting </a:t>
            </a:r>
          </a:p>
          <a:p>
            <a:r>
              <a:rPr lang="en-GB" b="1" dirty="0">
                <a:effectLst/>
                <a:latin typeface="Calibri" panose="020F0502020204030204" pitchFamily="34" charset="0"/>
                <a:ea typeface="Calibri" panose="020F0502020204030204" pitchFamily="34" charset="0"/>
                <a:cs typeface="Calibri" panose="020F0502020204030204" pitchFamily="34" charset="0"/>
              </a:rPr>
              <a:t>ID Verification</a:t>
            </a:r>
          </a:p>
          <a:p>
            <a:r>
              <a:rPr lang="en-GB" b="1" dirty="0">
                <a:effectLst/>
                <a:latin typeface="Calibri" panose="020F0502020204030204" pitchFamily="34" charset="0"/>
                <a:ea typeface="Calibri" panose="020F0502020204030204" pitchFamily="34" charset="0"/>
                <a:cs typeface="Calibri" panose="020F0502020204030204" pitchFamily="34" charset="0"/>
              </a:rPr>
              <a:t>References</a:t>
            </a:r>
          </a:p>
          <a:p>
            <a:r>
              <a:rPr lang="en-GB" b="1" dirty="0">
                <a:effectLst/>
                <a:latin typeface="Calibri" panose="020F0502020204030204" pitchFamily="34" charset="0"/>
                <a:ea typeface="Calibri" panose="020F0502020204030204" pitchFamily="34" charset="0"/>
                <a:cs typeface="Arial" panose="020B0604020202020204" pitchFamily="34" charset="0"/>
              </a:rPr>
              <a:t>Training</a:t>
            </a:r>
          </a:p>
        </p:txBody>
      </p:sp>
    </p:spTree>
    <p:extLst>
      <p:ext uri="{BB962C8B-B14F-4D97-AF65-F5344CB8AC3E}">
        <p14:creationId xmlns:p14="http://schemas.microsoft.com/office/powerpoint/2010/main" val="3459268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TRAINING &amp; DEVELOPMENT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cs typeface="Calibri" panose="020F0502020204030204" pitchFamily="34" charset="0"/>
              </a:rPr>
              <a:t>We have a culture of on-going training and development, this includes . . .</a:t>
            </a:r>
          </a:p>
          <a:p>
            <a:r>
              <a:rPr lang="en-GB" sz="2400" b="1" dirty="0">
                <a:effectLst/>
                <a:latin typeface="Calibri" panose="020F0502020204030204" pitchFamily="34" charset="0"/>
                <a:ea typeface="Calibri" panose="020F0502020204030204" pitchFamily="34" charset="0"/>
                <a:cs typeface="Calibri" panose="020F0502020204030204" pitchFamily="34" charset="0"/>
              </a:rPr>
              <a:t>Mandatory e-learning modules</a:t>
            </a:r>
          </a:p>
          <a:p>
            <a:r>
              <a:rPr lang="en-GB" sz="2400" b="1" dirty="0">
                <a:latin typeface="Calibri" panose="020F0502020204030204" pitchFamily="34" charset="0"/>
                <a:ea typeface="Calibri" panose="020F0502020204030204" pitchFamily="34" charset="0"/>
                <a:cs typeface="Calibri" panose="020F0502020204030204" pitchFamily="34" charset="0"/>
              </a:rPr>
              <a:t>Youth Leader Training (YLT)</a:t>
            </a:r>
          </a:p>
          <a:p>
            <a:r>
              <a:rPr lang="en-GB" sz="2400" b="1" dirty="0">
                <a:effectLst/>
                <a:latin typeface="Calibri" panose="020F0502020204030204" pitchFamily="34" charset="0"/>
                <a:ea typeface="Calibri" panose="020F0502020204030204" pitchFamily="34" charset="0"/>
                <a:cs typeface="Calibri" panose="020F0502020204030204" pitchFamily="34" charset="0"/>
              </a:rPr>
              <a:t>Ref</a:t>
            </a:r>
            <a:r>
              <a:rPr lang="en-GB" sz="2400" b="1" dirty="0">
                <a:latin typeface="Calibri" panose="020F0502020204030204" pitchFamily="34" charset="0"/>
                <a:ea typeface="Calibri" panose="020F0502020204030204" pitchFamily="34" charset="0"/>
                <a:cs typeface="Calibri" panose="020F0502020204030204" pitchFamily="34" charset="0"/>
              </a:rPr>
              <a:t>resher &amp; Other Themed Training</a:t>
            </a:r>
            <a:endParaRPr lang="en-GB"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513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784B9FC1-F411-4953-B72D-A9D27CC3A1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34C9C2A6-6F60-4708-8A0A-4786EB9C1E5A}"/>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POLICIES &amp; GUIDANCE</a:t>
            </a:r>
            <a:endParaRPr lang="en-GB" sz="2800" dirty="0">
              <a:solidFill>
                <a:srgbClr val="244B90"/>
              </a:solidFill>
            </a:endParaRPr>
          </a:p>
        </p:txBody>
      </p:sp>
      <p:sp>
        <p:nvSpPr>
          <p:cNvPr id="3" name="Content Placeholder 2"/>
          <p:cNvSpPr>
            <a:spLocks noGrp="1"/>
          </p:cNvSpPr>
          <p:nvPr>
            <p:ph idx="1"/>
          </p:nvPr>
        </p:nvSpPr>
        <p:spPr>
          <a:xfrm>
            <a:off x="479376" y="2204864"/>
            <a:ext cx="9577064" cy="4351338"/>
          </a:xfrm>
        </p:spPr>
        <p:txBody>
          <a:bodyPr>
            <a:normAutofit/>
          </a:bodyPr>
          <a:lstStyle/>
          <a:p>
            <a:pPr lvl="1"/>
            <a:r>
              <a:rPr lang="en-GB" dirty="0"/>
              <a:t>Safeguarding Policy</a:t>
            </a:r>
          </a:p>
          <a:p>
            <a:pPr lvl="2"/>
            <a:r>
              <a:rPr lang="en-GB" dirty="0"/>
              <a:t>Safer Recruitment </a:t>
            </a:r>
          </a:p>
          <a:p>
            <a:pPr lvl="2"/>
            <a:r>
              <a:rPr lang="en-GB" dirty="0"/>
              <a:t>Leader Code of Conduct</a:t>
            </a:r>
          </a:p>
          <a:p>
            <a:pPr lvl="2"/>
            <a:r>
              <a:rPr lang="en-GB" dirty="0"/>
              <a:t>Good Practice Guidance</a:t>
            </a:r>
          </a:p>
          <a:p>
            <a:pPr lvl="2"/>
            <a:r>
              <a:rPr lang="en-GB" dirty="0"/>
              <a:t>Guidance for Leaders facing safeguarding </a:t>
            </a:r>
            <a:br>
              <a:rPr lang="en-GB" dirty="0"/>
            </a:br>
            <a:r>
              <a:rPr lang="en-GB" dirty="0"/>
              <a:t>concerns/allegations</a:t>
            </a:r>
          </a:p>
          <a:p>
            <a:pPr lvl="1"/>
            <a:r>
              <a:rPr lang="en-GB" dirty="0"/>
              <a:t>Position of Trust Guidance</a:t>
            </a:r>
          </a:p>
          <a:p>
            <a:pPr lvl="1"/>
            <a:r>
              <a:rPr lang="en-GB" dirty="0"/>
              <a:t>Complaints policy and disciplinary procedures</a:t>
            </a:r>
            <a:endParaRPr lang="en-GB" sz="2000" b="1" dirty="0"/>
          </a:p>
          <a:p>
            <a:pPr marL="0" indent="0">
              <a:buNone/>
            </a:pPr>
            <a:r>
              <a:rPr lang="en-GB" sz="2000" dirty="0"/>
              <a:t>Find online at </a:t>
            </a:r>
            <a:r>
              <a:rPr lang="en-GB" sz="1800" b="1" dirty="0">
                <a:solidFill>
                  <a:srgbClr val="224B8E"/>
                </a:solidFill>
              </a:rPr>
              <a:t>boysbrigade.ie/safeguarding</a:t>
            </a:r>
            <a:endParaRPr lang="en-GB" sz="2000" b="1" dirty="0">
              <a:solidFill>
                <a:srgbClr val="224B8E"/>
              </a:solidFill>
            </a:endParaRPr>
          </a:p>
        </p:txBody>
      </p:sp>
      <p:pic>
        <p:nvPicPr>
          <p:cNvPr id="6" name="Content Placeholder 4" descr="Logo&#10;&#10;Description automatically generated with medium confidence">
            <a:extLst>
              <a:ext uri="{FF2B5EF4-FFF2-40B4-BE49-F238E27FC236}">
                <a16:creationId xmlns:a16="http://schemas.microsoft.com/office/drawing/2014/main" id="{8428C56A-71FB-4193-9126-3082E7C515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5402">
            <a:off x="7865882" y="768441"/>
            <a:ext cx="2926198" cy="4297375"/>
          </a:xfrm>
          <a:prstGeom prst="rect">
            <a:avLst/>
          </a:prstGeom>
        </p:spPr>
      </p:pic>
    </p:spTree>
    <p:extLst>
      <p:ext uri="{BB962C8B-B14F-4D97-AF65-F5344CB8AC3E}">
        <p14:creationId xmlns:p14="http://schemas.microsoft.com/office/powerpoint/2010/main" val="25308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CE42AC3-04DA-6955-A1A8-5ABB4CEE5189}"/>
              </a:ext>
            </a:extLst>
          </p:cNvPr>
          <p:cNvSpPr txBox="1"/>
          <p:nvPr/>
        </p:nvSpPr>
        <p:spPr>
          <a:xfrm>
            <a:off x="2381895" y="3973045"/>
            <a:ext cx="3748265" cy="400110"/>
          </a:xfrm>
          <a:prstGeom prst="rect">
            <a:avLst/>
          </a:prstGeom>
          <a:noFill/>
        </p:spPr>
        <p:txBody>
          <a:bodyPr wrap="square" rtlCol="0">
            <a:spAutoFit/>
          </a:bodyPr>
          <a:lstStyle/>
          <a:p>
            <a:r>
              <a:rPr lang="en-GB" sz="2000" dirty="0">
                <a:solidFill>
                  <a:srgbClr val="244B90"/>
                </a:solidFill>
                <a:latin typeface="Futura-Bold" pitchFamily="2" charset="0"/>
              </a:rPr>
              <a:t>SMALL GROUP ACTIVITY</a:t>
            </a:r>
            <a:endParaRPr lang="en-GB" sz="2000" dirty="0"/>
          </a:p>
        </p:txBody>
      </p:sp>
      <p:sp>
        <p:nvSpPr>
          <p:cNvPr id="4" name="Rectangle: Rounded Corners 3">
            <a:extLst>
              <a:ext uri="{FF2B5EF4-FFF2-40B4-BE49-F238E27FC236}">
                <a16:creationId xmlns:a16="http://schemas.microsoft.com/office/drawing/2014/main" id="{E424073E-E42C-EFDA-CD25-93A481DEB7F7}"/>
              </a:ext>
            </a:extLst>
          </p:cNvPr>
          <p:cNvSpPr/>
          <p:nvPr/>
        </p:nvSpPr>
        <p:spPr>
          <a:xfrm>
            <a:off x="497506" y="3620556"/>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Object 4">
            <a:extLst>
              <a:ext uri="{FF2B5EF4-FFF2-40B4-BE49-F238E27FC236}">
                <a16:creationId xmlns:a16="http://schemas.microsoft.com/office/drawing/2014/main" id="{FDFBCA5E-879D-8A2A-22E1-65E8C32DD666}"/>
              </a:ext>
            </a:extLst>
          </p:cNvPr>
          <p:cNvGraphicFramePr>
            <a:graphicFrameLocks noChangeAspect="1"/>
          </p:cNvGraphicFramePr>
          <p:nvPr/>
        </p:nvGraphicFramePr>
        <p:xfrm>
          <a:off x="821203" y="3907813"/>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5" name="Object 4">
                        <a:extLst>
                          <a:ext uri="{FF2B5EF4-FFF2-40B4-BE49-F238E27FC236}">
                            <a16:creationId xmlns:a16="http://schemas.microsoft.com/office/drawing/2014/main" id="{FDFBCA5E-879D-8A2A-22E1-65E8C32DD666}"/>
                          </a:ext>
                        </a:extLst>
                      </p:cNvPr>
                      <p:cNvPicPr/>
                      <p:nvPr/>
                    </p:nvPicPr>
                    <p:blipFill>
                      <a:blip r:embed="rId5"/>
                      <a:stretch>
                        <a:fillRect/>
                      </a:stretch>
                    </p:blipFill>
                    <p:spPr>
                      <a:xfrm>
                        <a:off x="821203" y="3907813"/>
                        <a:ext cx="1308021" cy="111359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2A19A6B-299A-D783-CFB2-FF3976BF8CA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WORKING SAFELY WITH CHILDREN</a:t>
            </a:r>
            <a:endParaRPr lang="en-GB" sz="2800" dirty="0">
              <a:solidFill>
                <a:srgbClr val="244B90"/>
              </a:solidFill>
            </a:endParaRPr>
          </a:p>
        </p:txBody>
      </p:sp>
    </p:spTree>
    <p:extLst>
      <p:ext uri="{BB962C8B-B14F-4D97-AF65-F5344CB8AC3E}">
        <p14:creationId xmlns:p14="http://schemas.microsoft.com/office/powerpoint/2010/main" val="33606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7" name="Table 6">
            <a:extLst>
              <a:ext uri="{FF2B5EF4-FFF2-40B4-BE49-F238E27FC236}">
                <a16:creationId xmlns:a16="http://schemas.microsoft.com/office/drawing/2014/main" id="{29879E17-5F22-FB4C-2CBF-B241462633DC}"/>
              </a:ext>
            </a:extLst>
          </p:cNvPr>
          <p:cNvGraphicFramePr>
            <a:graphicFrameLocks noGrp="1"/>
          </p:cNvGraphicFramePr>
          <p:nvPr>
            <p:extLst>
              <p:ext uri="{D42A27DB-BD31-4B8C-83A1-F6EECF244321}">
                <p14:modId xmlns:p14="http://schemas.microsoft.com/office/powerpoint/2010/main" val="50883121"/>
              </p:ext>
            </p:extLst>
          </p:nvPr>
        </p:nvGraphicFramePr>
        <p:xfrm>
          <a:off x="3117531" y="2420888"/>
          <a:ext cx="4764454" cy="3183007"/>
        </p:xfrm>
        <a:graphic>
          <a:graphicData uri="http://schemas.openxmlformats.org/drawingml/2006/table">
            <a:tbl>
              <a:tblPr firstRow="1" bandRow="1">
                <a:tableStyleId>{5C22544A-7EE6-4342-B048-85BDC9FD1C3A}</a:tableStyleId>
              </a:tblPr>
              <a:tblGrid>
                <a:gridCol w="2421218">
                  <a:extLst>
                    <a:ext uri="{9D8B030D-6E8A-4147-A177-3AD203B41FA5}">
                      <a16:colId xmlns:a16="http://schemas.microsoft.com/office/drawing/2014/main" val="20000"/>
                    </a:ext>
                  </a:extLst>
                </a:gridCol>
                <a:gridCol w="2343236">
                  <a:extLst>
                    <a:ext uri="{9D8B030D-6E8A-4147-A177-3AD203B41FA5}">
                      <a16:colId xmlns:a16="http://schemas.microsoft.com/office/drawing/2014/main" val="20001"/>
                    </a:ext>
                  </a:extLst>
                </a:gridCol>
              </a:tblGrid>
              <a:tr h="711627">
                <a:tc gridSpan="2">
                  <a:txBody>
                    <a:bodyPr/>
                    <a:lstStyle/>
                    <a:p>
                      <a:pPr algn="ctr"/>
                      <a:r>
                        <a:rPr lang="en-IE" sz="3200" dirty="0">
                          <a:latin typeface="Gill Sans MT" panose="020B0502020104020203" pitchFamily="34" charset="0"/>
                        </a:rPr>
                        <a:t>Supervision Ratios</a:t>
                      </a:r>
                    </a:p>
                  </a:txBody>
                  <a:tcPr/>
                </a:tc>
                <a:tc hMerge="1">
                  <a:txBody>
                    <a:bodyPr/>
                    <a:lstStyle/>
                    <a:p>
                      <a:endParaRPr lang="en-IE" dirty="0"/>
                    </a:p>
                  </a:txBody>
                  <a:tcPr/>
                </a:tc>
                <a:extLst>
                  <a:ext uri="{0D108BD9-81ED-4DB2-BD59-A6C34878D82A}">
                    <a16:rowId xmlns:a16="http://schemas.microsoft.com/office/drawing/2014/main" val="10000"/>
                  </a:ext>
                </a:extLst>
              </a:tr>
              <a:tr h="648616">
                <a:tc>
                  <a:txBody>
                    <a:bodyPr/>
                    <a:lstStyle/>
                    <a:p>
                      <a:pPr algn="ctr"/>
                      <a:r>
                        <a:rPr lang="en-IE" dirty="0"/>
                        <a:t>Number of Children</a:t>
                      </a:r>
                    </a:p>
                  </a:txBody>
                  <a:tcPr anchor="ctr"/>
                </a:tc>
                <a:tc>
                  <a:txBody>
                    <a:bodyPr/>
                    <a:lstStyle/>
                    <a:p>
                      <a:pPr algn="ctr"/>
                      <a:r>
                        <a:rPr lang="en-IE" dirty="0"/>
                        <a:t>Number of Adults</a:t>
                      </a:r>
                    </a:p>
                  </a:txBody>
                  <a:tcPr anchor="ctr"/>
                </a:tc>
                <a:extLst>
                  <a:ext uri="{0D108BD9-81ED-4DB2-BD59-A6C34878D82A}">
                    <a16:rowId xmlns:a16="http://schemas.microsoft.com/office/drawing/2014/main" val="10001"/>
                  </a:ext>
                </a:extLst>
              </a:tr>
              <a:tr h="455691">
                <a:tc>
                  <a:txBody>
                    <a:bodyPr/>
                    <a:lstStyle/>
                    <a:p>
                      <a:pPr algn="ctr"/>
                      <a:r>
                        <a:rPr lang="en-IE" dirty="0"/>
                        <a:t>1 – 8</a:t>
                      </a:r>
                    </a:p>
                  </a:txBody>
                  <a:tcPr/>
                </a:tc>
                <a:tc>
                  <a:txBody>
                    <a:bodyPr/>
                    <a:lstStyle/>
                    <a:p>
                      <a:pPr algn="ctr"/>
                      <a:r>
                        <a:rPr lang="en-IE" dirty="0"/>
                        <a:t>2</a:t>
                      </a:r>
                    </a:p>
                  </a:txBody>
                  <a:tcPr/>
                </a:tc>
                <a:extLst>
                  <a:ext uri="{0D108BD9-81ED-4DB2-BD59-A6C34878D82A}">
                    <a16:rowId xmlns:a16="http://schemas.microsoft.com/office/drawing/2014/main" val="10002"/>
                  </a:ext>
                </a:extLst>
              </a:tr>
              <a:tr h="455691">
                <a:tc>
                  <a:txBody>
                    <a:bodyPr/>
                    <a:lstStyle/>
                    <a:p>
                      <a:pPr algn="ctr"/>
                      <a:r>
                        <a:rPr lang="en-IE" dirty="0"/>
                        <a:t>9 – 16</a:t>
                      </a:r>
                    </a:p>
                  </a:txBody>
                  <a:tcPr/>
                </a:tc>
                <a:tc>
                  <a:txBody>
                    <a:bodyPr/>
                    <a:lstStyle/>
                    <a:p>
                      <a:pPr algn="ctr"/>
                      <a:r>
                        <a:rPr lang="en-IE" dirty="0"/>
                        <a:t>3</a:t>
                      </a:r>
                    </a:p>
                  </a:txBody>
                  <a:tcPr/>
                </a:tc>
                <a:extLst>
                  <a:ext uri="{0D108BD9-81ED-4DB2-BD59-A6C34878D82A}">
                    <a16:rowId xmlns:a16="http://schemas.microsoft.com/office/drawing/2014/main" val="10003"/>
                  </a:ext>
                </a:extLst>
              </a:tr>
              <a:tr h="455691">
                <a:tc>
                  <a:txBody>
                    <a:bodyPr/>
                    <a:lstStyle/>
                    <a:p>
                      <a:pPr algn="ctr"/>
                      <a:r>
                        <a:rPr lang="en-IE" dirty="0"/>
                        <a:t>17 – 24</a:t>
                      </a:r>
                    </a:p>
                  </a:txBody>
                  <a:tcPr/>
                </a:tc>
                <a:tc>
                  <a:txBody>
                    <a:bodyPr/>
                    <a:lstStyle/>
                    <a:p>
                      <a:pPr algn="ctr"/>
                      <a:r>
                        <a:rPr lang="en-IE" dirty="0"/>
                        <a:t>4</a:t>
                      </a:r>
                    </a:p>
                  </a:txBody>
                  <a:tcPr/>
                </a:tc>
                <a:extLst>
                  <a:ext uri="{0D108BD9-81ED-4DB2-BD59-A6C34878D82A}">
                    <a16:rowId xmlns:a16="http://schemas.microsoft.com/office/drawing/2014/main" val="10004"/>
                  </a:ext>
                </a:extLst>
              </a:tr>
              <a:tr h="455691">
                <a:tc>
                  <a:txBody>
                    <a:bodyPr/>
                    <a:lstStyle/>
                    <a:p>
                      <a:pPr algn="ctr"/>
                      <a:r>
                        <a:rPr lang="en-IE" dirty="0"/>
                        <a:t>25 - 32</a:t>
                      </a:r>
                    </a:p>
                  </a:txBody>
                  <a:tcPr/>
                </a:tc>
                <a:tc>
                  <a:txBody>
                    <a:bodyPr/>
                    <a:lstStyle/>
                    <a:p>
                      <a:pPr algn="ctr"/>
                      <a:r>
                        <a:rPr lang="en-IE" dirty="0"/>
                        <a:t>5</a:t>
                      </a:r>
                    </a:p>
                  </a:txBody>
                  <a:tcPr/>
                </a:tc>
                <a:extLst>
                  <a:ext uri="{0D108BD9-81ED-4DB2-BD59-A6C34878D82A}">
                    <a16:rowId xmlns:a16="http://schemas.microsoft.com/office/drawing/2014/main" val="10005"/>
                  </a:ext>
                </a:extLst>
              </a:tr>
            </a:tbl>
          </a:graphicData>
        </a:graphic>
      </p:graphicFrame>
      <p:sp>
        <p:nvSpPr>
          <p:cNvPr id="5" name="TextBox 4">
            <a:extLst>
              <a:ext uri="{FF2B5EF4-FFF2-40B4-BE49-F238E27FC236}">
                <a16:creationId xmlns:a16="http://schemas.microsoft.com/office/drawing/2014/main" id="{02F9628D-B614-1A21-D0C8-DA5BCCCFD3C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WORKING SAFELY WITH CHILDREN</a:t>
            </a:r>
            <a:endParaRPr lang="en-GB" sz="2800" dirty="0">
              <a:solidFill>
                <a:srgbClr val="244B90"/>
              </a:solidFill>
            </a:endParaRPr>
          </a:p>
        </p:txBody>
      </p:sp>
    </p:spTree>
    <p:extLst>
      <p:ext uri="{BB962C8B-B14F-4D97-AF65-F5344CB8AC3E}">
        <p14:creationId xmlns:p14="http://schemas.microsoft.com/office/powerpoint/2010/main" val="84576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LEADERS CODE OF CONDUCT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cs typeface="Arial" panose="020B0604020202020204" pitchFamily="34" charset="0"/>
              </a:rPr>
              <a:t>Outlines the expectations we have of our leaders in relation to their behaviours and actions, including:</a:t>
            </a:r>
          </a:p>
          <a:p>
            <a:r>
              <a:rPr lang="en-GB" sz="2400" b="1" dirty="0">
                <a:latin typeface="Calibri" panose="020F0502020204030204" pitchFamily="34" charset="0"/>
                <a:ea typeface="Calibri" panose="020F0502020204030204" pitchFamily="34" charset="0"/>
                <a:cs typeface="Arial" panose="020B0604020202020204" pitchFamily="34" charset="0"/>
              </a:rPr>
              <a:t>Responsibilities</a:t>
            </a:r>
          </a:p>
          <a:p>
            <a:r>
              <a:rPr lang="en-GB" sz="2400" b="1" dirty="0">
                <a:effectLst/>
                <a:latin typeface="Calibri" panose="020F0502020204030204" pitchFamily="34" charset="0"/>
                <a:ea typeface="Calibri" panose="020F0502020204030204" pitchFamily="34" charset="0"/>
                <a:cs typeface="Arial" panose="020B0604020202020204" pitchFamily="34" charset="0"/>
              </a:rPr>
              <a:t>Relationships &amp; Boundaries</a:t>
            </a:r>
          </a:p>
          <a:p>
            <a:r>
              <a:rPr lang="en-GB" sz="2400" b="1" dirty="0">
                <a:latin typeface="Calibri" panose="020F0502020204030204" pitchFamily="34" charset="0"/>
                <a:ea typeface="Calibri" panose="020F0502020204030204" pitchFamily="34" charset="0"/>
                <a:cs typeface="Arial" panose="020B0604020202020204" pitchFamily="34" charset="0"/>
              </a:rPr>
              <a:t>Expected Good Practice</a:t>
            </a:r>
          </a:p>
          <a:p>
            <a:r>
              <a:rPr lang="en-GB" sz="2400" b="1" dirty="0">
                <a:effectLst/>
                <a:latin typeface="Calibri" panose="020F0502020204030204" pitchFamily="34" charset="0"/>
                <a:ea typeface="Calibri" panose="020F0502020204030204" pitchFamily="34" charset="0"/>
                <a:cs typeface="Arial" panose="020B0604020202020204" pitchFamily="34" charset="0"/>
              </a:rPr>
              <a:t>Unacceptable Behaviour</a:t>
            </a:r>
          </a:p>
        </p:txBody>
      </p:sp>
    </p:spTree>
    <p:extLst>
      <p:ext uri="{BB962C8B-B14F-4D97-AF65-F5344CB8AC3E}">
        <p14:creationId xmlns:p14="http://schemas.microsoft.com/office/powerpoint/2010/main" val="323813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PHYSICAL CONTACT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a:bodyPr>
          <a:lstStyle/>
          <a:p>
            <a:r>
              <a:rPr lang="en-GB" sz="2400" dirty="0"/>
              <a:t>Be in response to the need of the child, not the need of the adult.</a:t>
            </a:r>
          </a:p>
          <a:p>
            <a:r>
              <a:rPr lang="en-GB" sz="2400" dirty="0"/>
              <a:t>Be with the child’s permission, resistance from the child should be respected.</a:t>
            </a:r>
          </a:p>
          <a:p>
            <a:r>
              <a:rPr lang="en-GB" sz="2400" dirty="0"/>
              <a:t>Avoid ‘swimsuit’ areas.</a:t>
            </a:r>
          </a:p>
          <a:p>
            <a:r>
              <a:rPr lang="en-GB" sz="2400" dirty="0"/>
              <a:t>Be open and not secretive.</a:t>
            </a:r>
          </a:p>
          <a:p>
            <a:r>
              <a:rPr lang="en-GB" sz="2400" dirty="0"/>
              <a:t>Be governed by the age and developmental stage of the child.</a:t>
            </a:r>
            <a:endParaRPr lang="en-GB"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3446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CE42AC3-04DA-6955-A1A8-5ABB4CEE5189}"/>
              </a:ext>
            </a:extLst>
          </p:cNvPr>
          <p:cNvSpPr txBox="1"/>
          <p:nvPr/>
        </p:nvSpPr>
        <p:spPr>
          <a:xfrm>
            <a:off x="2381895" y="3973045"/>
            <a:ext cx="3748265" cy="400110"/>
          </a:xfrm>
          <a:prstGeom prst="rect">
            <a:avLst/>
          </a:prstGeom>
          <a:noFill/>
        </p:spPr>
        <p:txBody>
          <a:bodyPr wrap="square" rtlCol="0">
            <a:spAutoFit/>
          </a:bodyPr>
          <a:lstStyle/>
          <a:p>
            <a:r>
              <a:rPr lang="en-GB" sz="2000" dirty="0">
                <a:solidFill>
                  <a:srgbClr val="244B90"/>
                </a:solidFill>
                <a:latin typeface="Futura-Bold" pitchFamily="2" charset="0"/>
              </a:rPr>
              <a:t>SMALL GROUP ACTIVITY</a:t>
            </a:r>
            <a:endParaRPr lang="en-GB" sz="2000" dirty="0"/>
          </a:p>
        </p:txBody>
      </p:sp>
      <p:sp>
        <p:nvSpPr>
          <p:cNvPr id="4" name="Rectangle: Rounded Corners 3">
            <a:extLst>
              <a:ext uri="{FF2B5EF4-FFF2-40B4-BE49-F238E27FC236}">
                <a16:creationId xmlns:a16="http://schemas.microsoft.com/office/drawing/2014/main" id="{E424073E-E42C-EFDA-CD25-93A481DEB7F7}"/>
              </a:ext>
            </a:extLst>
          </p:cNvPr>
          <p:cNvSpPr/>
          <p:nvPr/>
        </p:nvSpPr>
        <p:spPr>
          <a:xfrm>
            <a:off x="497506" y="3620556"/>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Object 4">
            <a:extLst>
              <a:ext uri="{FF2B5EF4-FFF2-40B4-BE49-F238E27FC236}">
                <a16:creationId xmlns:a16="http://schemas.microsoft.com/office/drawing/2014/main" id="{FDFBCA5E-879D-8A2A-22E1-65E8C32DD666}"/>
              </a:ext>
            </a:extLst>
          </p:cNvPr>
          <p:cNvGraphicFramePr>
            <a:graphicFrameLocks noChangeAspect="1"/>
          </p:cNvGraphicFramePr>
          <p:nvPr/>
        </p:nvGraphicFramePr>
        <p:xfrm>
          <a:off x="821203" y="3907813"/>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5" name="Object 4">
                        <a:extLst>
                          <a:ext uri="{FF2B5EF4-FFF2-40B4-BE49-F238E27FC236}">
                            <a16:creationId xmlns:a16="http://schemas.microsoft.com/office/drawing/2014/main" id="{FDFBCA5E-879D-8A2A-22E1-65E8C32DD666}"/>
                          </a:ext>
                        </a:extLst>
                      </p:cNvPr>
                      <p:cNvPicPr/>
                      <p:nvPr/>
                    </p:nvPicPr>
                    <p:blipFill>
                      <a:blip r:embed="rId5"/>
                      <a:stretch>
                        <a:fillRect/>
                      </a:stretch>
                    </p:blipFill>
                    <p:spPr>
                      <a:xfrm>
                        <a:off x="821203" y="3907813"/>
                        <a:ext cx="1308021" cy="1113591"/>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68AAD05F-283C-6447-8C11-12012648C152}"/>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RECOGNISING HARM &amp; ABUSE</a:t>
            </a:r>
            <a:endParaRPr lang="en-GB" sz="2800" dirty="0">
              <a:solidFill>
                <a:srgbClr val="244B90"/>
              </a:solidFill>
            </a:endParaRPr>
          </a:p>
        </p:txBody>
      </p:sp>
    </p:spTree>
    <p:extLst>
      <p:ext uri="{BB962C8B-B14F-4D97-AF65-F5344CB8AC3E}">
        <p14:creationId xmlns:p14="http://schemas.microsoft.com/office/powerpoint/2010/main" val="299886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E101A45B-26BB-45EB-BDB9-78BF6D7F9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7469DD1-DF19-4FB3-AC4A-ADED4C42E8EB}"/>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RECOGNISING HARM &amp; ABUSE</a:t>
            </a:r>
            <a:endParaRPr lang="en-GB" sz="2800" dirty="0">
              <a:solidFill>
                <a:srgbClr val="244B90"/>
              </a:solidFill>
            </a:endParaRPr>
          </a:p>
        </p:txBody>
      </p:sp>
      <p:sp>
        <p:nvSpPr>
          <p:cNvPr id="3" name="Content Placeholder 2"/>
          <p:cNvSpPr>
            <a:spLocks noGrp="1"/>
          </p:cNvSpPr>
          <p:nvPr>
            <p:ph idx="1"/>
          </p:nvPr>
        </p:nvSpPr>
        <p:spPr>
          <a:xfrm>
            <a:off x="474639" y="2348880"/>
            <a:ext cx="11143907" cy="4104456"/>
          </a:xfrm>
        </p:spPr>
        <p:txBody>
          <a:bodyPr>
            <a:normAutofit/>
          </a:bodyPr>
          <a:lstStyle/>
          <a:p>
            <a:r>
              <a:rPr lang="en-GB" sz="2400" dirty="0"/>
              <a:t>Was there a type of harm you were unaware of?</a:t>
            </a:r>
          </a:p>
          <a:p>
            <a:r>
              <a:rPr lang="en-GB" sz="2400" dirty="0"/>
              <a:t>Is there anything you would struggle with? Would you feel uncomfortable hearing about some of these?</a:t>
            </a:r>
          </a:p>
          <a:p>
            <a:r>
              <a:rPr lang="en-GB" sz="2400" dirty="0"/>
              <a:t>Is there anything you don’t understand? </a:t>
            </a:r>
          </a:p>
          <a:p>
            <a:r>
              <a:rPr lang="en-GB" sz="2400" dirty="0"/>
              <a:t>Are there any words you might find hard to say when “passing it on”?</a:t>
            </a:r>
          </a:p>
        </p:txBody>
      </p:sp>
    </p:spTree>
    <p:extLst>
      <p:ext uri="{BB962C8B-B14F-4D97-AF65-F5344CB8AC3E}">
        <p14:creationId xmlns:p14="http://schemas.microsoft.com/office/powerpoint/2010/main" val="86202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E101A45B-26BB-45EB-BDB9-78BF6D7F9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7469DD1-DF19-4FB3-AC4A-ADED4C42E8EB}"/>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REASONABLE GROUNDS FOR CONCERN</a:t>
            </a:r>
            <a:endParaRPr lang="en-GB" sz="2800" dirty="0">
              <a:solidFill>
                <a:srgbClr val="244B90"/>
              </a:solidFill>
            </a:endParaRPr>
          </a:p>
        </p:txBody>
      </p:sp>
      <p:sp>
        <p:nvSpPr>
          <p:cNvPr id="3" name="Content Placeholder 2"/>
          <p:cNvSpPr>
            <a:spLocks noGrp="1"/>
          </p:cNvSpPr>
          <p:nvPr>
            <p:ph idx="1"/>
          </p:nvPr>
        </p:nvSpPr>
        <p:spPr>
          <a:xfrm>
            <a:off x="474639" y="2348880"/>
            <a:ext cx="11143907" cy="3168352"/>
          </a:xfrm>
        </p:spPr>
        <p:txBody>
          <a:bodyPr>
            <a:normAutofit/>
          </a:bodyPr>
          <a:lstStyle/>
          <a:p>
            <a:r>
              <a:rPr lang="en-GB" sz="2400" dirty="0"/>
              <a:t>Evidence, for example an injury or behaviour, that is consistent with abuse and is unlikely to have been caused in any other way.</a:t>
            </a:r>
          </a:p>
          <a:p>
            <a:r>
              <a:rPr lang="en-GB" sz="2400" dirty="0"/>
              <a:t>Any concern about possible sexual abuse.</a:t>
            </a:r>
          </a:p>
          <a:p>
            <a:r>
              <a:rPr lang="en-GB" sz="2400" dirty="0"/>
              <a:t>Consistent signs that a child is suffering from emotional or physical neglect.</a:t>
            </a:r>
          </a:p>
          <a:p>
            <a:r>
              <a:rPr lang="en-GB" sz="2400" dirty="0"/>
              <a:t>A child saying or indicating by other means that they have been abused.</a:t>
            </a:r>
          </a:p>
          <a:p>
            <a:r>
              <a:rPr lang="en-GB" sz="2400" dirty="0"/>
              <a:t>Admission or indication by an adult or a child of an alleged abuse they committed.</a:t>
            </a:r>
          </a:p>
          <a:p>
            <a:r>
              <a:rPr lang="en-GB" sz="2400" dirty="0"/>
              <a:t>An account from a person who saw the child being abused.</a:t>
            </a:r>
            <a:endParaRPr lang="en-IE" sz="2400" dirty="0"/>
          </a:p>
        </p:txBody>
      </p:sp>
    </p:spTree>
    <p:extLst>
      <p:ext uri="{BB962C8B-B14F-4D97-AF65-F5344CB8AC3E}">
        <p14:creationId xmlns:p14="http://schemas.microsoft.com/office/powerpoint/2010/main" val="15365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9CEFEE4B-182A-444E-A0B6-CC6A7D0CFB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3044" y="2654720"/>
            <a:ext cx="7701188" cy="2286447"/>
          </a:xfrm>
        </p:spPr>
        <p:txBody>
          <a:bodyPr>
            <a:normAutofit/>
          </a:bodyPr>
          <a:lstStyle/>
          <a:p>
            <a:pPr marL="0" indent="0">
              <a:buNone/>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r>
              <a:rPr lang="en-GB" sz="2000" b="1" dirty="0"/>
              <a:t>Understand Safeguarding and Child Protection </a:t>
            </a:r>
            <a:r>
              <a:rPr lang="en-GB" sz="2000" dirty="0"/>
              <a:t>in the context of your role within The Boys’ Brigade</a:t>
            </a:r>
          </a:p>
          <a:p>
            <a:r>
              <a:rPr lang="en-GB" sz="2000" dirty="0"/>
              <a:t>Know how to </a:t>
            </a:r>
            <a:r>
              <a:rPr lang="en-GB" sz="2000" b="1" dirty="0">
                <a:ea typeface="Calibri" panose="020F0502020204030204" pitchFamily="34" charset="0"/>
                <a:cs typeface="Times New Roman" panose="02020603050405020304" pitchFamily="18" charset="0"/>
              </a:rPr>
              <a:t>Recognise</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Respond </a:t>
            </a:r>
            <a:r>
              <a:rPr lang="en-GB" sz="2000" dirty="0">
                <a:ea typeface="Calibri" panose="020F0502020204030204" pitchFamily="34" charset="0"/>
                <a:cs typeface="Times New Roman" panose="02020603050405020304" pitchFamily="18" charset="0"/>
              </a:rPr>
              <a:t>to, </a:t>
            </a:r>
            <a:r>
              <a:rPr lang="en-GB" sz="2000" b="1" dirty="0">
                <a:ea typeface="Calibri" panose="020F0502020204030204" pitchFamily="34" charset="0"/>
                <a:cs typeface="Times New Roman" panose="02020603050405020304" pitchFamily="18" charset="0"/>
              </a:rPr>
              <a:t>Report</a:t>
            </a:r>
            <a:r>
              <a:rPr lang="en-GB" sz="2000" dirty="0">
                <a:ea typeface="Calibri" panose="020F0502020204030204" pitchFamily="34" charset="0"/>
                <a:cs typeface="Times New Roman" panose="02020603050405020304" pitchFamily="18" charset="0"/>
              </a:rPr>
              <a:t> and </a:t>
            </a:r>
            <a:r>
              <a:rPr lang="en-GB" sz="2000" b="1" dirty="0">
                <a:ea typeface="Calibri" panose="020F0502020204030204" pitchFamily="34" charset="0"/>
                <a:cs typeface="Times New Roman" panose="02020603050405020304" pitchFamily="18" charset="0"/>
              </a:rPr>
              <a:t>Record</a:t>
            </a:r>
            <a:r>
              <a:rPr lang="en-GB" sz="2000" dirty="0">
                <a:ea typeface="Calibri" panose="020F0502020204030204" pitchFamily="34" charset="0"/>
                <a:cs typeface="Times New Roman" panose="02020603050405020304" pitchFamily="18" charset="0"/>
              </a:rPr>
              <a:t> concerns about a child or young person</a:t>
            </a:r>
            <a:endParaRPr lang="en-GB" sz="2000" dirty="0"/>
          </a:p>
        </p:txBody>
      </p:sp>
      <p:sp>
        <p:nvSpPr>
          <p:cNvPr id="9" name="TextBox 8">
            <a:extLst>
              <a:ext uri="{FF2B5EF4-FFF2-40B4-BE49-F238E27FC236}">
                <a16:creationId xmlns:a16="http://schemas.microsoft.com/office/drawing/2014/main" id="{0A8F82F1-FF81-4D8C-B114-549B593F6303}"/>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pic>
        <p:nvPicPr>
          <p:cNvPr id="10" name="Picture 9" descr="Icon&#10;&#10;Description automatically generated">
            <a:extLst>
              <a:ext uri="{FF2B5EF4-FFF2-40B4-BE49-F238E27FC236}">
                <a16:creationId xmlns:a16="http://schemas.microsoft.com/office/drawing/2014/main" id="{024475B4-C22A-48DF-9A42-E3300B8DE5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246263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DADEAA79-04D5-4002-B62E-F7186F737A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E537905-E2C3-4B20-8E1D-73F9543B83FB}"/>
              </a:ext>
            </a:extLst>
          </p:cNvPr>
          <p:cNvSpPr txBox="1"/>
          <p:nvPr/>
        </p:nvSpPr>
        <p:spPr>
          <a:xfrm>
            <a:off x="474640" y="1718950"/>
            <a:ext cx="9653808" cy="523220"/>
          </a:xfrm>
          <a:prstGeom prst="rect">
            <a:avLst/>
          </a:prstGeom>
          <a:noFill/>
        </p:spPr>
        <p:txBody>
          <a:bodyPr wrap="square" rtlCol="0">
            <a:spAutoFit/>
          </a:bodyPr>
          <a:lstStyle/>
          <a:p>
            <a:r>
              <a:rPr lang="en-GB" sz="2800" dirty="0">
                <a:solidFill>
                  <a:srgbClr val="244B90"/>
                </a:solidFill>
                <a:latin typeface="Futura-Bold" pitchFamily="2" charset="0"/>
              </a:rPr>
              <a:t>HOW PREVALENT IS CHILD ABUSE IN IRELAND?</a:t>
            </a:r>
            <a:endParaRPr lang="en-GB" sz="2800" dirty="0">
              <a:solidFill>
                <a:srgbClr val="244B90"/>
              </a:solidFill>
            </a:endParaRPr>
          </a:p>
        </p:txBody>
      </p:sp>
      <p:sp>
        <p:nvSpPr>
          <p:cNvPr id="3" name="Content Placeholder 2">
            <a:extLst>
              <a:ext uri="{FF2B5EF4-FFF2-40B4-BE49-F238E27FC236}">
                <a16:creationId xmlns:a16="http://schemas.microsoft.com/office/drawing/2014/main" id="{08BBD6F3-8585-480B-A155-92D5CAC19204}"/>
              </a:ext>
            </a:extLst>
          </p:cNvPr>
          <p:cNvSpPr>
            <a:spLocks noGrp="1"/>
          </p:cNvSpPr>
          <p:nvPr>
            <p:ph idx="1"/>
          </p:nvPr>
        </p:nvSpPr>
        <p:spPr>
          <a:xfrm>
            <a:off x="479376" y="2553245"/>
            <a:ext cx="10873208" cy="3252019"/>
          </a:xfrm>
        </p:spPr>
        <p:txBody>
          <a:bodyPr>
            <a:noAutofit/>
          </a:bodyPr>
          <a:lstStyle/>
          <a:p>
            <a:r>
              <a:rPr lang="en-GB" sz="2400" dirty="0"/>
              <a:t>In 2021 over half of child protection and welfare referrals to Tusla were welfare concerns.</a:t>
            </a:r>
            <a:r>
              <a:rPr lang="en-GB" sz="2400" baseline="30000" dirty="0"/>
              <a:t>1</a:t>
            </a:r>
          </a:p>
          <a:p>
            <a:r>
              <a:rPr lang="en-GB" sz="2400" dirty="0"/>
              <a:t>A report from the 2017/18 school year indicated that 1 in 8 primary school children and 1 in almost 7 secondary school children missed 20 days or more of school.</a:t>
            </a:r>
            <a:r>
              <a:rPr lang="en-GB" sz="2400" baseline="30000" dirty="0"/>
              <a:t>2</a:t>
            </a:r>
          </a:p>
          <a:p>
            <a:r>
              <a:rPr lang="en-GB" sz="2400" dirty="0"/>
              <a:t>Report in April 2021 found that children (under 16 years) accounted for 26.1% of all those in poverty.</a:t>
            </a:r>
            <a:r>
              <a:rPr lang="en-GB" sz="2400" baseline="30000" dirty="0"/>
              <a:t>3</a:t>
            </a:r>
          </a:p>
          <a:p>
            <a:r>
              <a:rPr lang="en-GB" sz="2400" dirty="0"/>
              <a:t>During peak Covid restrictions (March 2020 – June 2020) Childline answered over 70,000 contacts from children/young people.</a:t>
            </a:r>
            <a:r>
              <a:rPr lang="en-GB" sz="2400" baseline="30000" dirty="0"/>
              <a:t>4</a:t>
            </a:r>
            <a:endParaRPr lang="en-GB" sz="2400" dirty="0"/>
          </a:p>
        </p:txBody>
      </p:sp>
    </p:spTree>
    <p:extLst>
      <p:ext uri="{BB962C8B-B14F-4D97-AF65-F5344CB8AC3E}">
        <p14:creationId xmlns:p14="http://schemas.microsoft.com/office/powerpoint/2010/main" val="1925941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DADEAA79-04D5-4002-B62E-F7186F737A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E537905-E2C3-4B20-8E1D-73F9543B83FB}"/>
              </a:ext>
            </a:extLst>
          </p:cNvPr>
          <p:cNvSpPr txBox="1"/>
          <p:nvPr/>
        </p:nvSpPr>
        <p:spPr>
          <a:xfrm>
            <a:off x="474640" y="1718950"/>
            <a:ext cx="9797824" cy="523220"/>
          </a:xfrm>
          <a:prstGeom prst="rect">
            <a:avLst/>
          </a:prstGeom>
          <a:noFill/>
        </p:spPr>
        <p:txBody>
          <a:bodyPr wrap="square" rtlCol="0">
            <a:spAutoFit/>
          </a:bodyPr>
          <a:lstStyle/>
          <a:p>
            <a:r>
              <a:rPr lang="en-GB" sz="2800" dirty="0">
                <a:solidFill>
                  <a:srgbClr val="244B90"/>
                </a:solidFill>
                <a:latin typeface="Futura-Bold" pitchFamily="2" charset="0"/>
              </a:rPr>
              <a:t>HOW PREVALENT IS CHILD ABUSE IN IRELAND?</a:t>
            </a:r>
            <a:endParaRPr lang="en-GB" sz="2800" dirty="0">
              <a:solidFill>
                <a:srgbClr val="244B90"/>
              </a:solidFill>
            </a:endParaRPr>
          </a:p>
        </p:txBody>
      </p:sp>
      <p:sp>
        <p:nvSpPr>
          <p:cNvPr id="3" name="Content Placeholder 2">
            <a:extLst>
              <a:ext uri="{FF2B5EF4-FFF2-40B4-BE49-F238E27FC236}">
                <a16:creationId xmlns:a16="http://schemas.microsoft.com/office/drawing/2014/main" id="{08BBD6F3-8585-480B-A155-92D5CAC19204}"/>
              </a:ext>
            </a:extLst>
          </p:cNvPr>
          <p:cNvSpPr>
            <a:spLocks noGrp="1"/>
          </p:cNvSpPr>
          <p:nvPr>
            <p:ph idx="1"/>
          </p:nvPr>
        </p:nvSpPr>
        <p:spPr>
          <a:xfrm>
            <a:off x="479376" y="2553245"/>
            <a:ext cx="10873208" cy="3252019"/>
          </a:xfrm>
        </p:spPr>
        <p:txBody>
          <a:bodyPr>
            <a:noAutofit/>
          </a:bodyPr>
          <a:lstStyle/>
          <a:p>
            <a:r>
              <a:rPr lang="en-GB" sz="2400" dirty="0"/>
              <a:t>Over 93% of sexual predators are known to children.</a:t>
            </a:r>
            <a:r>
              <a:rPr lang="en-GB" sz="2400" baseline="30000" dirty="0"/>
              <a:t>5</a:t>
            </a:r>
          </a:p>
          <a:p>
            <a:r>
              <a:rPr lang="en-GB" sz="2400" dirty="0"/>
              <a:t>1 in 5 sexual offences are committed by males under the age of 18 and 1 in 5 sexual offences have been found to involve children as the offender and victim.</a:t>
            </a:r>
            <a:r>
              <a:rPr lang="en-GB" sz="2400" baseline="30000" dirty="0"/>
              <a:t>6</a:t>
            </a:r>
          </a:p>
          <a:p>
            <a:r>
              <a:rPr lang="en-GB" sz="2400" dirty="0"/>
              <a:t>At the end of 2020, 91% of children in care were placed in foster care.</a:t>
            </a:r>
            <a:r>
              <a:rPr lang="en-GB" sz="2400" baseline="30000" dirty="0"/>
              <a:t>7</a:t>
            </a:r>
            <a:br>
              <a:rPr lang="en-GB" sz="2400" i="1" dirty="0"/>
            </a:br>
            <a:endParaRPr lang="en-GB" sz="2400" dirty="0"/>
          </a:p>
        </p:txBody>
      </p:sp>
    </p:spTree>
    <p:extLst>
      <p:ext uri="{BB962C8B-B14F-4D97-AF65-F5344CB8AC3E}">
        <p14:creationId xmlns:p14="http://schemas.microsoft.com/office/powerpoint/2010/main" val="4242260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677974FF-CB97-4CFF-A4CC-33DC5F63A9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B5809F19-B69A-4974-A0A2-4F132D6DFDDD}"/>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RECOGNISING</a:t>
            </a:r>
            <a:endParaRPr lang="en-GB" sz="2800" dirty="0">
              <a:solidFill>
                <a:srgbClr val="244B90"/>
              </a:solidFill>
            </a:endParaRPr>
          </a:p>
        </p:txBody>
      </p:sp>
      <p:sp>
        <p:nvSpPr>
          <p:cNvPr id="3" name="Content Placeholder 2"/>
          <p:cNvSpPr>
            <a:spLocks noGrp="1"/>
          </p:cNvSpPr>
          <p:nvPr>
            <p:ph idx="1"/>
          </p:nvPr>
        </p:nvSpPr>
        <p:spPr>
          <a:xfrm>
            <a:off x="474640" y="4223084"/>
            <a:ext cx="10661920" cy="2590292"/>
          </a:xfrm>
        </p:spPr>
        <p:txBody>
          <a:bodyPr>
            <a:normAutofit/>
          </a:bodyPr>
          <a:lstStyle/>
          <a:p>
            <a:pPr marL="0" indent="0">
              <a:buNone/>
            </a:pPr>
            <a:r>
              <a:rPr lang="en-GB" sz="2000" dirty="0"/>
              <a:t>In groups consider each statement:</a:t>
            </a:r>
          </a:p>
          <a:p>
            <a:r>
              <a:rPr lang="en-GB" sz="2000" dirty="0"/>
              <a:t>On a scale of 1–10 (10 = greatest) rank case study based on </a:t>
            </a:r>
            <a:r>
              <a:rPr lang="en-GB" sz="2000" b="1" dirty="0"/>
              <a:t>how much harm is being caused to the child</a:t>
            </a:r>
            <a:r>
              <a:rPr lang="en-GB" sz="2000" dirty="0"/>
              <a:t>.</a:t>
            </a:r>
          </a:p>
          <a:p>
            <a:r>
              <a:rPr lang="en-GB" sz="2000" dirty="0"/>
              <a:t>Try to reach an agreement about the ranking and note down any reasons if you disagree.</a:t>
            </a:r>
          </a:p>
        </p:txBody>
      </p:sp>
      <p:sp>
        <p:nvSpPr>
          <p:cNvPr id="9" name="TextBox 8">
            <a:extLst>
              <a:ext uri="{FF2B5EF4-FFF2-40B4-BE49-F238E27FC236}">
                <a16:creationId xmlns:a16="http://schemas.microsoft.com/office/drawing/2014/main" id="{470EA390-87D0-437E-BD24-06C7A897BB46}"/>
              </a:ext>
            </a:extLst>
          </p:cNvPr>
          <p:cNvSpPr txBox="1"/>
          <p:nvPr/>
        </p:nvSpPr>
        <p:spPr>
          <a:xfrm>
            <a:off x="2419743" y="2852936"/>
            <a:ext cx="3748265" cy="707886"/>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Case Studies</a:t>
            </a:r>
            <a:endParaRPr lang="en-GB" sz="2000" dirty="0"/>
          </a:p>
        </p:txBody>
      </p:sp>
      <p:sp>
        <p:nvSpPr>
          <p:cNvPr id="10" name="Rectangle: Rounded Corners 9">
            <a:extLst>
              <a:ext uri="{FF2B5EF4-FFF2-40B4-BE49-F238E27FC236}">
                <a16:creationId xmlns:a16="http://schemas.microsoft.com/office/drawing/2014/main" id="{46C5D9F9-56D1-4274-B3F8-C0C37E60577F}"/>
              </a:ext>
            </a:extLst>
          </p:cNvPr>
          <p:cNvSpPr/>
          <p:nvPr/>
        </p:nvSpPr>
        <p:spPr>
          <a:xfrm>
            <a:off x="535354" y="2348880"/>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Object 10">
            <a:extLst>
              <a:ext uri="{FF2B5EF4-FFF2-40B4-BE49-F238E27FC236}">
                <a16:creationId xmlns:a16="http://schemas.microsoft.com/office/drawing/2014/main" id="{B425EC0B-4DAE-490F-815E-43AA719E2848}"/>
              </a:ext>
            </a:extLst>
          </p:cNvPr>
          <p:cNvGraphicFramePr>
            <a:graphicFrameLocks noChangeAspect="1"/>
          </p:cNvGraphicFramePr>
          <p:nvPr>
            <p:extLst>
              <p:ext uri="{D42A27DB-BD31-4B8C-83A1-F6EECF244321}">
                <p14:modId xmlns:p14="http://schemas.microsoft.com/office/powerpoint/2010/main" val="1806150710"/>
              </p:ext>
            </p:extLst>
          </p:nvPr>
        </p:nvGraphicFramePr>
        <p:xfrm>
          <a:off x="859051" y="2636137"/>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11" name="Object 10">
                        <a:extLst>
                          <a:ext uri="{FF2B5EF4-FFF2-40B4-BE49-F238E27FC236}">
                            <a16:creationId xmlns:a16="http://schemas.microsoft.com/office/drawing/2014/main" id="{B425EC0B-4DAE-490F-815E-43AA719E2848}"/>
                          </a:ext>
                        </a:extLst>
                      </p:cNvPr>
                      <p:cNvPicPr/>
                      <p:nvPr/>
                    </p:nvPicPr>
                    <p:blipFill>
                      <a:blip r:embed="rId5"/>
                      <a:stretch>
                        <a:fillRect/>
                      </a:stretch>
                    </p:blipFill>
                    <p:spPr>
                      <a:xfrm>
                        <a:off x="859051" y="2636137"/>
                        <a:ext cx="1308021" cy="1113591"/>
                      </a:xfrm>
                      <a:prstGeom prst="rect">
                        <a:avLst/>
                      </a:prstGeom>
                    </p:spPr>
                  </p:pic>
                </p:oleObj>
              </mc:Fallback>
            </mc:AlternateContent>
          </a:graphicData>
        </a:graphic>
      </p:graphicFrame>
    </p:spTree>
    <p:extLst>
      <p:ext uri="{BB962C8B-B14F-4D97-AF65-F5344CB8AC3E}">
        <p14:creationId xmlns:p14="http://schemas.microsoft.com/office/powerpoint/2010/main" val="3975112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BAC5BEA6-770D-4CA7-B447-7102C0A76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16B6AB9C-A142-45FA-8879-5F934B28DDE9}"/>
              </a:ext>
            </a:extLst>
          </p:cNvPr>
          <p:cNvSpPr>
            <a:spLocks noGrp="1"/>
          </p:cNvSpPr>
          <p:nvPr>
            <p:ph idx="1"/>
          </p:nvPr>
        </p:nvSpPr>
        <p:spPr>
          <a:xfrm>
            <a:off x="623392" y="2492896"/>
            <a:ext cx="10515600" cy="3358840"/>
          </a:xfrm>
        </p:spPr>
        <p:txBody>
          <a:bodyPr>
            <a:normAutofit/>
          </a:bodyPr>
          <a:lstStyle/>
          <a:p>
            <a:pPr marL="0" indent="0">
              <a:buNone/>
            </a:pPr>
            <a:r>
              <a:rPr lang="en-GB" sz="2000" dirty="0">
                <a:ea typeface="Calibri" panose="020F0502020204030204" pitchFamily="34" charset="0"/>
                <a:cs typeface="Times New Roman" panose="02020603050405020304" pitchFamily="18" charset="0"/>
              </a:rPr>
              <a:t>Things to consider:</a:t>
            </a:r>
          </a:p>
          <a:p>
            <a:r>
              <a:rPr lang="en-GB" sz="2000" dirty="0">
                <a:ea typeface="Calibri" panose="020F0502020204030204" pitchFamily="34" charset="0"/>
                <a:cs typeface="Times New Roman" panose="02020603050405020304" pitchFamily="18" charset="0"/>
              </a:rPr>
              <a:t>Has the child/young person been abused/harmed? </a:t>
            </a:r>
          </a:p>
          <a:p>
            <a:r>
              <a:rPr lang="en-GB" sz="2000" dirty="0">
                <a:ea typeface="Calibri" panose="020F0502020204030204" pitchFamily="34" charset="0"/>
                <a:cs typeface="Times New Roman" panose="02020603050405020304" pitchFamily="18" charset="0"/>
              </a:rPr>
              <a:t>What type of harm/abuse is this?</a:t>
            </a:r>
          </a:p>
          <a:p>
            <a:r>
              <a:rPr lang="en-GB" sz="2000" dirty="0">
                <a:ea typeface="Calibri" panose="020F0502020204030204" pitchFamily="34" charset="0"/>
                <a:cs typeface="Times New Roman" panose="02020603050405020304" pitchFamily="18" charset="0"/>
              </a:rPr>
              <a:t>Does it meet the reasonable grounds for concern?</a:t>
            </a:r>
          </a:p>
          <a:p>
            <a:r>
              <a:rPr lang="en-GB" sz="2000" dirty="0">
                <a:ea typeface="Calibri" panose="020F0502020204030204" pitchFamily="34" charset="0"/>
                <a:cs typeface="Times New Roman" panose="02020603050405020304" pitchFamily="18" charset="0"/>
              </a:rPr>
              <a:t>Has a crime been committed?</a:t>
            </a:r>
          </a:p>
          <a:p>
            <a:r>
              <a:rPr lang="en-GB" sz="2000" dirty="0"/>
              <a:t>What are you going to do? </a:t>
            </a:r>
          </a:p>
          <a:p>
            <a:endParaRPr lang="en-GB" sz="2000" dirty="0"/>
          </a:p>
          <a:p>
            <a:pPr marL="0" indent="0">
              <a:buNone/>
            </a:pPr>
            <a:r>
              <a:rPr lang="en-GB" sz="2000" b="1" dirty="0"/>
              <a:t>Remember to rank each case study on a scale of 1 – 10 </a:t>
            </a:r>
            <a:r>
              <a:rPr lang="en-GB" sz="2000" dirty="0"/>
              <a:t>(10 = greatest) </a:t>
            </a:r>
            <a:endParaRPr lang="en-GB" sz="2000" b="1" dirty="0"/>
          </a:p>
        </p:txBody>
      </p:sp>
      <p:sp>
        <p:nvSpPr>
          <p:cNvPr id="5" name="TextBox 4">
            <a:extLst>
              <a:ext uri="{FF2B5EF4-FFF2-40B4-BE49-F238E27FC236}">
                <a16:creationId xmlns:a16="http://schemas.microsoft.com/office/drawing/2014/main" id="{4DE17A0F-A465-48DE-BEB5-5182E47115F3}"/>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a:t>
            </a:r>
            <a:endParaRPr lang="en-GB" sz="2800" dirty="0">
              <a:solidFill>
                <a:srgbClr val="244B90"/>
              </a:solidFill>
            </a:endParaRPr>
          </a:p>
        </p:txBody>
      </p:sp>
    </p:spTree>
    <p:extLst>
      <p:ext uri="{BB962C8B-B14F-4D97-AF65-F5344CB8AC3E}">
        <p14:creationId xmlns:p14="http://schemas.microsoft.com/office/powerpoint/2010/main" val="3428046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75A4B7D4-6C30-4A9A-8D15-63E022C7EC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82AACE13-6B58-4C25-B182-5EB55F55B86D}"/>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1</a:t>
            </a:r>
            <a:endParaRPr lang="en-GB" sz="2800" dirty="0">
              <a:solidFill>
                <a:srgbClr val="244B90"/>
              </a:solidFill>
            </a:endParaRPr>
          </a:p>
        </p:txBody>
      </p:sp>
      <p:sp>
        <p:nvSpPr>
          <p:cNvPr id="3" name="Content Placeholder 2"/>
          <p:cNvSpPr>
            <a:spLocks noGrp="1"/>
          </p:cNvSpPr>
          <p:nvPr>
            <p:ph idx="1"/>
          </p:nvPr>
        </p:nvSpPr>
        <p:spPr>
          <a:xfrm>
            <a:off x="479376" y="2348880"/>
            <a:ext cx="7272808" cy="2160240"/>
          </a:xfrm>
        </p:spPr>
        <p:txBody>
          <a:bodyPr>
            <a:normAutofit/>
          </a:bodyPr>
          <a:lstStyle/>
          <a:p>
            <a:pPr marL="0" indent="0">
              <a:buNone/>
            </a:pPr>
            <a:r>
              <a:rPr lang="en-GB" sz="2400" dirty="0"/>
              <a:t>You are a leader in your Company. One of the young people attends BB with a mark on his face. He tells you his teaching assistant did it at school today. He hasn’t told his parents as they were busy earlier, and did not notice the mark. </a:t>
            </a:r>
          </a:p>
        </p:txBody>
      </p:sp>
    </p:spTree>
    <p:extLst>
      <p:ext uri="{BB962C8B-B14F-4D97-AF65-F5344CB8AC3E}">
        <p14:creationId xmlns:p14="http://schemas.microsoft.com/office/powerpoint/2010/main" val="3140964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1476E250-08ED-4675-B9CB-775DE67AF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8D72574B-98A3-44C1-815A-33AE33F9FD1A}"/>
              </a:ext>
            </a:extLst>
          </p:cNvPr>
          <p:cNvSpPr txBox="1"/>
          <p:nvPr/>
        </p:nvSpPr>
        <p:spPr>
          <a:xfrm>
            <a:off x="474641" y="1718950"/>
            <a:ext cx="5837384" cy="523220"/>
          </a:xfrm>
          <a:prstGeom prst="rect">
            <a:avLst/>
          </a:prstGeom>
          <a:noFill/>
        </p:spPr>
        <p:txBody>
          <a:bodyPr wrap="square" rtlCol="0">
            <a:spAutoFit/>
          </a:bodyPr>
          <a:lstStyle/>
          <a:p>
            <a:r>
              <a:rPr lang="en-GB" sz="2800" dirty="0">
                <a:solidFill>
                  <a:srgbClr val="244B90"/>
                </a:solidFill>
                <a:latin typeface="Futura-Bold" pitchFamily="2" charset="0"/>
              </a:rPr>
              <a:t>CASE STUDY 1</a:t>
            </a:r>
            <a:endParaRPr lang="en-GB" sz="2800" dirty="0">
              <a:solidFill>
                <a:srgbClr val="244B90"/>
              </a:solidFill>
            </a:endParaRPr>
          </a:p>
        </p:txBody>
      </p:sp>
      <p:sp>
        <p:nvSpPr>
          <p:cNvPr id="3" name="Content Placeholder 2"/>
          <p:cNvSpPr>
            <a:spLocks noGrp="1"/>
          </p:cNvSpPr>
          <p:nvPr>
            <p:ph idx="1"/>
          </p:nvPr>
        </p:nvSpPr>
        <p:spPr>
          <a:xfrm>
            <a:off x="551384" y="2492896"/>
            <a:ext cx="8136904" cy="3458927"/>
          </a:xfrm>
        </p:spPr>
        <p:txBody>
          <a:bodyPr>
            <a:noAutofit/>
          </a:bodyPr>
          <a:lstStyle/>
          <a:p>
            <a:pPr marL="0" indent="0">
              <a:buNone/>
            </a:pPr>
            <a:r>
              <a:rPr lang="en-GB" sz="2400" b="1" dirty="0"/>
              <a:t>The Law Currently</a:t>
            </a:r>
          </a:p>
          <a:p>
            <a:pPr marL="0" indent="0">
              <a:buNone/>
            </a:pPr>
            <a:br>
              <a:rPr lang="en-GB" sz="2400" b="1" dirty="0"/>
            </a:br>
            <a:r>
              <a:rPr lang="en-GB" sz="2400" b="1" dirty="0">
                <a:solidFill>
                  <a:srgbClr val="224B8E"/>
                </a:solidFill>
              </a:rPr>
              <a:t>Republic of Ireland </a:t>
            </a:r>
            <a:r>
              <a:rPr lang="en-GB" sz="2400" b="1" dirty="0"/>
              <a:t>- </a:t>
            </a:r>
            <a:r>
              <a:rPr lang="en-GB" sz="2400" dirty="0"/>
              <a:t>On 11</a:t>
            </a:r>
            <a:r>
              <a:rPr lang="en-GB" sz="2400" baseline="30000" dirty="0"/>
              <a:t>th</a:t>
            </a:r>
            <a:r>
              <a:rPr lang="en-GB" sz="2400" dirty="0"/>
              <a:t> December 2015 the reasonable punishment defence was abolished. </a:t>
            </a:r>
            <a:r>
              <a:rPr lang="en-GB" sz="2400" b="1" dirty="0"/>
              <a:t>(Children First Act 2015)</a:t>
            </a:r>
          </a:p>
        </p:txBody>
      </p:sp>
    </p:spTree>
    <p:extLst>
      <p:ext uri="{BB962C8B-B14F-4D97-AF65-F5344CB8AC3E}">
        <p14:creationId xmlns:p14="http://schemas.microsoft.com/office/powerpoint/2010/main" val="2917312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7C9DF7C9-0D53-4E88-BA11-96E2B95B68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6D34CA15-ECBF-40A4-A3C5-2355EC5D0EF0}"/>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2</a:t>
            </a:r>
            <a:endParaRPr lang="en-GB" sz="2800" dirty="0">
              <a:solidFill>
                <a:srgbClr val="244B90"/>
              </a:solidFill>
            </a:endParaRPr>
          </a:p>
        </p:txBody>
      </p:sp>
      <p:sp>
        <p:nvSpPr>
          <p:cNvPr id="3" name="Content Placeholder 2"/>
          <p:cNvSpPr>
            <a:spLocks noGrp="1"/>
          </p:cNvSpPr>
          <p:nvPr>
            <p:ph idx="1"/>
          </p:nvPr>
        </p:nvSpPr>
        <p:spPr>
          <a:xfrm>
            <a:off x="478490" y="2487066"/>
            <a:ext cx="6769638" cy="1883867"/>
          </a:xfrm>
        </p:spPr>
        <p:txBody>
          <a:bodyPr>
            <a:normAutofit/>
          </a:bodyPr>
          <a:lstStyle/>
          <a:p>
            <a:pPr marL="0" indent="0">
              <a:buNone/>
            </a:pPr>
            <a:r>
              <a:rPr lang="en-GB" sz="2400" dirty="0"/>
              <a:t>You are the Leader-in-Charge for Juniors. A parent has contacted you and stated their child was kicked by a leader last week and they have reported it to the Gardai today. Your Company meets tomorrow night.</a:t>
            </a:r>
          </a:p>
        </p:txBody>
      </p:sp>
    </p:spTree>
    <p:extLst>
      <p:ext uri="{BB962C8B-B14F-4D97-AF65-F5344CB8AC3E}">
        <p14:creationId xmlns:p14="http://schemas.microsoft.com/office/powerpoint/2010/main" val="8145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F186F16D-CF09-4E7B-999D-4EF69AB0A0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BDCBA783-A455-402C-9D7B-AD44B91C7C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3</a:t>
            </a:r>
            <a:endParaRPr lang="en-GB" sz="2800" dirty="0">
              <a:solidFill>
                <a:srgbClr val="244B90"/>
              </a:solidFill>
            </a:endParaRPr>
          </a:p>
        </p:txBody>
      </p:sp>
      <p:sp>
        <p:nvSpPr>
          <p:cNvPr id="3" name="Content Placeholder 2"/>
          <p:cNvSpPr>
            <a:spLocks noGrp="1"/>
          </p:cNvSpPr>
          <p:nvPr>
            <p:ph idx="1"/>
          </p:nvPr>
        </p:nvSpPr>
        <p:spPr>
          <a:xfrm>
            <a:off x="474640" y="2425070"/>
            <a:ext cx="6413448" cy="1940034"/>
          </a:xfrm>
        </p:spPr>
        <p:txBody>
          <a:bodyPr>
            <a:normAutofit/>
          </a:bodyPr>
          <a:lstStyle/>
          <a:p>
            <a:pPr marL="0" indent="0">
              <a:buNone/>
            </a:pPr>
            <a:r>
              <a:rPr lang="en-GB" sz="2400" dirty="0"/>
              <a:t>An Anchor always comes to BB late. They often do not have the correct uniform. They look scruffy, and sometimes appear smelly and unwashed. You notice other children make fun of them. </a:t>
            </a:r>
          </a:p>
        </p:txBody>
      </p:sp>
    </p:spTree>
    <p:extLst>
      <p:ext uri="{BB962C8B-B14F-4D97-AF65-F5344CB8AC3E}">
        <p14:creationId xmlns:p14="http://schemas.microsoft.com/office/powerpoint/2010/main" val="1351795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423121E-3535-4B1A-97AB-4441D2CC40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2D0E1339-5B3E-4AE0-B49A-BCDBB8AF1AB6}"/>
              </a:ext>
            </a:extLst>
          </p:cNvPr>
          <p:cNvSpPr txBox="1"/>
          <p:nvPr/>
        </p:nvSpPr>
        <p:spPr>
          <a:xfrm>
            <a:off x="474640" y="1537628"/>
            <a:ext cx="8710863" cy="523220"/>
          </a:xfrm>
          <a:prstGeom prst="rect">
            <a:avLst/>
          </a:prstGeom>
          <a:noFill/>
        </p:spPr>
        <p:txBody>
          <a:bodyPr wrap="square" rtlCol="0">
            <a:spAutoFit/>
          </a:bodyPr>
          <a:lstStyle/>
          <a:p>
            <a:r>
              <a:rPr lang="en-GB" sz="2800" dirty="0">
                <a:solidFill>
                  <a:srgbClr val="244B90"/>
                </a:solidFill>
                <a:latin typeface="Futura-Bold" pitchFamily="2" charset="0"/>
              </a:rPr>
              <a:t>NEGLECT</a:t>
            </a:r>
            <a:endParaRPr lang="en-GB" sz="2800" dirty="0">
              <a:solidFill>
                <a:srgbClr val="244B90"/>
              </a:solidFill>
            </a:endParaRPr>
          </a:p>
        </p:txBody>
      </p:sp>
      <p:sp>
        <p:nvSpPr>
          <p:cNvPr id="3" name="Content Placeholder 2">
            <a:extLst>
              <a:ext uri="{FF2B5EF4-FFF2-40B4-BE49-F238E27FC236}">
                <a16:creationId xmlns:a16="http://schemas.microsoft.com/office/drawing/2014/main" id="{C9B04B87-C71C-45FF-B78F-F8FCFCE1F868}"/>
              </a:ext>
            </a:extLst>
          </p:cNvPr>
          <p:cNvSpPr>
            <a:spLocks noGrp="1"/>
          </p:cNvSpPr>
          <p:nvPr>
            <p:ph idx="1"/>
          </p:nvPr>
        </p:nvSpPr>
        <p:spPr>
          <a:xfrm>
            <a:off x="479376" y="2132856"/>
            <a:ext cx="10515600" cy="3646872"/>
          </a:xfrm>
        </p:spPr>
        <p:txBody>
          <a:bodyPr>
            <a:noAutofit/>
          </a:bodyPr>
          <a:lstStyle/>
          <a:p>
            <a:pPr marL="0" indent="0">
              <a:buNone/>
            </a:pPr>
            <a:r>
              <a:rPr lang="en-GB" sz="2400" b="1" dirty="0">
                <a:solidFill>
                  <a:srgbClr val="244B90"/>
                </a:solidFill>
              </a:rPr>
              <a:t>Neglect</a:t>
            </a:r>
            <a:r>
              <a:rPr lang="en-GB" sz="2400" b="1" dirty="0">
                <a:solidFill>
                  <a:schemeClr val="tx2"/>
                </a:solidFill>
              </a:rPr>
              <a:t> </a:t>
            </a:r>
            <a:r>
              <a:rPr lang="en-GB" sz="2400" dirty="0"/>
              <a:t>occurs when a child does not receive adequate care or supervision to the extent that the child is harmed physically or developmentally. It is generally defined in terms of an omission of care, where a child’s health, development, or welfare is impaired by being deprived of food, clothing, warmth, hygiene, medical care, intellectual stimulation or supervision and safety.</a:t>
            </a:r>
          </a:p>
          <a:p>
            <a:pPr marL="0" indent="0">
              <a:buNone/>
            </a:pPr>
            <a:r>
              <a:rPr lang="en-GB" sz="2400" dirty="0"/>
              <a:t>Emotional neglect may lead to the child having attachment issues.</a:t>
            </a:r>
          </a:p>
          <a:p>
            <a:pPr marL="0" indent="0">
              <a:buNone/>
            </a:pPr>
            <a:endParaRPr lang="en-GB" sz="2400" dirty="0"/>
          </a:p>
        </p:txBody>
      </p:sp>
      <p:sp>
        <p:nvSpPr>
          <p:cNvPr id="10" name="TextBox 9">
            <a:extLst>
              <a:ext uri="{FF2B5EF4-FFF2-40B4-BE49-F238E27FC236}">
                <a16:creationId xmlns:a16="http://schemas.microsoft.com/office/drawing/2014/main" id="{0DE839B5-F679-4CBC-A75D-7BA68EC7E74E}"/>
              </a:ext>
            </a:extLst>
          </p:cNvPr>
          <p:cNvSpPr txBox="1"/>
          <p:nvPr/>
        </p:nvSpPr>
        <p:spPr>
          <a:xfrm>
            <a:off x="6888088" y="476672"/>
            <a:ext cx="3744416" cy="1200329"/>
          </a:xfrm>
          <a:prstGeom prst="rect">
            <a:avLst/>
          </a:prstGeom>
          <a:noFill/>
        </p:spPr>
        <p:txBody>
          <a:bodyPr wrap="square">
            <a:spAutoFit/>
          </a:bodyPr>
          <a:lstStyle/>
          <a:p>
            <a:pPr algn="ctr"/>
            <a:r>
              <a:rPr lang="en-GB" sz="2400" dirty="0">
                <a:solidFill>
                  <a:srgbClr val="224B8E"/>
                </a:solidFill>
                <a:latin typeface="Futura-Bold" pitchFamily="2" charset="0"/>
              </a:rPr>
              <a:t>“1 in 10 children have experienced neglect”</a:t>
            </a:r>
          </a:p>
        </p:txBody>
      </p:sp>
    </p:spTree>
    <p:extLst>
      <p:ext uri="{BB962C8B-B14F-4D97-AF65-F5344CB8AC3E}">
        <p14:creationId xmlns:p14="http://schemas.microsoft.com/office/powerpoint/2010/main" val="1155324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231B9411-8867-403B-957A-335B9C5752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52321ADA-859A-4051-A9C6-C2D7A2F896C2}"/>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4</a:t>
            </a:r>
            <a:endParaRPr lang="en-GB" sz="2800" dirty="0">
              <a:solidFill>
                <a:srgbClr val="244B90"/>
              </a:solidFill>
            </a:endParaRPr>
          </a:p>
        </p:txBody>
      </p:sp>
      <p:sp>
        <p:nvSpPr>
          <p:cNvPr id="3" name="Content Placeholder 2"/>
          <p:cNvSpPr>
            <a:spLocks noGrp="1"/>
          </p:cNvSpPr>
          <p:nvPr>
            <p:ph idx="1"/>
          </p:nvPr>
        </p:nvSpPr>
        <p:spPr>
          <a:xfrm>
            <a:off x="476944" y="2374416"/>
            <a:ext cx="9507488" cy="3358840"/>
          </a:xfrm>
        </p:spPr>
        <p:txBody>
          <a:bodyPr>
            <a:noAutofit/>
          </a:bodyPr>
          <a:lstStyle/>
          <a:p>
            <a:pPr marL="0" indent="0">
              <a:lnSpc>
                <a:spcPct val="120000"/>
              </a:lnSpc>
              <a:spcBef>
                <a:spcPts val="0"/>
              </a:spcBef>
              <a:buNone/>
            </a:pPr>
            <a:r>
              <a:rPr lang="en-GB" sz="2200" dirty="0"/>
              <a:t>You recently become a leader after helping at your local BB group for a year. You have just completed the YLT Safeguarding Module and realised that some things in your Company are not done correctly. Helpers attend for several weeks/months, before they complete leader registration processes. Leaders often join in football and other contact games. You spoke about the training to your Captain. He explained that we need to see how helpers fit in before they join properly, and some of the rules are ignored because they don’t work for our Company.</a:t>
            </a:r>
          </a:p>
        </p:txBody>
      </p:sp>
    </p:spTree>
    <p:extLst>
      <p:ext uri="{BB962C8B-B14F-4D97-AF65-F5344CB8AC3E}">
        <p14:creationId xmlns:p14="http://schemas.microsoft.com/office/powerpoint/2010/main" val="340581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61960E4F-A8BD-4801-B996-15ADA6615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513556" y="2564904"/>
            <a:ext cx="7886700" cy="2546064"/>
          </a:xfrm>
        </p:spPr>
        <p:txBody>
          <a:bodyPr>
            <a:normAutofit/>
          </a:bodyPr>
          <a:lstStyle/>
          <a:p>
            <a:pPr marL="0" indent="0">
              <a:buNone/>
            </a:pPr>
            <a:r>
              <a:rPr lang="en-GB" sz="2400" b="1" dirty="0"/>
              <a:t>When was the last time you did </a:t>
            </a:r>
            <a:r>
              <a:rPr lang="en-GB" sz="2400" b="1" dirty="0">
                <a:solidFill>
                  <a:srgbClr val="FF0000"/>
                </a:solidFill>
              </a:rPr>
              <a:t>any</a:t>
            </a:r>
            <a:r>
              <a:rPr lang="en-GB" sz="2400" b="1" dirty="0"/>
              <a:t> safeguarding training? </a:t>
            </a:r>
          </a:p>
          <a:p>
            <a:r>
              <a:rPr lang="en-GB" sz="2400" dirty="0"/>
              <a:t>In the past six months?   </a:t>
            </a:r>
          </a:p>
          <a:p>
            <a:r>
              <a:rPr lang="en-GB" sz="2400" dirty="0"/>
              <a:t>In the past year? </a:t>
            </a:r>
          </a:p>
          <a:p>
            <a:r>
              <a:rPr lang="en-GB" sz="2400" dirty="0"/>
              <a:t>Ever? </a:t>
            </a:r>
          </a:p>
        </p:txBody>
      </p:sp>
      <p:sp>
        <p:nvSpPr>
          <p:cNvPr id="7" name="TextBox 6">
            <a:extLst>
              <a:ext uri="{FF2B5EF4-FFF2-40B4-BE49-F238E27FC236}">
                <a16:creationId xmlns:a16="http://schemas.microsoft.com/office/drawing/2014/main" id="{2984F273-0C75-44ED-882F-3F933A57AA88}"/>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Tree>
    <p:extLst>
      <p:ext uri="{BB962C8B-B14F-4D97-AF65-F5344CB8AC3E}">
        <p14:creationId xmlns:p14="http://schemas.microsoft.com/office/powerpoint/2010/main" val="333066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479376" y="2489732"/>
            <a:ext cx="9577064" cy="2955492"/>
          </a:xfrm>
        </p:spPr>
        <p:txBody>
          <a:bodyPr>
            <a:normAutofit/>
          </a:bodyPr>
          <a:lstStyle/>
          <a:p>
            <a:r>
              <a:rPr lang="en-GB" sz="2400" b="1" dirty="0">
                <a:effectLst/>
                <a:latin typeface="Calibri" panose="020F0502020204030204" pitchFamily="34" charset="0"/>
                <a:ea typeface="Calibri" panose="020F0502020204030204" pitchFamily="34" charset="0"/>
                <a:cs typeface="Arial" panose="020B0604020202020204" pitchFamily="34" charset="0"/>
              </a:rPr>
              <a:t>Everyone’s responsibility to ensure that our practices and procedures are in place within our Companies.</a:t>
            </a:r>
          </a:p>
          <a:p>
            <a:r>
              <a:rPr lang="en-GB" sz="2400" b="1" dirty="0">
                <a:latin typeface="Calibri" panose="020F0502020204030204" pitchFamily="34" charset="0"/>
                <a:ea typeface="Calibri" panose="020F0502020204030204" pitchFamily="34" charset="0"/>
                <a:cs typeface="Arial" panose="020B0604020202020204" pitchFamily="34" charset="0"/>
              </a:rPr>
              <a:t>Complaints procedure in place for leaders to raise issues of concern.</a:t>
            </a:r>
            <a:endParaRPr lang="en-GB"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6418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2E7181A8-77CD-46EC-A51C-FE2F4510A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B194C23-BA58-44CD-91C8-03AD26D49B3A}"/>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OVERVIEW</a:t>
            </a:r>
            <a:endParaRPr lang="en-GB" sz="2800" dirty="0">
              <a:solidFill>
                <a:srgbClr val="244B90"/>
              </a:solidFill>
            </a:endParaRPr>
          </a:p>
        </p:txBody>
      </p:sp>
      <p:sp>
        <p:nvSpPr>
          <p:cNvPr id="2" name="Title 1"/>
          <p:cNvSpPr>
            <a:spLocks noGrp="1"/>
          </p:cNvSpPr>
          <p:nvPr>
            <p:ph type="title"/>
          </p:nvPr>
        </p:nvSpPr>
        <p:spPr/>
        <p:txBody>
          <a:bodyPr>
            <a:normAutofit/>
          </a:bodyPr>
          <a:lstStyle/>
          <a:p>
            <a:pPr algn="ctr"/>
            <a:r>
              <a:rPr lang="en-GB" dirty="0">
                <a:solidFill>
                  <a:srgbClr val="2D395A"/>
                </a:solidFill>
                <a:latin typeface="Futura-Bold" pitchFamily="2" charset="0"/>
              </a:rPr>
              <a:t>	</a:t>
            </a:r>
          </a:p>
        </p:txBody>
      </p:sp>
      <p:sp>
        <p:nvSpPr>
          <p:cNvPr id="3" name="Content Placeholder 2"/>
          <p:cNvSpPr>
            <a:spLocks noGrp="1"/>
          </p:cNvSpPr>
          <p:nvPr>
            <p:ph idx="1"/>
          </p:nvPr>
        </p:nvSpPr>
        <p:spPr>
          <a:xfrm>
            <a:off x="479376" y="2518432"/>
            <a:ext cx="10515600" cy="1918680"/>
          </a:xfrm>
        </p:spPr>
        <p:txBody>
          <a:bodyPr>
            <a:noAutofit/>
          </a:bodyPr>
          <a:lstStyle/>
          <a:p>
            <a:r>
              <a:rPr lang="en-GB" sz="2400" dirty="0"/>
              <a:t>How hard was it to agree the level of harm?</a:t>
            </a:r>
          </a:p>
          <a:p>
            <a:r>
              <a:rPr lang="en-GB" sz="2400" dirty="0"/>
              <a:t>What helps us make a decision?</a:t>
            </a:r>
          </a:p>
          <a:p>
            <a:r>
              <a:rPr lang="en-GB" sz="2400" dirty="0"/>
              <a:t>Is there always a correct answer?</a:t>
            </a:r>
          </a:p>
          <a:p>
            <a:r>
              <a:rPr lang="en-GB" sz="2400" dirty="0"/>
              <a:t>How do we get it right?</a:t>
            </a:r>
          </a:p>
        </p:txBody>
      </p:sp>
    </p:spTree>
    <p:extLst>
      <p:ext uri="{BB962C8B-B14F-4D97-AF65-F5344CB8AC3E}">
        <p14:creationId xmlns:p14="http://schemas.microsoft.com/office/powerpoint/2010/main" val="3871591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Graphical user interface, text, application&#10;&#10;Description automatically generated">
            <a:extLst>
              <a:ext uri="{FF2B5EF4-FFF2-40B4-BE49-F238E27FC236}">
                <a16:creationId xmlns:a16="http://schemas.microsoft.com/office/drawing/2014/main" id="{6481D1BA-BF8E-4B66-B890-6E5FF8E426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0CBAD877-8CB6-4F7C-B73F-7C8254A7537F}"/>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RESPONDING</a:t>
            </a:r>
            <a:endParaRPr lang="en-GB" sz="2800" dirty="0">
              <a:solidFill>
                <a:srgbClr val="244B90"/>
              </a:solidFill>
            </a:endParaRPr>
          </a:p>
        </p:txBody>
      </p:sp>
      <p:sp>
        <p:nvSpPr>
          <p:cNvPr id="3" name="Content Placeholder 2"/>
          <p:cNvSpPr>
            <a:spLocks noGrp="1"/>
          </p:cNvSpPr>
          <p:nvPr>
            <p:ph idx="1"/>
          </p:nvPr>
        </p:nvSpPr>
        <p:spPr>
          <a:xfrm>
            <a:off x="479376" y="2185699"/>
            <a:ext cx="10513168" cy="3763581"/>
          </a:xfrm>
        </p:spPr>
        <p:txBody>
          <a:bodyPr>
            <a:noAutofit/>
          </a:bodyPr>
          <a:lstStyle/>
          <a:p>
            <a:r>
              <a:rPr lang="en-GB" sz="2400" dirty="0"/>
              <a:t>React calmly.</a:t>
            </a:r>
          </a:p>
          <a:p>
            <a:r>
              <a:rPr lang="en-GB" sz="2400" dirty="0"/>
              <a:t>Listen carefully and attentively.</a:t>
            </a:r>
          </a:p>
          <a:p>
            <a:r>
              <a:rPr lang="en-GB" sz="2400" dirty="0"/>
              <a:t>Take the child seriously.</a:t>
            </a:r>
          </a:p>
          <a:p>
            <a:r>
              <a:rPr lang="en-GB" sz="2400" dirty="0"/>
              <a:t>Reassure the child that they have taken the right action in talking to you.</a:t>
            </a:r>
          </a:p>
          <a:p>
            <a:r>
              <a:rPr lang="en-GB" sz="2400" dirty="0"/>
              <a:t>Do not promise to keep anything secret.</a:t>
            </a:r>
          </a:p>
          <a:p>
            <a:r>
              <a:rPr lang="en-GB" sz="2400" dirty="0"/>
              <a:t>Ask questions for clarification only. Do not ask leading questions.</a:t>
            </a:r>
          </a:p>
          <a:p>
            <a:r>
              <a:rPr lang="en-IE" sz="2400" dirty="0"/>
              <a:t>Check back with the child that what you have heard is correct and understood.</a:t>
            </a:r>
            <a:endParaRPr lang="en-GB" sz="2400" dirty="0"/>
          </a:p>
        </p:txBody>
      </p:sp>
    </p:spTree>
    <p:extLst>
      <p:ext uri="{BB962C8B-B14F-4D97-AF65-F5344CB8AC3E}">
        <p14:creationId xmlns:p14="http://schemas.microsoft.com/office/powerpoint/2010/main" val="1429799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Graphical user interface, text, application&#10;&#10;Description automatically generated">
            <a:extLst>
              <a:ext uri="{FF2B5EF4-FFF2-40B4-BE49-F238E27FC236}">
                <a16:creationId xmlns:a16="http://schemas.microsoft.com/office/drawing/2014/main" id="{6481D1BA-BF8E-4B66-B890-6E5FF8E426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0CBAD877-8CB6-4F7C-B73F-7C8254A7537F}"/>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RESPONDING</a:t>
            </a:r>
            <a:endParaRPr lang="en-GB" sz="2800" dirty="0">
              <a:solidFill>
                <a:srgbClr val="244B90"/>
              </a:solidFill>
            </a:endParaRPr>
          </a:p>
        </p:txBody>
      </p:sp>
      <p:sp>
        <p:nvSpPr>
          <p:cNvPr id="3" name="Content Placeholder 2"/>
          <p:cNvSpPr>
            <a:spLocks noGrp="1"/>
          </p:cNvSpPr>
          <p:nvPr>
            <p:ph idx="1"/>
          </p:nvPr>
        </p:nvSpPr>
        <p:spPr>
          <a:xfrm>
            <a:off x="479376" y="2185699"/>
            <a:ext cx="10513168" cy="3763581"/>
          </a:xfrm>
        </p:spPr>
        <p:txBody>
          <a:bodyPr>
            <a:noAutofit/>
          </a:bodyPr>
          <a:lstStyle/>
          <a:p>
            <a:r>
              <a:rPr lang="en-IE" sz="2400" dirty="0"/>
              <a:t>Do not express any opinions about the person about who the allegation is made.</a:t>
            </a:r>
          </a:p>
          <a:p>
            <a:r>
              <a:rPr lang="en-IE" sz="2400" dirty="0"/>
              <a:t>Ensure that the child understands the procedures that will follow.</a:t>
            </a:r>
          </a:p>
          <a:p>
            <a:r>
              <a:rPr lang="en-IE" sz="2400" dirty="0"/>
              <a:t>Make a written record of the conversation as soon as possible, in as much detail as possible.</a:t>
            </a:r>
          </a:p>
          <a:p>
            <a:r>
              <a:rPr lang="en-IE" sz="2400" dirty="0"/>
              <a:t>Treat the information confidentially, subject to the requirements of Children First Guidance and legislation.</a:t>
            </a:r>
            <a:endParaRPr lang="en-GB" sz="2400" dirty="0"/>
          </a:p>
        </p:txBody>
      </p:sp>
    </p:spTree>
    <p:extLst>
      <p:ext uri="{BB962C8B-B14F-4D97-AF65-F5344CB8AC3E}">
        <p14:creationId xmlns:p14="http://schemas.microsoft.com/office/powerpoint/2010/main" val="3145198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BC1439AD-4491-4850-A2A1-B8557A69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21BA091-83C8-4653-BFA2-98F5D21172AD}"/>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BARRIERS TO RESPONDING</a:t>
            </a:r>
            <a:endParaRPr lang="en-GB" sz="2800" dirty="0">
              <a:solidFill>
                <a:srgbClr val="244B90"/>
              </a:solidFill>
            </a:endParaRPr>
          </a:p>
        </p:txBody>
      </p:sp>
      <p:sp>
        <p:nvSpPr>
          <p:cNvPr id="3" name="Content Placeholder 2">
            <a:extLst>
              <a:ext uri="{FF2B5EF4-FFF2-40B4-BE49-F238E27FC236}">
                <a16:creationId xmlns:a16="http://schemas.microsoft.com/office/drawing/2014/main" id="{C7A12960-C596-4A49-B45A-880893999189}"/>
              </a:ext>
            </a:extLst>
          </p:cNvPr>
          <p:cNvSpPr>
            <a:spLocks noGrp="1"/>
          </p:cNvSpPr>
          <p:nvPr>
            <p:ph idx="1"/>
          </p:nvPr>
        </p:nvSpPr>
        <p:spPr>
          <a:xfrm>
            <a:off x="494454" y="2420888"/>
            <a:ext cx="10515600" cy="523220"/>
          </a:xfrm>
        </p:spPr>
        <p:txBody>
          <a:bodyPr>
            <a:normAutofit/>
          </a:bodyPr>
          <a:lstStyle/>
          <a:p>
            <a:pPr marL="0" indent="0">
              <a:buNone/>
            </a:pPr>
            <a:r>
              <a:rPr lang="en-GB" sz="2000" dirty="0"/>
              <a:t>What might prevent a leader responding appropriately and not reporting an allegation? </a:t>
            </a:r>
          </a:p>
        </p:txBody>
      </p:sp>
      <p:sp>
        <p:nvSpPr>
          <p:cNvPr id="7" name="TextBox 6">
            <a:extLst>
              <a:ext uri="{FF2B5EF4-FFF2-40B4-BE49-F238E27FC236}">
                <a16:creationId xmlns:a16="http://schemas.microsoft.com/office/drawing/2014/main" id="{D05E0FD4-1CBB-431D-95AB-F423F050C2E0}"/>
              </a:ext>
            </a:extLst>
          </p:cNvPr>
          <p:cNvSpPr txBox="1"/>
          <p:nvPr/>
        </p:nvSpPr>
        <p:spPr>
          <a:xfrm>
            <a:off x="2507781" y="3639417"/>
            <a:ext cx="3748265" cy="707886"/>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Barriers to responding</a:t>
            </a:r>
          </a:p>
        </p:txBody>
      </p:sp>
      <p:sp>
        <p:nvSpPr>
          <p:cNvPr id="8" name="Rectangle: Rounded Corners 7">
            <a:extLst>
              <a:ext uri="{FF2B5EF4-FFF2-40B4-BE49-F238E27FC236}">
                <a16:creationId xmlns:a16="http://schemas.microsoft.com/office/drawing/2014/main" id="{60D00059-D713-4DEC-9DAB-BED025BEF140}"/>
              </a:ext>
            </a:extLst>
          </p:cNvPr>
          <p:cNvSpPr/>
          <p:nvPr/>
        </p:nvSpPr>
        <p:spPr>
          <a:xfrm>
            <a:off x="623392" y="3135361"/>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Object 8">
            <a:extLst>
              <a:ext uri="{FF2B5EF4-FFF2-40B4-BE49-F238E27FC236}">
                <a16:creationId xmlns:a16="http://schemas.microsoft.com/office/drawing/2014/main" id="{3AFD930A-E137-4F9F-BCF2-DADED75077CB}"/>
              </a:ext>
            </a:extLst>
          </p:cNvPr>
          <p:cNvGraphicFramePr>
            <a:graphicFrameLocks noChangeAspect="1"/>
          </p:cNvGraphicFramePr>
          <p:nvPr>
            <p:extLst>
              <p:ext uri="{D42A27DB-BD31-4B8C-83A1-F6EECF244321}">
                <p14:modId xmlns:p14="http://schemas.microsoft.com/office/powerpoint/2010/main" val="658296847"/>
              </p:ext>
            </p:extLst>
          </p:nvPr>
        </p:nvGraphicFramePr>
        <p:xfrm>
          <a:off x="947089" y="3422618"/>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9" name="Object 8">
                        <a:extLst>
                          <a:ext uri="{FF2B5EF4-FFF2-40B4-BE49-F238E27FC236}">
                            <a16:creationId xmlns:a16="http://schemas.microsoft.com/office/drawing/2014/main" id="{3AFD930A-E137-4F9F-BCF2-DADED75077CB}"/>
                          </a:ext>
                        </a:extLst>
                      </p:cNvPr>
                      <p:cNvPicPr/>
                      <p:nvPr/>
                    </p:nvPicPr>
                    <p:blipFill>
                      <a:blip r:embed="rId5"/>
                      <a:stretch>
                        <a:fillRect/>
                      </a:stretch>
                    </p:blipFill>
                    <p:spPr>
                      <a:xfrm>
                        <a:off x="947089" y="3422618"/>
                        <a:ext cx="1308021" cy="1113591"/>
                      </a:xfrm>
                      <a:prstGeom prst="rect">
                        <a:avLst/>
                      </a:prstGeom>
                    </p:spPr>
                  </p:pic>
                </p:oleObj>
              </mc:Fallback>
            </mc:AlternateContent>
          </a:graphicData>
        </a:graphic>
      </p:graphicFrame>
    </p:spTree>
    <p:extLst>
      <p:ext uri="{BB962C8B-B14F-4D97-AF65-F5344CB8AC3E}">
        <p14:creationId xmlns:p14="http://schemas.microsoft.com/office/powerpoint/2010/main" val="2424139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Graphical user interface, text, application&#10;&#10;Description automatically generated">
            <a:extLst>
              <a:ext uri="{FF2B5EF4-FFF2-40B4-BE49-F238E27FC236}">
                <a16:creationId xmlns:a16="http://schemas.microsoft.com/office/drawing/2014/main" id="{D3E4948D-AD2F-4220-BEDB-CD07EC23C4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extBox 10">
            <a:extLst>
              <a:ext uri="{FF2B5EF4-FFF2-40B4-BE49-F238E27FC236}">
                <a16:creationId xmlns:a16="http://schemas.microsoft.com/office/drawing/2014/main" id="{85BEA739-927C-4E9F-A01C-55317E8CF82E}"/>
              </a:ext>
            </a:extLst>
          </p:cNvPr>
          <p:cNvSpPr txBox="1"/>
          <p:nvPr/>
        </p:nvSpPr>
        <p:spPr>
          <a:xfrm>
            <a:off x="474640" y="1718950"/>
            <a:ext cx="8710863" cy="1384995"/>
          </a:xfrm>
          <a:prstGeom prst="rect">
            <a:avLst/>
          </a:prstGeom>
          <a:noFill/>
        </p:spPr>
        <p:txBody>
          <a:bodyPr wrap="square" rtlCol="0">
            <a:spAutoFit/>
          </a:bodyPr>
          <a:lstStyle/>
          <a:p>
            <a:r>
              <a:rPr lang="en-GB" sz="2800" dirty="0">
                <a:solidFill>
                  <a:srgbClr val="244B90"/>
                </a:solidFill>
                <a:latin typeface="Futura-Bold" pitchFamily="2" charset="0"/>
              </a:rPr>
              <a:t>THE 4 R’s – </a:t>
            </a:r>
          </a:p>
          <a:p>
            <a:r>
              <a:rPr lang="en-GB" sz="2800" dirty="0">
                <a:solidFill>
                  <a:srgbClr val="244B90"/>
                </a:solidFill>
                <a:latin typeface="Futura-Bold" pitchFamily="2" charset="0"/>
              </a:rPr>
              <a:t>REPORTING</a:t>
            </a:r>
          </a:p>
          <a:p>
            <a:r>
              <a:rPr lang="en-GB" sz="2800" dirty="0">
                <a:solidFill>
                  <a:srgbClr val="244B90"/>
                </a:solidFill>
                <a:latin typeface="Futura-Bold" pitchFamily="2" charset="0"/>
              </a:rPr>
              <a:t>(PASS IT ON)</a:t>
            </a:r>
            <a:endParaRPr lang="en-GB" sz="2800" dirty="0">
              <a:solidFill>
                <a:srgbClr val="244B90"/>
              </a:solidFill>
            </a:endParaRPr>
          </a:p>
        </p:txBody>
      </p:sp>
      <p:sp>
        <p:nvSpPr>
          <p:cNvPr id="2" name="Rectangle: Rounded Corners 1">
            <a:extLst>
              <a:ext uri="{FF2B5EF4-FFF2-40B4-BE49-F238E27FC236}">
                <a16:creationId xmlns:a16="http://schemas.microsoft.com/office/drawing/2014/main" id="{858E9B40-4347-4C51-96A6-843A899F7C0D}"/>
              </a:ext>
            </a:extLst>
          </p:cNvPr>
          <p:cNvSpPr/>
          <p:nvPr/>
        </p:nvSpPr>
        <p:spPr>
          <a:xfrm>
            <a:off x="8930406" y="274711"/>
            <a:ext cx="2979310" cy="1254124"/>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Report as soon as possible, always within 24 hours</a:t>
            </a:r>
          </a:p>
        </p:txBody>
      </p:sp>
      <p:cxnSp>
        <p:nvCxnSpPr>
          <p:cNvPr id="3" name="Straight Arrow Connector 2">
            <a:extLst>
              <a:ext uri="{FF2B5EF4-FFF2-40B4-BE49-F238E27FC236}">
                <a16:creationId xmlns:a16="http://schemas.microsoft.com/office/drawing/2014/main" id="{6B1B8D77-0A82-8080-66AD-3885022E30A7}"/>
              </a:ext>
            </a:extLst>
          </p:cNvPr>
          <p:cNvCxnSpPr/>
          <p:nvPr/>
        </p:nvCxnSpPr>
        <p:spPr>
          <a:xfrm>
            <a:off x="2161381" y="3995296"/>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4" name="Straight Arrow Connector 3">
            <a:extLst>
              <a:ext uri="{FF2B5EF4-FFF2-40B4-BE49-F238E27FC236}">
                <a16:creationId xmlns:a16="http://schemas.microsoft.com/office/drawing/2014/main" id="{CAB986F0-F9FA-1939-8FB6-E2AA6CBCEB00}"/>
              </a:ext>
            </a:extLst>
          </p:cNvPr>
          <p:cNvCxnSpPr/>
          <p:nvPr/>
        </p:nvCxnSpPr>
        <p:spPr>
          <a:xfrm flipH="1">
            <a:off x="3285150" y="4691002"/>
            <a:ext cx="4851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D68EE42A-1F40-CC10-ADF9-BD353BF42DBB}"/>
              </a:ext>
            </a:extLst>
          </p:cNvPr>
          <p:cNvCxnSpPr>
            <a:cxnSpLocks/>
          </p:cNvCxnSpPr>
          <p:nvPr/>
        </p:nvCxnSpPr>
        <p:spPr>
          <a:xfrm>
            <a:off x="8693384" y="4621391"/>
            <a:ext cx="702984"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86F753F0-4DD7-EB8D-DFE7-5D4800FAD876}"/>
              </a:ext>
            </a:extLst>
          </p:cNvPr>
          <p:cNvCxnSpPr/>
          <p:nvPr/>
        </p:nvCxnSpPr>
        <p:spPr>
          <a:xfrm>
            <a:off x="2168933" y="4941168"/>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E46CF559-564D-C6CA-B501-C0E93036486F}"/>
              </a:ext>
            </a:extLst>
          </p:cNvPr>
          <p:cNvCxnSpPr/>
          <p:nvPr/>
        </p:nvCxnSpPr>
        <p:spPr>
          <a:xfrm>
            <a:off x="10479596" y="4672052"/>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979DB892-DBD5-F97A-C08C-9ED068D4FD86}"/>
              </a:ext>
            </a:extLst>
          </p:cNvPr>
          <p:cNvCxnSpPr>
            <a:cxnSpLocks/>
          </p:cNvCxnSpPr>
          <p:nvPr/>
        </p:nvCxnSpPr>
        <p:spPr>
          <a:xfrm flipH="1">
            <a:off x="4224008" y="4691002"/>
            <a:ext cx="712485"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7D499E3A-6BE2-7912-B1C7-1AAAA55B3729}"/>
              </a:ext>
            </a:extLst>
          </p:cNvPr>
          <p:cNvCxnSpPr>
            <a:cxnSpLocks/>
          </p:cNvCxnSpPr>
          <p:nvPr/>
        </p:nvCxnSpPr>
        <p:spPr>
          <a:xfrm>
            <a:off x="7227686" y="4621391"/>
            <a:ext cx="1099181"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368A62D9-14B2-33B0-2FFD-DCADA9A1629F}"/>
              </a:ext>
            </a:extLst>
          </p:cNvPr>
          <p:cNvCxnSpPr/>
          <p:nvPr/>
        </p:nvCxnSpPr>
        <p:spPr>
          <a:xfrm>
            <a:off x="10479596" y="3645024"/>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5FD4E09D-8311-B8F0-23DE-A232466CB9EF}"/>
              </a:ext>
            </a:extLst>
          </p:cNvPr>
          <p:cNvCxnSpPr/>
          <p:nvPr/>
        </p:nvCxnSpPr>
        <p:spPr>
          <a:xfrm>
            <a:off x="6210300" y="3923481"/>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4336E08-4276-55A3-7C64-5095B5A4FEB1}"/>
              </a:ext>
            </a:extLst>
          </p:cNvPr>
          <p:cNvCxnSpPr/>
          <p:nvPr/>
        </p:nvCxnSpPr>
        <p:spPr>
          <a:xfrm>
            <a:off x="6210300" y="3204080"/>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F0B7CEE5-D270-C1CF-4676-954287764697}"/>
              </a:ext>
            </a:extLst>
          </p:cNvPr>
          <p:cNvCxnSpPr/>
          <p:nvPr/>
        </p:nvCxnSpPr>
        <p:spPr>
          <a:xfrm>
            <a:off x="6221626" y="2429302"/>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65F17981-B74A-AB80-2E50-7DA529E317F0}"/>
              </a:ext>
            </a:extLst>
          </p:cNvPr>
          <p:cNvCxnSpPr/>
          <p:nvPr/>
        </p:nvCxnSpPr>
        <p:spPr>
          <a:xfrm>
            <a:off x="6210300" y="1626173"/>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6776AA70-341D-3622-33B1-49FBFE9E621D}"/>
              </a:ext>
            </a:extLst>
          </p:cNvPr>
          <p:cNvCxnSpPr/>
          <p:nvPr/>
        </p:nvCxnSpPr>
        <p:spPr>
          <a:xfrm>
            <a:off x="6816080" y="923604"/>
            <a:ext cx="0" cy="48514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9" name="Text Box 2">
            <a:extLst>
              <a:ext uri="{FF2B5EF4-FFF2-40B4-BE49-F238E27FC236}">
                <a16:creationId xmlns:a16="http://schemas.microsoft.com/office/drawing/2014/main" id="{5790E732-31A9-CF74-284B-B3C5C298B8DD}"/>
              </a:ext>
            </a:extLst>
          </p:cNvPr>
          <p:cNvSpPr txBox="1">
            <a:spLocks noChangeArrowheads="1"/>
          </p:cNvSpPr>
          <p:nvPr/>
        </p:nvSpPr>
        <p:spPr bwMode="auto">
          <a:xfrm>
            <a:off x="5506597" y="802001"/>
            <a:ext cx="3109683" cy="38258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Leader/Employee has concerns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0" name="Text Box 28">
            <a:extLst>
              <a:ext uri="{FF2B5EF4-FFF2-40B4-BE49-F238E27FC236}">
                <a16:creationId xmlns:a16="http://schemas.microsoft.com/office/drawing/2014/main" id="{FF339A12-8472-9764-C1B3-FD2DE2EF3459}"/>
              </a:ext>
            </a:extLst>
          </p:cNvPr>
          <p:cNvSpPr txBox="1">
            <a:spLocks noChangeArrowheads="1"/>
          </p:cNvSpPr>
          <p:nvPr/>
        </p:nvSpPr>
        <p:spPr bwMode="auto">
          <a:xfrm>
            <a:off x="5026025" y="1408744"/>
            <a:ext cx="23241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Report and record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1" name="Text Box 27">
            <a:extLst>
              <a:ext uri="{FF2B5EF4-FFF2-40B4-BE49-F238E27FC236}">
                <a16:creationId xmlns:a16="http://schemas.microsoft.com/office/drawing/2014/main" id="{4EC07A88-89BA-C578-B732-143E716F904C}"/>
              </a:ext>
            </a:extLst>
          </p:cNvPr>
          <p:cNvSpPr txBox="1">
            <a:spLocks noChangeArrowheads="1"/>
          </p:cNvSpPr>
          <p:nvPr/>
        </p:nvSpPr>
        <p:spPr bwMode="auto">
          <a:xfrm>
            <a:off x="4844379" y="2111313"/>
            <a:ext cx="2711075"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Regional Safeguarding Panel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2" name="Text Box 7">
            <a:extLst>
              <a:ext uri="{FF2B5EF4-FFF2-40B4-BE49-F238E27FC236}">
                <a16:creationId xmlns:a16="http://schemas.microsoft.com/office/drawing/2014/main" id="{4D788EB4-F9C2-2A3B-149F-26A45C0E028E}"/>
              </a:ext>
            </a:extLst>
          </p:cNvPr>
          <p:cNvSpPr txBox="1">
            <a:spLocks noChangeArrowheads="1"/>
          </p:cNvSpPr>
          <p:nvPr/>
        </p:nvSpPr>
        <p:spPr bwMode="auto">
          <a:xfrm>
            <a:off x="10261315" y="3573016"/>
            <a:ext cx="534473"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8">
            <a:extLst>
              <a:ext uri="{FF2B5EF4-FFF2-40B4-BE49-F238E27FC236}">
                <a16:creationId xmlns:a16="http://schemas.microsoft.com/office/drawing/2014/main" id="{9144643F-01C7-4437-1248-07A337D30E66}"/>
              </a:ext>
            </a:extLst>
          </p:cNvPr>
          <p:cNvSpPr txBox="1">
            <a:spLocks noChangeArrowheads="1"/>
          </p:cNvSpPr>
          <p:nvPr/>
        </p:nvSpPr>
        <p:spPr bwMode="auto">
          <a:xfrm>
            <a:off x="1843090" y="3768884"/>
            <a:ext cx="536574"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4" name="Text Box 9">
            <a:extLst>
              <a:ext uri="{FF2B5EF4-FFF2-40B4-BE49-F238E27FC236}">
                <a16:creationId xmlns:a16="http://schemas.microsoft.com/office/drawing/2014/main" id="{2E6AB92A-E8DD-DD38-7E73-44EE437BE4EA}"/>
              </a:ext>
            </a:extLst>
          </p:cNvPr>
          <p:cNvSpPr txBox="1">
            <a:spLocks noChangeArrowheads="1"/>
          </p:cNvSpPr>
          <p:nvPr/>
        </p:nvSpPr>
        <p:spPr bwMode="auto">
          <a:xfrm>
            <a:off x="5505450" y="3719816"/>
            <a:ext cx="1241425"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Possibly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5" name="Text Box 22">
            <a:extLst>
              <a:ext uri="{FF2B5EF4-FFF2-40B4-BE49-F238E27FC236}">
                <a16:creationId xmlns:a16="http://schemas.microsoft.com/office/drawing/2014/main" id="{281AB357-0DCA-572D-4913-84EC66E3EF3F}"/>
              </a:ext>
            </a:extLst>
          </p:cNvPr>
          <p:cNvSpPr txBox="1">
            <a:spLocks noChangeArrowheads="1"/>
          </p:cNvSpPr>
          <p:nvPr/>
        </p:nvSpPr>
        <p:spPr bwMode="auto">
          <a:xfrm>
            <a:off x="4839493" y="4416779"/>
            <a:ext cx="2875114" cy="646169"/>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Consult with Tusla Duty Social Worker</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6" name="Text Box 11">
            <a:extLst>
              <a:ext uri="{FF2B5EF4-FFF2-40B4-BE49-F238E27FC236}">
                <a16:creationId xmlns:a16="http://schemas.microsoft.com/office/drawing/2014/main" id="{40FD460C-81D9-AEA5-3BE0-62F96C3079D4}"/>
              </a:ext>
            </a:extLst>
          </p:cNvPr>
          <p:cNvSpPr txBox="1">
            <a:spLocks noChangeArrowheads="1"/>
          </p:cNvSpPr>
          <p:nvPr/>
        </p:nvSpPr>
        <p:spPr bwMode="auto">
          <a:xfrm>
            <a:off x="3770291" y="4464229"/>
            <a:ext cx="453718"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7" name="Text Box 12">
            <a:extLst>
              <a:ext uri="{FF2B5EF4-FFF2-40B4-BE49-F238E27FC236}">
                <a16:creationId xmlns:a16="http://schemas.microsoft.com/office/drawing/2014/main" id="{2FBCDC9C-122B-65ED-CAAB-3B557BAD5034}"/>
              </a:ext>
            </a:extLst>
          </p:cNvPr>
          <p:cNvSpPr txBox="1">
            <a:spLocks noChangeArrowheads="1"/>
          </p:cNvSpPr>
          <p:nvPr/>
        </p:nvSpPr>
        <p:spPr bwMode="auto">
          <a:xfrm>
            <a:off x="8326867" y="4451839"/>
            <a:ext cx="436562" cy="3143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8" name="Text Box 19">
            <a:extLst>
              <a:ext uri="{FF2B5EF4-FFF2-40B4-BE49-F238E27FC236}">
                <a16:creationId xmlns:a16="http://schemas.microsoft.com/office/drawing/2014/main" id="{8D7A59CE-A634-41A3-698C-F30BADA3738E}"/>
              </a:ext>
            </a:extLst>
          </p:cNvPr>
          <p:cNvSpPr txBox="1">
            <a:spLocks noChangeArrowheads="1"/>
          </p:cNvSpPr>
          <p:nvPr/>
        </p:nvSpPr>
        <p:spPr bwMode="auto">
          <a:xfrm>
            <a:off x="8614806" y="5157192"/>
            <a:ext cx="3175271" cy="39528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Refer back to appropriate personnel</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9" name="Text Box 18">
            <a:extLst>
              <a:ext uri="{FF2B5EF4-FFF2-40B4-BE49-F238E27FC236}">
                <a16:creationId xmlns:a16="http://schemas.microsoft.com/office/drawing/2014/main" id="{BD463060-FF2A-0144-635C-41B532CA04EE}"/>
              </a:ext>
            </a:extLst>
          </p:cNvPr>
          <p:cNvSpPr txBox="1">
            <a:spLocks noChangeArrowheads="1"/>
          </p:cNvSpPr>
          <p:nvPr/>
        </p:nvSpPr>
        <p:spPr bwMode="auto">
          <a:xfrm>
            <a:off x="956233" y="5409976"/>
            <a:ext cx="2620963" cy="39528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Tusla / Garda </a:t>
            </a:r>
            <a:r>
              <a:rPr kumimoji="0" lang="en-US" altLang="en-US" sz="16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Síochana</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30" name="Text Box 17">
            <a:extLst>
              <a:ext uri="{FF2B5EF4-FFF2-40B4-BE49-F238E27FC236}">
                <a16:creationId xmlns:a16="http://schemas.microsoft.com/office/drawing/2014/main" id="{BC371349-4E59-DC40-ECA6-895EDB16DCE7}"/>
              </a:ext>
            </a:extLst>
          </p:cNvPr>
          <p:cNvSpPr txBox="1">
            <a:spLocks noChangeArrowheads="1"/>
          </p:cNvSpPr>
          <p:nvPr/>
        </p:nvSpPr>
        <p:spPr bwMode="auto">
          <a:xfrm>
            <a:off x="9396368" y="4149080"/>
            <a:ext cx="2366476" cy="806863"/>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Continue to monitor, support and record action</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31" name="Text Box 16">
            <a:extLst>
              <a:ext uri="{FF2B5EF4-FFF2-40B4-BE49-F238E27FC236}">
                <a16:creationId xmlns:a16="http://schemas.microsoft.com/office/drawing/2014/main" id="{1F6CFF0B-F4EB-B135-8143-AA600D6E3FD5}"/>
              </a:ext>
            </a:extLst>
          </p:cNvPr>
          <p:cNvSpPr txBox="1">
            <a:spLocks noChangeArrowheads="1"/>
          </p:cNvSpPr>
          <p:nvPr/>
        </p:nvSpPr>
        <p:spPr bwMode="auto">
          <a:xfrm>
            <a:off x="1099262" y="4461827"/>
            <a:ext cx="2192709" cy="713105"/>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Report &amp; Record</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cxnSp>
        <p:nvCxnSpPr>
          <p:cNvPr id="32" name="Straight Arrow Connector 31">
            <a:extLst>
              <a:ext uri="{FF2B5EF4-FFF2-40B4-BE49-F238E27FC236}">
                <a16:creationId xmlns:a16="http://schemas.microsoft.com/office/drawing/2014/main" id="{DA2F8FFD-570D-1F1F-7A91-37B84AC534C8}"/>
              </a:ext>
            </a:extLst>
          </p:cNvPr>
          <p:cNvCxnSpPr>
            <a:cxnSpLocks/>
          </p:cNvCxnSpPr>
          <p:nvPr/>
        </p:nvCxnSpPr>
        <p:spPr>
          <a:xfrm flipH="1">
            <a:off x="2379663" y="3065145"/>
            <a:ext cx="2667357" cy="713105"/>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3D3E1A40-7F01-9A5A-DE01-22D9CF876BE0}"/>
              </a:ext>
            </a:extLst>
          </p:cNvPr>
          <p:cNvCxnSpPr>
            <a:cxnSpLocks/>
          </p:cNvCxnSpPr>
          <p:nvPr/>
        </p:nvCxnSpPr>
        <p:spPr>
          <a:xfrm>
            <a:off x="7386200" y="3068547"/>
            <a:ext cx="2875115" cy="494209"/>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4" name="Text Box 26">
            <a:extLst>
              <a:ext uri="{FF2B5EF4-FFF2-40B4-BE49-F238E27FC236}">
                <a16:creationId xmlns:a16="http://schemas.microsoft.com/office/drawing/2014/main" id="{136DC326-0AEF-3C3D-0B68-FD5ADD1B71B2}"/>
              </a:ext>
            </a:extLst>
          </p:cNvPr>
          <p:cNvSpPr txBox="1">
            <a:spLocks noChangeArrowheads="1"/>
          </p:cNvSpPr>
          <p:nvPr/>
        </p:nvSpPr>
        <p:spPr bwMode="auto">
          <a:xfrm>
            <a:off x="4221810" y="2914442"/>
            <a:ext cx="4003806" cy="5461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Are there reasonable grounds for concern?</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03815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Graphical user interface, text, application&#10;&#10;Description automatically generated">
            <a:extLst>
              <a:ext uri="{FF2B5EF4-FFF2-40B4-BE49-F238E27FC236}">
                <a16:creationId xmlns:a16="http://schemas.microsoft.com/office/drawing/2014/main" id="{D3E4948D-AD2F-4220-BEDB-CD07EC23C4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extBox 10">
            <a:extLst>
              <a:ext uri="{FF2B5EF4-FFF2-40B4-BE49-F238E27FC236}">
                <a16:creationId xmlns:a16="http://schemas.microsoft.com/office/drawing/2014/main" id="{85BEA739-927C-4E9F-A01C-55317E8CF82E}"/>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REGIONAL SAFEGUARDING PANEL</a:t>
            </a:r>
            <a:endParaRPr lang="en-GB" sz="2800" dirty="0">
              <a:solidFill>
                <a:srgbClr val="244B90"/>
              </a:solidFill>
            </a:endParaRPr>
          </a:p>
        </p:txBody>
      </p:sp>
      <p:graphicFrame>
        <p:nvGraphicFramePr>
          <p:cNvPr id="14" name="Table 13">
            <a:extLst>
              <a:ext uri="{FF2B5EF4-FFF2-40B4-BE49-F238E27FC236}">
                <a16:creationId xmlns:a16="http://schemas.microsoft.com/office/drawing/2014/main" id="{570A842B-6FBC-4039-20C6-4725BD67ADBB}"/>
              </a:ext>
            </a:extLst>
          </p:cNvPr>
          <p:cNvGraphicFramePr>
            <a:graphicFrameLocks noGrp="1"/>
          </p:cNvGraphicFramePr>
          <p:nvPr>
            <p:extLst>
              <p:ext uri="{D42A27DB-BD31-4B8C-83A1-F6EECF244321}">
                <p14:modId xmlns:p14="http://schemas.microsoft.com/office/powerpoint/2010/main" val="2265662984"/>
              </p:ext>
            </p:extLst>
          </p:nvPr>
        </p:nvGraphicFramePr>
        <p:xfrm>
          <a:off x="983432" y="2771922"/>
          <a:ext cx="9721081" cy="2817318"/>
        </p:xfrm>
        <a:graphic>
          <a:graphicData uri="http://schemas.openxmlformats.org/drawingml/2006/table">
            <a:tbl>
              <a:tblPr firstRow="1" firstCol="1" bandRow="1">
                <a:tableStyleId>{5C22544A-7EE6-4342-B048-85BDC9FD1C3A}</a:tableStyleId>
              </a:tblPr>
              <a:tblGrid>
                <a:gridCol w="1869439">
                  <a:extLst>
                    <a:ext uri="{9D8B030D-6E8A-4147-A177-3AD203B41FA5}">
                      <a16:colId xmlns:a16="http://schemas.microsoft.com/office/drawing/2014/main" val="2407492806"/>
                    </a:ext>
                  </a:extLst>
                </a:gridCol>
                <a:gridCol w="3237428">
                  <a:extLst>
                    <a:ext uri="{9D8B030D-6E8A-4147-A177-3AD203B41FA5}">
                      <a16:colId xmlns:a16="http://schemas.microsoft.com/office/drawing/2014/main" val="2046617382"/>
                    </a:ext>
                  </a:extLst>
                </a:gridCol>
                <a:gridCol w="2307107">
                  <a:extLst>
                    <a:ext uri="{9D8B030D-6E8A-4147-A177-3AD203B41FA5}">
                      <a16:colId xmlns:a16="http://schemas.microsoft.com/office/drawing/2014/main" val="2147453477"/>
                    </a:ext>
                  </a:extLst>
                </a:gridCol>
                <a:gridCol w="2307107">
                  <a:extLst>
                    <a:ext uri="{9D8B030D-6E8A-4147-A177-3AD203B41FA5}">
                      <a16:colId xmlns:a16="http://schemas.microsoft.com/office/drawing/2014/main" val="4237213478"/>
                    </a:ext>
                  </a:extLst>
                </a:gridCol>
              </a:tblGrid>
              <a:tr h="469552">
                <a:tc>
                  <a:txBody>
                    <a:bodyPr/>
                    <a:lstStyle/>
                    <a:p>
                      <a:r>
                        <a:rPr lang="en-IE" sz="1600">
                          <a:effectLst/>
                        </a:rPr>
                        <a:t>Name</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Email Address</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Mobile Number</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Landline Number</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24937431"/>
                  </a:ext>
                </a:extLst>
              </a:tr>
              <a:tr h="939107">
                <a:tc>
                  <a:txBody>
                    <a:bodyPr/>
                    <a:lstStyle/>
                    <a:p>
                      <a:r>
                        <a:rPr lang="en-IE" sz="1600">
                          <a:effectLst/>
                        </a:rPr>
                        <a:t>CHAIR</a:t>
                      </a:r>
                    </a:p>
                    <a:p>
                      <a:r>
                        <a:rPr lang="en-IE" sz="1600">
                          <a:effectLst/>
                        </a:rPr>
                        <a:t>Olive Good</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u="sng">
                          <a:effectLst/>
                          <a:hlinkClick r:id="rId4"/>
                        </a:rPr>
                        <a:t>olivecgood@gmail.com</a:t>
                      </a:r>
                      <a:r>
                        <a:rPr lang="en-IE" sz="1600">
                          <a:effectLst/>
                        </a:rPr>
                        <a:t> </a:t>
                      </a:r>
                      <a:r>
                        <a:rPr lang="en-IE" sz="1600" u="sng">
                          <a:effectLst/>
                        </a:rPr>
                        <a:t> </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087 245 1310</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01 812 9398</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67958938"/>
                  </a:ext>
                </a:extLst>
              </a:tr>
              <a:tr h="469552">
                <a:tc>
                  <a:txBody>
                    <a:bodyPr/>
                    <a:lstStyle/>
                    <a:p>
                      <a:r>
                        <a:rPr lang="en-IE" sz="1600">
                          <a:effectLst/>
                        </a:rPr>
                        <a:t>Philip Daley</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u="sng">
                          <a:effectLst/>
                          <a:hlinkClick r:id="rId5"/>
                        </a:rPr>
                        <a:t>philip@philipdaley.ie</a:t>
                      </a:r>
                      <a:r>
                        <a:rPr lang="en-IE" sz="1600">
                          <a:effectLst/>
                        </a:rPr>
                        <a:t> </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087 205 7320</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 </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90332756"/>
                  </a:ext>
                </a:extLst>
              </a:tr>
              <a:tr h="939107">
                <a:tc>
                  <a:txBody>
                    <a:bodyPr/>
                    <a:lstStyle/>
                    <a:p>
                      <a:r>
                        <a:rPr lang="en-IE" sz="1600">
                          <a:effectLst/>
                        </a:rPr>
                        <a:t>Debbie Moore</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u="sng">
                          <a:effectLst/>
                          <a:hlinkClick r:id="rId6"/>
                        </a:rPr>
                        <a:t>debbie.moore@boys-brigade.org.uk</a:t>
                      </a:r>
                      <a:r>
                        <a:rPr lang="en-IE" sz="1600">
                          <a:effectLst/>
                        </a:rPr>
                        <a:t> </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a:effectLst/>
                        </a:rPr>
                        <a:t>0044 7989 025654</a:t>
                      </a:r>
                      <a:endParaRPr lang="en-I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IE" sz="1600" dirty="0">
                          <a:effectLst/>
                        </a:rPr>
                        <a:t>0044 1442 509534</a:t>
                      </a:r>
                      <a:endParaRPr lang="en-I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85500254"/>
                  </a:ext>
                </a:extLst>
              </a:tr>
            </a:tbl>
          </a:graphicData>
        </a:graphic>
      </p:graphicFrame>
      <p:sp>
        <p:nvSpPr>
          <p:cNvPr id="3" name="Rectangle: Rounded Corners 2">
            <a:extLst>
              <a:ext uri="{FF2B5EF4-FFF2-40B4-BE49-F238E27FC236}">
                <a16:creationId xmlns:a16="http://schemas.microsoft.com/office/drawing/2014/main" id="{9FF8E77A-52F7-EEA7-E0E7-010C2C83227B}"/>
              </a:ext>
            </a:extLst>
          </p:cNvPr>
          <p:cNvSpPr/>
          <p:nvPr/>
        </p:nvSpPr>
        <p:spPr>
          <a:xfrm>
            <a:off x="8930406" y="274711"/>
            <a:ext cx="2979310" cy="1254124"/>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Report as soon as possible, always within 24 hours</a:t>
            </a:r>
          </a:p>
        </p:txBody>
      </p:sp>
    </p:spTree>
    <p:extLst>
      <p:ext uri="{BB962C8B-B14F-4D97-AF65-F5344CB8AC3E}">
        <p14:creationId xmlns:p14="http://schemas.microsoft.com/office/powerpoint/2010/main" val="430704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0BD8203-CDF1-4C3E-8BB6-4F20C0748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65B52566-4E3E-4EEE-9E24-401D12B2B7A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RECORDING</a:t>
            </a:r>
            <a:endParaRPr lang="en-GB" sz="2800" dirty="0">
              <a:solidFill>
                <a:srgbClr val="244B90"/>
              </a:solidFill>
            </a:endParaRPr>
          </a:p>
        </p:txBody>
      </p:sp>
      <p:sp>
        <p:nvSpPr>
          <p:cNvPr id="3" name="Content Placeholder 2">
            <a:extLst>
              <a:ext uri="{FF2B5EF4-FFF2-40B4-BE49-F238E27FC236}">
                <a16:creationId xmlns:a16="http://schemas.microsoft.com/office/drawing/2014/main" id="{543D9D5E-E163-4852-A039-092DF83D0D23}"/>
              </a:ext>
            </a:extLst>
          </p:cNvPr>
          <p:cNvSpPr>
            <a:spLocks noGrp="1"/>
          </p:cNvSpPr>
          <p:nvPr>
            <p:ph idx="1"/>
          </p:nvPr>
        </p:nvSpPr>
        <p:spPr>
          <a:xfrm>
            <a:off x="551384" y="2348880"/>
            <a:ext cx="10873208" cy="3456384"/>
          </a:xfrm>
        </p:spPr>
        <p:txBody>
          <a:bodyPr>
            <a:normAutofit/>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Arial" panose="020B0604020202020204" pitchFamily="34" charset="0"/>
              </a:rPr>
              <a:t>You should . .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Write down what was said as soon as possible.</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Detail who the concern is about, what the concern is and what happened.</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Use the child</a:t>
            </a:r>
            <a:r>
              <a:rPr lang="en-GB" sz="1800" dirty="0">
                <a:latin typeface="Calibri" panose="020F0502020204030204" pitchFamily="34" charset="0"/>
                <a:ea typeface="Calibri" panose="020F0502020204030204" pitchFamily="34" charset="0"/>
                <a:cs typeface="Arial" panose="020B0604020202020204" pitchFamily="34" charset="0"/>
              </a:rPr>
              <a:t>/young person’s</a:t>
            </a:r>
            <a:r>
              <a:rPr lang="en-GB" sz="1800" dirty="0">
                <a:effectLst/>
                <a:latin typeface="Calibri" panose="020F0502020204030204" pitchFamily="34" charset="0"/>
                <a:ea typeface="Calibri" panose="020F0502020204030204" pitchFamily="34" charset="0"/>
                <a:cs typeface="Arial" panose="020B0604020202020204" pitchFamily="34" charset="0"/>
              </a:rPr>
              <a:t> words - include any questions that were asked, and the answers given.</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As a leader, write down anything you have seen or heard, including details of any witnesses. Include who you have spoken to, when, and include their contact details.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Include any history about the child/young person or family that could be relevant.</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Complete your report as soon as possible after the event.</a:t>
            </a:r>
          </a:p>
        </p:txBody>
      </p:sp>
    </p:spTree>
    <p:extLst>
      <p:ext uri="{BB962C8B-B14F-4D97-AF65-F5344CB8AC3E}">
        <p14:creationId xmlns:p14="http://schemas.microsoft.com/office/powerpoint/2010/main" val="2234699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694B472-A75A-4B2E-80C9-4C387AA06C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4551FF1-31B8-45DE-A5AD-1F1F2121D34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CAN WE ASK QUESTIONS?</a:t>
            </a:r>
            <a:endParaRPr lang="en-GB" sz="2800" dirty="0">
              <a:solidFill>
                <a:srgbClr val="244B90"/>
              </a:solidFill>
            </a:endParaRPr>
          </a:p>
        </p:txBody>
      </p:sp>
      <p:sp>
        <p:nvSpPr>
          <p:cNvPr id="3" name="Content Placeholder 2">
            <a:extLst>
              <a:ext uri="{FF2B5EF4-FFF2-40B4-BE49-F238E27FC236}">
                <a16:creationId xmlns:a16="http://schemas.microsoft.com/office/drawing/2014/main" id="{F9160F58-6CCD-4B6C-82C4-AECB44E7AA04}"/>
              </a:ext>
            </a:extLst>
          </p:cNvPr>
          <p:cNvSpPr>
            <a:spLocks noGrp="1"/>
          </p:cNvSpPr>
          <p:nvPr>
            <p:ph idx="1"/>
          </p:nvPr>
        </p:nvSpPr>
        <p:spPr>
          <a:xfrm>
            <a:off x="479376" y="2420888"/>
            <a:ext cx="10515600" cy="3684067"/>
          </a:xfrm>
        </p:spPr>
        <p:txBody>
          <a:bodyPr>
            <a:normAutofit/>
          </a:bodyPr>
          <a:lstStyle/>
          <a:p>
            <a:r>
              <a:rPr lang="en-GB" sz="2000" b="1" dirty="0"/>
              <a:t>Necessary</a:t>
            </a:r>
            <a:r>
              <a:rPr lang="en-GB" sz="2000" dirty="0"/>
              <a:t> – To establish whether or not there is a concern.</a:t>
            </a:r>
          </a:p>
          <a:p>
            <a:r>
              <a:rPr lang="en-GB" sz="2000" b="1" dirty="0"/>
              <a:t>Non leading </a:t>
            </a:r>
            <a:r>
              <a:rPr lang="en-GB" sz="2000" dirty="0"/>
              <a:t>– Don’t suggest an answer.</a:t>
            </a:r>
          </a:p>
          <a:p>
            <a:r>
              <a:rPr lang="en-GB" sz="2000" b="1" dirty="0"/>
              <a:t>Open </a:t>
            </a:r>
            <a:r>
              <a:rPr lang="en-GB" sz="2000" dirty="0"/>
              <a:t>– Avoid questions that invite only YES or NO answers. </a:t>
            </a:r>
          </a:p>
          <a:p>
            <a:pPr marL="0" indent="0">
              <a:buNone/>
            </a:pPr>
            <a:endParaRPr lang="en-GB" sz="2000" dirty="0"/>
          </a:p>
          <a:p>
            <a:pPr marL="0" indent="0">
              <a:buNone/>
            </a:pPr>
            <a:r>
              <a:rPr lang="en-GB" sz="2000" dirty="0"/>
              <a:t>Use </a:t>
            </a:r>
            <a:r>
              <a:rPr lang="en-GB" sz="2000" b="1" dirty="0">
                <a:solidFill>
                  <a:srgbClr val="224B8E"/>
                </a:solidFill>
              </a:rPr>
              <a:t>TED</a:t>
            </a:r>
            <a:r>
              <a:rPr lang="en-GB" sz="2000" b="1" dirty="0"/>
              <a:t>:</a:t>
            </a:r>
            <a:r>
              <a:rPr lang="en-GB" sz="2000" dirty="0"/>
              <a:t>                                                 </a:t>
            </a:r>
          </a:p>
          <a:p>
            <a:r>
              <a:rPr lang="en-GB" sz="2000" b="1" dirty="0">
                <a:solidFill>
                  <a:srgbClr val="224B8E"/>
                </a:solidFill>
              </a:rPr>
              <a:t>T</a:t>
            </a:r>
            <a:r>
              <a:rPr lang="en-GB" sz="2000" b="1" dirty="0"/>
              <a:t>ELL ME</a:t>
            </a:r>
          </a:p>
          <a:p>
            <a:r>
              <a:rPr lang="en-GB" sz="2000" b="1" dirty="0">
                <a:solidFill>
                  <a:srgbClr val="224B8E"/>
                </a:solidFill>
              </a:rPr>
              <a:t>E</a:t>
            </a:r>
            <a:r>
              <a:rPr lang="en-GB" sz="2000" b="1" dirty="0"/>
              <a:t>XPLAIN</a:t>
            </a:r>
          </a:p>
          <a:p>
            <a:r>
              <a:rPr lang="en-GB" sz="2000" b="1" dirty="0">
                <a:solidFill>
                  <a:srgbClr val="224B8E"/>
                </a:solidFill>
              </a:rPr>
              <a:t>D</a:t>
            </a:r>
            <a:r>
              <a:rPr lang="en-GB" sz="2000" b="1" dirty="0"/>
              <a:t>ESCRIBE</a:t>
            </a:r>
          </a:p>
        </p:txBody>
      </p:sp>
    </p:spTree>
    <p:extLst>
      <p:ext uri="{BB962C8B-B14F-4D97-AF65-F5344CB8AC3E}">
        <p14:creationId xmlns:p14="http://schemas.microsoft.com/office/powerpoint/2010/main" val="1687439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31A6598C-4D17-477B-8008-80050D2FEF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5A68F213-5E37-48DC-9A94-230155156267}"/>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TELL ME WHAT HAPPENED</a:t>
            </a:r>
            <a:endParaRPr lang="en-GB" sz="2800" dirty="0">
              <a:solidFill>
                <a:srgbClr val="244B90"/>
              </a:solidFill>
            </a:endParaRPr>
          </a:p>
        </p:txBody>
      </p:sp>
      <p:sp>
        <p:nvSpPr>
          <p:cNvPr id="3" name="Content Placeholder 2">
            <a:extLst>
              <a:ext uri="{FF2B5EF4-FFF2-40B4-BE49-F238E27FC236}">
                <a16:creationId xmlns:a16="http://schemas.microsoft.com/office/drawing/2014/main" id="{1CE28F2C-AC9B-4D13-901A-88095DA0AFAB}"/>
              </a:ext>
            </a:extLst>
          </p:cNvPr>
          <p:cNvSpPr>
            <a:spLocks noGrp="1"/>
          </p:cNvSpPr>
          <p:nvPr>
            <p:ph idx="1"/>
          </p:nvPr>
        </p:nvSpPr>
        <p:spPr>
          <a:xfrm>
            <a:off x="479376" y="5426060"/>
            <a:ext cx="10945216" cy="523220"/>
          </a:xfrm>
        </p:spPr>
        <p:txBody>
          <a:bodyPr>
            <a:noAutofit/>
          </a:bodyPr>
          <a:lstStyle/>
          <a:p>
            <a:pPr marL="0" indent="0">
              <a:buNone/>
            </a:pPr>
            <a:r>
              <a:rPr lang="en-GB" sz="2000" dirty="0">
                <a:ea typeface="Calibri" panose="020F0502020204030204" pitchFamily="34" charset="0"/>
                <a:cs typeface="Times New Roman" panose="02020603050405020304" pitchFamily="18" charset="0"/>
              </a:rPr>
              <a:t>You now have enough information and an understanding of what has happened. </a:t>
            </a:r>
          </a:p>
        </p:txBody>
      </p:sp>
      <p:sp>
        <p:nvSpPr>
          <p:cNvPr id="6" name="Content Placeholder 2">
            <a:extLst>
              <a:ext uri="{FF2B5EF4-FFF2-40B4-BE49-F238E27FC236}">
                <a16:creationId xmlns:a16="http://schemas.microsoft.com/office/drawing/2014/main" id="{9FE721E6-660F-46F1-B122-9198C18E4C64}"/>
              </a:ext>
            </a:extLst>
          </p:cNvPr>
          <p:cNvSpPr txBox="1">
            <a:spLocks/>
          </p:cNvSpPr>
          <p:nvPr/>
        </p:nvSpPr>
        <p:spPr>
          <a:xfrm>
            <a:off x="839416" y="2636912"/>
            <a:ext cx="4248472" cy="16458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“I was on a school trip, at the park and fell off the climbing frame. Miss was amazing. She grabbed me and stopped me landing on the floor. Her nail caught my face. My head would have </a:t>
            </a:r>
            <a:r>
              <a:rPr lang="en-GB" sz="2000" dirty="0" err="1"/>
              <a:t>have</a:t>
            </a:r>
            <a:r>
              <a:rPr lang="en-GB" sz="2000" dirty="0"/>
              <a:t> exploded if I hit the deck.”</a:t>
            </a:r>
          </a:p>
          <a:p>
            <a:pPr marL="0" indent="0">
              <a:buFont typeface="Arial" panose="020B0604020202020204" pitchFamily="34" charset="0"/>
              <a:buNone/>
            </a:pPr>
            <a:r>
              <a:rPr lang="en-GB" sz="2000" b="1" i="1" dirty="0">
                <a:solidFill>
                  <a:srgbClr val="224B8E"/>
                </a:solidFill>
              </a:rPr>
              <a:t>Child</a:t>
            </a:r>
          </a:p>
        </p:txBody>
      </p:sp>
      <p:sp>
        <p:nvSpPr>
          <p:cNvPr id="7" name="Content Placeholder 2">
            <a:extLst>
              <a:ext uri="{FF2B5EF4-FFF2-40B4-BE49-F238E27FC236}">
                <a16:creationId xmlns:a16="http://schemas.microsoft.com/office/drawing/2014/main" id="{E11747E7-049E-4962-8DCB-133312CC2EA4}"/>
              </a:ext>
            </a:extLst>
          </p:cNvPr>
          <p:cNvSpPr txBox="1">
            <a:spLocks/>
          </p:cNvSpPr>
          <p:nvPr/>
        </p:nvSpPr>
        <p:spPr>
          <a:xfrm>
            <a:off x="6096000" y="2708920"/>
            <a:ext cx="4392488" cy="23029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“I pushed a girl over in the play ground. Miss grabbed my arm and dragged me to the time out area. My head banged on the door as we went inside. She was really cross with me. I made the girl cry.”</a:t>
            </a:r>
          </a:p>
          <a:p>
            <a:pPr marL="0" indent="0">
              <a:buFont typeface="Arial" panose="020B0604020202020204" pitchFamily="34" charset="0"/>
              <a:buNone/>
            </a:pPr>
            <a:r>
              <a:rPr lang="en-GB" sz="2000" b="1" i="1" dirty="0">
                <a:solidFill>
                  <a:srgbClr val="224B8E"/>
                </a:solidFill>
              </a:rPr>
              <a:t>Child</a:t>
            </a:r>
            <a:endParaRPr lang="en-GB" sz="2000" i="1" dirty="0">
              <a:solidFill>
                <a:srgbClr val="224B8E"/>
              </a:solidFill>
            </a:endParaRPr>
          </a:p>
        </p:txBody>
      </p:sp>
      <p:sp>
        <p:nvSpPr>
          <p:cNvPr id="8" name="Speech Bubble: Rectangle with Corners Rounded 7">
            <a:extLst>
              <a:ext uri="{FF2B5EF4-FFF2-40B4-BE49-F238E27FC236}">
                <a16:creationId xmlns:a16="http://schemas.microsoft.com/office/drawing/2014/main" id="{5D113DDE-E26A-4BAC-8B7B-F890D2706994}"/>
              </a:ext>
            </a:extLst>
          </p:cNvPr>
          <p:cNvSpPr/>
          <p:nvPr/>
        </p:nvSpPr>
        <p:spPr>
          <a:xfrm>
            <a:off x="623392" y="2420888"/>
            <a:ext cx="4608512" cy="2520279"/>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with Corners Rounded 8">
            <a:extLst>
              <a:ext uri="{FF2B5EF4-FFF2-40B4-BE49-F238E27FC236}">
                <a16:creationId xmlns:a16="http://schemas.microsoft.com/office/drawing/2014/main" id="{BFDEE5B4-0AF7-4C03-A251-D5D8D98378A1}"/>
              </a:ext>
            </a:extLst>
          </p:cNvPr>
          <p:cNvSpPr/>
          <p:nvPr/>
        </p:nvSpPr>
        <p:spPr>
          <a:xfrm>
            <a:off x="5951984" y="2420888"/>
            <a:ext cx="4608512" cy="2508849"/>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928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4B4BBB01-70D7-4346-A613-683B2ED9FC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9390053A-EE89-4338-985B-B9989B0A2C04}"/>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551384" y="2678062"/>
            <a:ext cx="10873208" cy="4351338"/>
          </a:xfrm>
        </p:spPr>
        <p:txBody>
          <a:bodyPr>
            <a:normAutofit/>
          </a:bodyPr>
          <a:lstStyle/>
          <a:p>
            <a:pPr marL="0" indent="0">
              <a:buNone/>
            </a:pPr>
            <a:r>
              <a:rPr lang="en-GB" sz="2400" b="1" dirty="0"/>
              <a:t>How </a:t>
            </a:r>
            <a:r>
              <a:rPr lang="en-GB" sz="2400" b="1" dirty="0">
                <a:solidFill>
                  <a:srgbClr val="FF0000"/>
                </a:solidFill>
              </a:rPr>
              <a:t>confident</a:t>
            </a:r>
            <a:r>
              <a:rPr lang="en-GB" sz="2400" b="1" dirty="0"/>
              <a:t> are you in dealing with a safeguarding referral?</a:t>
            </a:r>
          </a:p>
          <a:p>
            <a:pPr marL="0" indent="0">
              <a:buNone/>
            </a:pPr>
            <a:endParaRPr lang="en-GB" sz="2400" b="1" dirty="0"/>
          </a:p>
          <a:p>
            <a:pPr marL="0" indent="0">
              <a:buNone/>
            </a:pPr>
            <a:r>
              <a:rPr lang="en-GB" sz="2400" b="1" dirty="0">
                <a:solidFill>
                  <a:srgbClr val="224B8E"/>
                </a:solidFill>
              </a:rPr>
              <a:t>Very confident </a:t>
            </a:r>
            <a:r>
              <a:rPr lang="en-GB" sz="2400" dirty="0"/>
              <a:t>– I know the policies, I know what to do and who to inform </a:t>
            </a:r>
          </a:p>
          <a:p>
            <a:pPr marL="0" indent="0">
              <a:buNone/>
            </a:pPr>
            <a:r>
              <a:rPr lang="en-GB" sz="2400" b="1" dirty="0">
                <a:solidFill>
                  <a:srgbClr val="224B8E"/>
                </a:solidFill>
              </a:rPr>
              <a:t>Fairly confident </a:t>
            </a:r>
            <a:r>
              <a:rPr lang="en-GB" sz="2400" dirty="0"/>
              <a:t>– I know what to do and when but might need help with the process</a:t>
            </a:r>
          </a:p>
          <a:p>
            <a:pPr marL="0" indent="0">
              <a:buNone/>
            </a:pPr>
            <a:r>
              <a:rPr lang="en-GB" sz="2400" b="1" dirty="0">
                <a:solidFill>
                  <a:srgbClr val="224B8E"/>
                </a:solidFill>
              </a:rPr>
              <a:t>Not very confident</a:t>
            </a:r>
            <a:r>
              <a:rPr lang="en-GB" sz="2400" b="1" dirty="0"/>
              <a:t> </a:t>
            </a:r>
            <a:r>
              <a:rPr lang="en-GB" sz="2400" dirty="0"/>
              <a:t>– I would rather someone else did it </a:t>
            </a:r>
          </a:p>
          <a:p>
            <a:pPr marL="0" indent="0">
              <a:buNone/>
            </a:pPr>
            <a:r>
              <a:rPr lang="en-GB" sz="2400" b="1" dirty="0">
                <a:solidFill>
                  <a:srgbClr val="224B8E"/>
                </a:solidFill>
              </a:rPr>
              <a:t>Not at all confident </a:t>
            </a:r>
            <a:r>
              <a:rPr lang="en-GB" sz="2400" dirty="0"/>
              <a:t>– I do not know what I would need to do</a:t>
            </a:r>
          </a:p>
        </p:txBody>
      </p:sp>
    </p:spTree>
    <p:extLst>
      <p:ext uri="{BB962C8B-B14F-4D97-AF65-F5344CB8AC3E}">
        <p14:creationId xmlns:p14="http://schemas.microsoft.com/office/powerpoint/2010/main" val="1103594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E11DBE5F-EC86-4717-9820-6E2BBE6938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46DF3FDF-2D05-434D-8D82-DD9981ECE1A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ACCOUNT</a:t>
            </a:r>
            <a:endParaRPr lang="en-GB" sz="2800" dirty="0">
              <a:solidFill>
                <a:srgbClr val="244B90"/>
              </a:solidFill>
            </a:endParaRPr>
          </a:p>
        </p:txBody>
      </p:sp>
      <p:sp>
        <p:nvSpPr>
          <p:cNvPr id="3" name="Content Placeholder 2">
            <a:extLst>
              <a:ext uri="{FF2B5EF4-FFF2-40B4-BE49-F238E27FC236}">
                <a16:creationId xmlns:a16="http://schemas.microsoft.com/office/drawing/2014/main" id="{6B4A860D-9A3B-4120-96DD-5C0BE4D516B1}"/>
              </a:ext>
            </a:extLst>
          </p:cNvPr>
          <p:cNvSpPr>
            <a:spLocks noGrp="1"/>
          </p:cNvSpPr>
          <p:nvPr>
            <p:ph idx="1"/>
          </p:nvPr>
        </p:nvSpPr>
        <p:spPr>
          <a:xfrm>
            <a:off x="695400" y="2564904"/>
            <a:ext cx="10513168" cy="2551138"/>
          </a:xfrm>
        </p:spPr>
        <p:txBody>
          <a:bodyPr>
            <a:normAutofit fontScale="92500" lnSpcReduction="10000"/>
          </a:bodyPr>
          <a:lstStyle/>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“I am Leader-in-Charge for Juniors with 1</a:t>
            </a:r>
            <a:r>
              <a:rPr lang="en-GB" sz="1800" baseline="30000" dirty="0">
                <a:effectLst/>
                <a:latin typeface="Calibri" panose="020F0502020204030204" pitchFamily="34" charset="0"/>
                <a:ea typeface="Calibri" panose="020F0502020204030204" pitchFamily="34" charset="0"/>
                <a:cs typeface="Calibri" panose="020F0502020204030204" pitchFamily="34" charset="0"/>
              </a:rPr>
              <a:t>st</a:t>
            </a:r>
            <a:r>
              <a:rPr lang="en-GB" sz="1800" dirty="0">
                <a:effectLst/>
                <a:latin typeface="Calibri" panose="020F0502020204030204" pitchFamily="34" charset="0"/>
                <a:ea typeface="Calibri" panose="020F0502020204030204" pitchFamily="34" charset="0"/>
                <a:cs typeface="Calibri" panose="020F0502020204030204" pitchFamily="34" charset="0"/>
              </a:rPr>
              <a:t> Anywhere Company. On Monday 15</a:t>
            </a:r>
            <a:r>
              <a:rPr lang="en-GB" sz="18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800" dirty="0">
                <a:effectLst/>
                <a:latin typeface="Calibri" panose="020F0502020204030204" pitchFamily="34" charset="0"/>
                <a:ea typeface="Calibri" panose="020F0502020204030204" pitchFamily="34" charset="0"/>
                <a:cs typeface="Calibri" panose="020F0502020204030204" pitchFamily="34" charset="0"/>
              </a:rPr>
              <a:t> October we were designing posters for our fundraising event. The young people were at tables in groups of 4. I saw JP had a mark on his face. The mark was across his cheek bone, and under his eye area. It looked red in appearance. I asked him “How did that happen” He said “My teacher did it”. I then asked “Tell me what happened?”. He said “I pushed a girl over in the playground. Miss grabbed my arm and dragged me to the time out area. My head banged on the door handle as we went inside. She was really cross with me. I made the girl cry.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During the snack break I spoke to the Captain and told him what had happened. He told me he would take responsibility for this. He asked me to make notes of what JP said and asked me to write this account straight away.  JP has been with us for 2 years. He lives with his parents and younger brother. He attends Anywhere Primary School.”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Signed ………….dated ……….</a:t>
            </a:r>
            <a:endParaRPr lang="en-GB" sz="1300" dirty="0"/>
          </a:p>
        </p:txBody>
      </p:sp>
      <p:sp>
        <p:nvSpPr>
          <p:cNvPr id="8" name="Speech Bubble: Rectangle with Corners Rounded 7">
            <a:extLst>
              <a:ext uri="{FF2B5EF4-FFF2-40B4-BE49-F238E27FC236}">
                <a16:creationId xmlns:a16="http://schemas.microsoft.com/office/drawing/2014/main" id="{2D92D79D-A734-4B46-B25E-E291EA1BCD5A}"/>
              </a:ext>
            </a:extLst>
          </p:cNvPr>
          <p:cNvSpPr/>
          <p:nvPr/>
        </p:nvSpPr>
        <p:spPr>
          <a:xfrm>
            <a:off x="474640" y="2440052"/>
            <a:ext cx="11021960" cy="2717140"/>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9224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34AF173D-ABAB-45BC-9162-F0D89F0AF7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4764C4F7-F019-450C-85CE-9A8B9FA8A069}"/>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ONLINE REPORTING FORM</a:t>
            </a:r>
            <a:endParaRPr lang="en-GB" sz="2800" dirty="0">
              <a:solidFill>
                <a:srgbClr val="244B90"/>
              </a:solidFill>
            </a:endParaRPr>
          </a:p>
        </p:txBody>
      </p:sp>
      <p:sp>
        <p:nvSpPr>
          <p:cNvPr id="3" name="Content Placeholder 2">
            <a:extLst>
              <a:ext uri="{FF2B5EF4-FFF2-40B4-BE49-F238E27FC236}">
                <a16:creationId xmlns:a16="http://schemas.microsoft.com/office/drawing/2014/main" id="{F7101B78-3E0B-43D5-8BC2-EA0D584F015B}"/>
              </a:ext>
            </a:extLst>
          </p:cNvPr>
          <p:cNvSpPr>
            <a:spLocks noGrp="1"/>
          </p:cNvSpPr>
          <p:nvPr>
            <p:ph idx="1"/>
          </p:nvPr>
        </p:nvSpPr>
        <p:spPr>
          <a:xfrm>
            <a:off x="474640" y="2564904"/>
            <a:ext cx="8933728" cy="864096"/>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rPr>
              <a:t>The best way to report a safeguarding concern or allegation is to use our </a:t>
            </a:r>
            <a:r>
              <a:rPr lang="en-GB" sz="2400" dirty="0">
                <a:latin typeface="Calibri" panose="020F0502020204030204" pitchFamily="34" charset="0"/>
                <a:ea typeface="Calibri" panose="020F0502020204030204" pitchFamily="34" charset="0"/>
              </a:rPr>
              <a:t>internal</a:t>
            </a:r>
            <a:r>
              <a:rPr lang="en-GB" sz="2400" dirty="0">
                <a:effectLst/>
                <a:latin typeface="Calibri" panose="020F0502020204030204" pitchFamily="34" charset="0"/>
                <a:ea typeface="Calibri" panose="020F0502020204030204" pitchFamily="34" charset="0"/>
              </a:rPr>
              <a:t> reporting form at</a:t>
            </a:r>
            <a:r>
              <a:rPr lang="en-GB" sz="2400" b="1" dirty="0">
                <a:effectLst/>
                <a:latin typeface="Calibri" panose="020F0502020204030204" pitchFamily="34" charset="0"/>
                <a:ea typeface="Calibri" panose="020F0502020204030204" pitchFamily="34" charset="0"/>
              </a:rPr>
              <a:t> </a:t>
            </a:r>
            <a:r>
              <a:rPr lang="en-GB" sz="2400" b="1" dirty="0">
                <a:solidFill>
                  <a:srgbClr val="224B8E"/>
                </a:solidFill>
                <a:effectLst/>
                <a:latin typeface="Calibri" panose="020F0502020204030204" pitchFamily="34" charset="0"/>
                <a:ea typeface="Calibri" panose="020F0502020204030204" pitchFamily="34" charset="0"/>
              </a:rPr>
              <a:t>boysbrigade</a:t>
            </a:r>
            <a:r>
              <a:rPr lang="en-GB" sz="2400" b="1" dirty="0">
                <a:solidFill>
                  <a:srgbClr val="224B8E"/>
                </a:solidFill>
                <a:latin typeface="Calibri" panose="020F0502020204030204" pitchFamily="34" charset="0"/>
                <a:ea typeface="Calibri" panose="020F0502020204030204" pitchFamily="34" charset="0"/>
              </a:rPr>
              <a:t>.ie</a:t>
            </a:r>
            <a:r>
              <a:rPr lang="en-GB" sz="2400" b="1" dirty="0">
                <a:solidFill>
                  <a:srgbClr val="224B8E"/>
                </a:solidFill>
                <a:effectLst/>
                <a:latin typeface="Calibri" panose="020F0502020204030204" pitchFamily="34" charset="0"/>
                <a:ea typeface="Calibri" panose="020F0502020204030204" pitchFamily="34" charset="0"/>
              </a:rPr>
              <a:t>/safeguarding</a:t>
            </a:r>
            <a:endParaRPr lang="en-GB" sz="4400" b="1" dirty="0">
              <a:solidFill>
                <a:srgbClr val="224B8E"/>
              </a:solidFill>
            </a:endParaRPr>
          </a:p>
        </p:txBody>
      </p:sp>
    </p:spTree>
    <p:extLst>
      <p:ext uri="{BB962C8B-B14F-4D97-AF65-F5344CB8AC3E}">
        <p14:creationId xmlns:p14="http://schemas.microsoft.com/office/powerpoint/2010/main" val="950728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01122E07-AA33-4A65-BEA0-C6E378C0D9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6DF1BAA-3073-4A1C-A2DC-07CDA56ADC3F}"/>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ROLE</a:t>
            </a:r>
            <a:endParaRPr lang="en-GB" sz="2800" dirty="0">
              <a:solidFill>
                <a:srgbClr val="244B90"/>
              </a:solidFill>
            </a:endParaRPr>
          </a:p>
        </p:txBody>
      </p:sp>
      <p:sp>
        <p:nvSpPr>
          <p:cNvPr id="3" name="Content Placeholder 2">
            <a:extLst>
              <a:ext uri="{FF2B5EF4-FFF2-40B4-BE49-F238E27FC236}">
                <a16:creationId xmlns:a16="http://schemas.microsoft.com/office/drawing/2014/main" id="{289703C6-F6D9-4263-A7D9-8BD2D7E5888C}"/>
              </a:ext>
            </a:extLst>
          </p:cNvPr>
          <p:cNvSpPr>
            <a:spLocks noGrp="1"/>
          </p:cNvSpPr>
          <p:nvPr>
            <p:ph idx="1"/>
          </p:nvPr>
        </p:nvSpPr>
        <p:spPr>
          <a:xfrm>
            <a:off x="479376" y="2132856"/>
            <a:ext cx="5760640" cy="4351338"/>
          </a:xfrm>
        </p:spPr>
        <p:txBody>
          <a:bodyPr>
            <a:normAutofit/>
          </a:bodyPr>
          <a:lstStyle/>
          <a:p>
            <a:pPr marL="0" indent="0">
              <a:lnSpc>
                <a:spcPct val="107000"/>
              </a:lnSpc>
              <a:spcAft>
                <a:spcPts val="800"/>
              </a:spcAft>
              <a:buNone/>
            </a:pPr>
            <a:r>
              <a:rPr lang="en-GB" sz="2000" dirty="0">
                <a:ea typeface="Calibri" panose="020F0502020204030204" pitchFamily="34" charset="0"/>
                <a:cs typeface="Times New Roman" panose="02020603050405020304" pitchFamily="18" charset="0"/>
              </a:rPr>
              <a:t>We can </a:t>
            </a:r>
            <a:r>
              <a:rPr lang="en-GB" sz="2000" b="1" u="sng" dirty="0">
                <a:ea typeface="Calibri" panose="020F0502020204030204" pitchFamily="34" charset="0"/>
                <a:cs typeface="Times New Roman" panose="02020603050405020304" pitchFamily="18" charset="0"/>
              </a:rPr>
              <a:t>all</a:t>
            </a:r>
            <a:r>
              <a:rPr lang="en-GB" sz="2000" dirty="0">
                <a:ea typeface="Calibri" panose="020F0502020204030204" pitchFamily="34" charset="0"/>
                <a:cs typeface="Times New Roman" panose="02020603050405020304" pitchFamily="18" charset="0"/>
              </a:rPr>
              <a:t> play a part in keeping children safe.</a:t>
            </a:r>
          </a:p>
          <a:p>
            <a:pPr marL="0" indent="0">
              <a:lnSpc>
                <a:spcPct val="100000"/>
              </a:lnSpc>
              <a:spcBef>
                <a:spcPts val="0"/>
              </a:spcBef>
              <a:spcAft>
                <a:spcPts val="800"/>
              </a:spcAft>
              <a:buNone/>
            </a:pPr>
            <a:r>
              <a:rPr lang="en-GB" sz="2000" dirty="0">
                <a:ea typeface="Calibri" panose="020F0502020204030204" pitchFamily="34" charset="0"/>
                <a:cs typeface="Times New Roman" panose="02020603050405020304" pitchFamily="18" charset="0"/>
              </a:rPr>
              <a:t>Remember:</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Safeguarding is everyone’s responsibility. </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The 4 R’s – Recognise, Respond, Report &amp; Record.</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Always maintain appropriate boundaries with children &amp; young people.</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Regularly familiarise yourself with our latest polices and procedures.</a:t>
            </a:r>
          </a:p>
          <a:p>
            <a:pPr marL="0" indent="0">
              <a:lnSpc>
                <a:spcPct val="100000"/>
              </a:lnSpc>
              <a:spcBef>
                <a:spcPts val="0"/>
              </a:spcBef>
              <a:spcAft>
                <a:spcPts val="800"/>
              </a:spcAft>
              <a:buNone/>
            </a:pPr>
            <a:r>
              <a:rPr lang="en-GB" sz="2000" b="1" dirty="0">
                <a:ea typeface="Calibri" panose="020F0502020204030204" pitchFamily="34" charset="0"/>
                <a:cs typeface="Times New Roman" panose="02020603050405020304" pitchFamily="18" charset="0"/>
              </a:rPr>
              <a:t>If any doubt, seek advice!</a:t>
            </a:r>
          </a:p>
        </p:txBody>
      </p:sp>
      <p:sp>
        <p:nvSpPr>
          <p:cNvPr id="10" name="TextBox 9">
            <a:extLst>
              <a:ext uri="{FF2B5EF4-FFF2-40B4-BE49-F238E27FC236}">
                <a16:creationId xmlns:a16="http://schemas.microsoft.com/office/drawing/2014/main" id="{AC807C1C-A3D2-4F74-BC72-AE4BF9CBCD0F}"/>
              </a:ext>
            </a:extLst>
          </p:cNvPr>
          <p:cNvSpPr txBox="1"/>
          <p:nvPr/>
        </p:nvSpPr>
        <p:spPr>
          <a:xfrm>
            <a:off x="7846260" y="2367837"/>
            <a:ext cx="3506323" cy="3218895"/>
          </a:xfrm>
          <a:prstGeom prst="rect">
            <a:avLst/>
          </a:prstGeom>
          <a:noFill/>
        </p:spPr>
        <p:txBody>
          <a:bodyPr wrap="square">
            <a:spAutoFit/>
          </a:bodyPr>
          <a:lstStyle/>
          <a:p>
            <a:pPr marL="0" indent="0" algn="ctr">
              <a:lnSpc>
                <a:spcPct val="107000"/>
              </a:lnSpc>
              <a:spcAft>
                <a:spcPts val="800"/>
              </a:spcAft>
              <a:buNone/>
            </a:pPr>
            <a:r>
              <a:rPr lang="en-GB" sz="2800" b="1" dirty="0">
                <a:solidFill>
                  <a:srgbClr val="FF0000"/>
                </a:solidFill>
              </a:rPr>
              <a:t>ALWAYS</a:t>
            </a:r>
            <a:br>
              <a:rPr lang="en-GB" sz="2800" b="1" dirty="0">
                <a:solidFill>
                  <a:srgbClr val="FF0000"/>
                </a:solidFill>
              </a:rPr>
            </a:br>
            <a:r>
              <a:rPr lang="en-GB" sz="1800" dirty="0"/>
              <a:t>inform </a:t>
            </a:r>
            <a:r>
              <a:rPr lang="en-GB" sz="1800" b="1" dirty="0"/>
              <a:t>Regional Safeguarding Panel </a:t>
            </a:r>
            <a:r>
              <a:rPr lang="en-GB" sz="1800" dirty="0"/>
              <a:t>of </a:t>
            </a:r>
            <a:r>
              <a:rPr lang="en-GB" sz="1800" b="1" u="sng" dirty="0"/>
              <a:t>any safeguarding concern </a:t>
            </a:r>
            <a:r>
              <a:rPr lang="en-GB" sz="1800" dirty="0"/>
              <a:t>about a BB Volunteer or child as soon as possible, but always within 24 hours.</a:t>
            </a:r>
          </a:p>
          <a:p>
            <a:pPr marL="0" indent="0" algn="ctr">
              <a:lnSpc>
                <a:spcPct val="107000"/>
              </a:lnSpc>
              <a:spcAft>
                <a:spcPts val="800"/>
              </a:spcAft>
              <a:buNone/>
            </a:pPr>
            <a:r>
              <a:rPr lang="en-GB" sz="1800" b="1" dirty="0">
                <a:solidFill>
                  <a:srgbClr val="224B8E"/>
                </a:solidFill>
              </a:rPr>
              <a:t>Olive Good</a:t>
            </a:r>
          </a:p>
          <a:p>
            <a:pPr marL="0" indent="0" algn="ctr">
              <a:lnSpc>
                <a:spcPct val="107000"/>
              </a:lnSpc>
              <a:spcAft>
                <a:spcPts val="800"/>
              </a:spcAft>
              <a:buNone/>
            </a:pPr>
            <a:r>
              <a:rPr lang="en-GB" b="1" dirty="0">
                <a:solidFill>
                  <a:srgbClr val="224B8E"/>
                </a:solidFill>
              </a:rPr>
              <a:t>Philip Daley</a:t>
            </a:r>
          </a:p>
          <a:p>
            <a:pPr marL="0" indent="0" algn="ctr">
              <a:lnSpc>
                <a:spcPct val="107000"/>
              </a:lnSpc>
              <a:spcAft>
                <a:spcPts val="800"/>
              </a:spcAft>
              <a:buNone/>
            </a:pPr>
            <a:r>
              <a:rPr lang="en-GB" sz="1800" b="1" dirty="0">
                <a:solidFill>
                  <a:srgbClr val="224B8E"/>
                </a:solidFill>
              </a:rPr>
              <a:t>Debbie Moore</a:t>
            </a:r>
          </a:p>
        </p:txBody>
      </p:sp>
      <p:sp>
        <p:nvSpPr>
          <p:cNvPr id="11" name="Rectangle: Rounded Corners 10">
            <a:extLst>
              <a:ext uri="{FF2B5EF4-FFF2-40B4-BE49-F238E27FC236}">
                <a16:creationId xmlns:a16="http://schemas.microsoft.com/office/drawing/2014/main" id="{F2733784-928A-49CD-8B76-6F5E1D25DB07}"/>
              </a:ext>
            </a:extLst>
          </p:cNvPr>
          <p:cNvSpPr/>
          <p:nvPr/>
        </p:nvSpPr>
        <p:spPr>
          <a:xfrm>
            <a:off x="7702245" y="2276872"/>
            <a:ext cx="3794355" cy="3309860"/>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0959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96F435BE-91E0-4037-AC5A-6FD0D789A0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2424A8DC-EAB0-4651-9639-7F03BC8E462F}"/>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9920" y="2511312"/>
            <a:ext cx="10502624" cy="4158048"/>
          </a:xfrm>
        </p:spPr>
        <p:txBody>
          <a:bodyPr>
            <a:normAutofit/>
          </a:bodyPr>
          <a:lstStyle/>
          <a:p>
            <a:pPr marL="0" indent="0">
              <a:buNone/>
            </a:pPr>
            <a:r>
              <a:rPr lang="en-GB" sz="2000" b="1" dirty="0"/>
              <a:t>How</a:t>
            </a:r>
            <a:r>
              <a:rPr lang="en-GB" sz="2000" b="1" dirty="0">
                <a:solidFill>
                  <a:srgbClr val="224B8E"/>
                </a:solidFill>
              </a:rPr>
              <a:t> </a:t>
            </a:r>
            <a:r>
              <a:rPr lang="en-GB" sz="2000" b="1" dirty="0">
                <a:solidFill>
                  <a:srgbClr val="FF0000"/>
                </a:solidFill>
              </a:rPr>
              <a:t>confident</a:t>
            </a:r>
            <a:r>
              <a:rPr lang="en-GB" sz="2000" b="1" dirty="0"/>
              <a:t> are you now, in dealing with a safeguarding referral ?</a:t>
            </a:r>
          </a:p>
          <a:p>
            <a:pPr marL="0" indent="0">
              <a:buNone/>
            </a:pPr>
            <a:endParaRPr lang="en-GB" sz="2000" b="1" dirty="0"/>
          </a:p>
          <a:p>
            <a:pPr marL="0" indent="0">
              <a:buNone/>
            </a:pPr>
            <a:r>
              <a:rPr lang="en-GB" sz="2000" b="1" dirty="0">
                <a:solidFill>
                  <a:srgbClr val="224B8E"/>
                </a:solidFill>
              </a:rPr>
              <a:t>Very confident </a:t>
            </a:r>
            <a:r>
              <a:rPr lang="en-GB" sz="2000" dirty="0"/>
              <a:t>– I know the policies, I know what to do and who to inform </a:t>
            </a:r>
          </a:p>
          <a:p>
            <a:pPr marL="0" indent="0">
              <a:buNone/>
            </a:pPr>
            <a:r>
              <a:rPr lang="en-GB" sz="2000" b="1" dirty="0">
                <a:solidFill>
                  <a:srgbClr val="224B8E"/>
                </a:solidFill>
              </a:rPr>
              <a:t>Fairly confident </a:t>
            </a:r>
            <a:r>
              <a:rPr lang="en-GB" sz="2000" dirty="0"/>
              <a:t>– I know what to do and when but might need </a:t>
            </a:r>
            <a:r>
              <a:rPr lang="en-GB" sz="2000"/>
              <a:t>help with </a:t>
            </a:r>
            <a:r>
              <a:rPr lang="en-GB" sz="2000" dirty="0"/>
              <a:t>the process</a:t>
            </a:r>
          </a:p>
          <a:p>
            <a:pPr marL="0" indent="0">
              <a:buNone/>
            </a:pPr>
            <a:r>
              <a:rPr lang="en-GB" sz="2000" b="1" dirty="0">
                <a:solidFill>
                  <a:srgbClr val="224B8E"/>
                </a:solidFill>
              </a:rPr>
              <a:t>Not very confident </a:t>
            </a:r>
            <a:r>
              <a:rPr lang="en-GB" sz="2000" dirty="0"/>
              <a:t>– I would rather someone else did it </a:t>
            </a:r>
          </a:p>
          <a:p>
            <a:pPr marL="0" indent="0">
              <a:buNone/>
            </a:pPr>
            <a:r>
              <a:rPr lang="en-GB" sz="2000" b="1" dirty="0">
                <a:solidFill>
                  <a:srgbClr val="224B8E"/>
                </a:solidFill>
              </a:rPr>
              <a:t>Not at all confident </a:t>
            </a:r>
            <a:r>
              <a:rPr lang="en-GB" sz="2000" dirty="0"/>
              <a:t>– I do not know what I would need to do</a:t>
            </a:r>
          </a:p>
        </p:txBody>
      </p:sp>
    </p:spTree>
    <p:extLst>
      <p:ext uri="{BB962C8B-B14F-4D97-AF65-F5344CB8AC3E}">
        <p14:creationId xmlns:p14="http://schemas.microsoft.com/office/powerpoint/2010/main" val="1870638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4394D19E-3CA0-4661-A945-232F7AECF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3044" y="2654720"/>
            <a:ext cx="7701188" cy="2286447"/>
          </a:xfrm>
        </p:spPr>
        <p:txBody>
          <a:bodyPr>
            <a:normAutofit/>
          </a:bodyPr>
          <a:lstStyle/>
          <a:p>
            <a:pPr marL="0" indent="0">
              <a:buNone/>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r>
              <a:rPr lang="en-GB" sz="2000" b="1" dirty="0"/>
              <a:t>Understand Safeguarding and Child Protection </a:t>
            </a:r>
            <a:r>
              <a:rPr lang="en-GB" sz="2000" dirty="0"/>
              <a:t>in the context of your role within The Boys’ Brigade</a:t>
            </a:r>
          </a:p>
          <a:p>
            <a:r>
              <a:rPr lang="en-GB" sz="2000" dirty="0"/>
              <a:t>Know how to </a:t>
            </a:r>
            <a:r>
              <a:rPr lang="en-GB" sz="2000" b="1" dirty="0">
                <a:ea typeface="Calibri" panose="020F0502020204030204" pitchFamily="34" charset="0"/>
                <a:cs typeface="Times New Roman" panose="02020603050405020304" pitchFamily="18" charset="0"/>
              </a:rPr>
              <a:t>Recognise</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Respond </a:t>
            </a:r>
            <a:r>
              <a:rPr lang="en-GB" sz="2000" dirty="0">
                <a:ea typeface="Calibri" panose="020F0502020204030204" pitchFamily="34" charset="0"/>
                <a:cs typeface="Times New Roman" panose="02020603050405020304" pitchFamily="18" charset="0"/>
              </a:rPr>
              <a:t>to, </a:t>
            </a:r>
            <a:r>
              <a:rPr lang="en-GB" sz="2000" b="1" dirty="0">
                <a:ea typeface="Calibri" panose="020F0502020204030204" pitchFamily="34" charset="0"/>
                <a:cs typeface="Times New Roman" panose="02020603050405020304" pitchFamily="18" charset="0"/>
              </a:rPr>
              <a:t>Report</a:t>
            </a:r>
            <a:r>
              <a:rPr lang="en-GB" sz="2000" dirty="0">
                <a:ea typeface="Calibri" panose="020F0502020204030204" pitchFamily="34" charset="0"/>
                <a:cs typeface="Times New Roman" panose="02020603050405020304" pitchFamily="18" charset="0"/>
              </a:rPr>
              <a:t> and </a:t>
            </a:r>
            <a:r>
              <a:rPr lang="en-GB" sz="2000" b="1" dirty="0">
                <a:ea typeface="Calibri" panose="020F0502020204030204" pitchFamily="34" charset="0"/>
                <a:cs typeface="Times New Roman" panose="02020603050405020304" pitchFamily="18" charset="0"/>
              </a:rPr>
              <a:t>Record</a:t>
            </a:r>
            <a:r>
              <a:rPr lang="en-GB" sz="2000" dirty="0">
                <a:ea typeface="Calibri" panose="020F0502020204030204" pitchFamily="34" charset="0"/>
                <a:cs typeface="Times New Roman" panose="02020603050405020304" pitchFamily="18" charset="0"/>
              </a:rPr>
              <a:t> concerns about a child or young person.</a:t>
            </a:r>
            <a:endParaRPr lang="en-GB" sz="2000" dirty="0"/>
          </a:p>
        </p:txBody>
      </p:sp>
      <p:sp>
        <p:nvSpPr>
          <p:cNvPr id="9" name="TextBox 8">
            <a:extLst>
              <a:ext uri="{FF2B5EF4-FFF2-40B4-BE49-F238E27FC236}">
                <a16:creationId xmlns:a16="http://schemas.microsoft.com/office/drawing/2014/main" id="{0A8F82F1-FF81-4D8C-B114-549B593F6303}"/>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pic>
        <p:nvPicPr>
          <p:cNvPr id="10" name="Picture 9" descr="Icon&#10;&#10;Description automatically generated">
            <a:extLst>
              <a:ext uri="{FF2B5EF4-FFF2-40B4-BE49-F238E27FC236}">
                <a16:creationId xmlns:a16="http://schemas.microsoft.com/office/drawing/2014/main" id="{024475B4-C22A-48DF-9A42-E3300B8DE5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1505880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903E-4FC5-487B-99D9-09A50E7F0024}"/>
              </a:ext>
            </a:extLst>
          </p:cNvPr>
          <p:cNvSpPr>
            <a:spLocks noGrp="1"/>
          </p:cNvSpPr>
          <p:nvPr>
            <p:ph idx="1"/>
          </p:nvPr>
        </p:nvSpPr>
        <p:spPr/>
        <p:txBody>
          <a:bodyPr/>
          <a:lstStyle/>
          <a:p>
            <a:pPr algn="ctr"/>
            <a:endParaRPr lang="en-GB"/>
          </a:p>
          <a:p>
            <a:pPr algn="ctr"/>
            <a:endParaRPr lang="en-GB" dirty="0"/>
          </a:p>
        </p:txBody>
      </p:sp>
      <p:pic>
        <p:nvPicPr>
          <p:cNvPr id="6" name="Picture 5">
            <a:extLst>
              <a:ext uri="{FF2B5EF4-FFF2-40B4-BE49-F238E27FC236}">
                <a16:creationId xmlns:a16="http://schemas.microsoft.com/office/drawing/2014/main" id="{3E945280-6CC6-4D4B-82D7-785E76FE680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90960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474640" y="2830792"/>
            <a:ext cx="10513168" cy="1196416"/>
          </a:xfrm>
        </p:spPr>
        <p:txBody>
          <a:bodyPr>
            <a:normAutofit/>
          </a:bodyPr>
          <a:lstStyle/>
          <a:p>
            <a:pPr marL="0" indent="0">
              <a:buNone/>
            </a:pPr>
            <a:r>
              <a:rPr lang="en-GB" b="1" dirty="0"/>
              <a:t>“Safeguarding is the measures and actions that are taken to promote the welfare of children &amp; young people and protect them from harm.” </a:t>
            </a:r>
          </a:p>
        </p:txBody>
      </p:sp>
      <p:sp>
        <p:nvSpPr>
          <p:cNvPr id="2" name="TextBox 1">
            <a:extLst>
              <a:ext uri="{FF2B5EF4-FFF2-40B4-BE49-F238E27FC236}">
                <a16:creationId xmlns:a16="http://schemas.microsoft.com/office/drawing/2014/main" id="{3AABE5CA-ACB0-3D68-6717-2DCB6212C8EF}"/>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WHAT IS SAFEGUARDING?</a:t>
            </a:r>
            <a:endParaRPr lang="en-GB" sz="2800" dirty="0">
              <a:solidFill>
                <a:srgbClr val="244B90"/>
              </a:solidFill>
            </a:endParaRPr>
          </a:p>
        </p:txBody>
      </p:sp>
    </p:spTree>
    <p:extLst>
      <p:ext uri="{BB962C8B-B14F-4D97-AF65-F5344CB8AC3E}">
        <p14:creationId xmlns:p14="http://schemas.microsoft.com/office/powerpoint/2010/main" val="299018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55312A15-4C1F-4EEE-8162-1BE110CB3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47DE56FA-1DED-4FAE-AAA7-E2D73313C567}"/>
              </a:ext>
            </a:extLst>
          </p:cNvPr>
          <p:cNvSpPr txBox="1"/>
          <p:nvPr/>
        </p:nvSpPr>
        <p:spPr>
          <a:xfrm>
            <a:off x="474640" y="1718950"/>
            <a:ext cx="9437784" cy="523220"/>
          </a:xfrm>
          <a:prstGeom prst="rect">
            <a:avLst/>
          </a:prstGeom>
          <a:noFill/>
        </p:spPr>
        <p:txBody>
          <a:bodyPr wrap="square" rtlCol="0">
            <a:spAutoFit/>
          </a:bodyPr>
          <a:lstStyle/>
          <a:p>
            <a:r>
              <a:rPr lang="en-GB" sz="2800" dirty="0">
                <a:solidFill>
                  <a:srgbClr val="244B90"/>
                </a:solidFill>
                <a:latin typeface="Futura-Bold" pitchFamily="2" charset="0"/>
              </a:rPr>
              <a:t>CHILD PROTECTION – WHAT DOES THIS MEAN?</a:t>
            </a:r>
            <a:endParaRPr lang="en-GB" sz="2800" dirty="0">
              <a:solidFill>
                <a:srgbClr val="244B90"/>
              </a:solidFill>
            </a:endParaRPr>
          </a:p>
        </p:txBody>
      </p:sp>
      <p:sp>
        <p:nvSpPr>
          <p:cNvPr id="3" name="Content Placeholder 2"/>
          <p:cNvSpPr>
            <a:spLocks noGrp="1"/>
          </p:cNvSpPr>
          <p:nvPr>
            <p:ph idx="1"/>
          </p:nvPr>
        </p:nvSpPr>
        <p:spPr>
          <a:xfrm>
            <a:off x="506990" y="2564903"/>
            <a:ext cx="9261418" cy="2304257"/>
          </a:xfrm>
        </p:spPr>
        <p:txBody>
          <a:bodyPr>
            <a:normAutofit/>
          </a:bodyPr>
          <a:lstStyle/>
          <a:p>
            <a:pPr marL="0" indent="0">
              <a:buNone/>
            </a:pPr>
            <a:r>
              <a:rPr lang="en-GB" sz="2400" dirty="0"/>
              <a:t>This a part of safeguarding. </a:t>
            </a:r>
          </a:p>
          <a:p>
            <a:pPr marL="0" indent="0">
              <a:buNone/>
            </a:pPr>
            <a:r>
              <a:rPr lang="en-GB" sz="2400" dirty="0"/>
              <a:t>It is the actual </a:t>
            </a:r>
            <a:r>
              <a:rPr lang="en-GB" sz="2400" b="1" i="1" dirty="0"/>
              <a:t>action</a:t>
            </a:r>
            <a:r>
              <a:rPr lang="en-GB" sz="2400" dirty="0"/>
              <a:t> and </a:t>
            </a:r>
            <a:r>
              <a:rPr lang="en-GB" sz="2400" b="1" i="1" dirty="0"/>
              <a:t>processes</a:t>
            </a:r>
            <a:r>
              <a:rPr lang="en-GB" sz="2400" dirty="0"/>
              <a:t> we undertake to protect individual children or young people we suspect have suffered or are suffering harm.</a:t>
            </a:r>
          </a:p>
        </p:txBody>
      </p:sp>
    </p:spTree>
    <p:extLst>
      <p:ext uri="{BB962C8B-B14F-4D97-AF65-F5344CB8AC3E}">
        <p14:creationId xmlns:p14="http://schemas.microsoft.com/office/powerpoint/2010/main" val="28127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55312A15-4C1F-4EEE-8162-1BE110CB3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47DE56FA-1DED-4FAE-AAA7-E2D73313C567}"/>
              </a:ext>
            </a:extLst>
          </p:cNvPr>
          <p:cNvSpPr txBox="1"/>
          <p:nvPr/>
        </p:nvSpPr>
        <p:spPr>
          <a:xfrm>
            <a:off x="474640" y="1718950"/>
            <a:ext cx="9437784" cy="523220"/>
          </a:xfrm>
          <a:prstGeom prst="rect">
            <a:avLst/>
          </a:prstGeom>
          <a:noFill/>
        </p:spPr>
        <p:txBody>
          <a:bodyPr wrap="square" rtlCol="0">
            <a:spAutoFit/>
          </a:bodyPr>
          <a:lstStyle/>
          <a:p>
            <a:r>
              <a:rPr lang="en-GB" sz="2800" dirty="0">
                <a:solidFill>
                  <a:srgbClr val="244B90"/>
                </a:solidFill>
                <a:latin typeface="Futura-Bold" pitchFamily="2" charset="0"/>
              </a:rPr>
              <a:t>LEGISLATION AND GUIDANCE</a:t>
            </a:r>
            <a:endParaRPr lang="en-GB" sz="2800" dirty="0">
              <a:solidFill>
                <a:srgbClr val="244B90"/>
              </a:solidFill>
            </a:endParaRPr>
          </a:p>
        </p:txBody>
      </p:sp>
      <p:sp>
        <p:nvSpPr>
          <p:cNvPr id="3" name="Content Placeholder 2"/>
          <p:cNvSpPr>
            <a:spLocks noGrp="1"/>
          </p:cNvSpPr>
          <p:nvPr>
            <p:ph idx="1"/>
          </p:nvPr>
        </p:nvSpPr>
        <p:spPr>
          <a:xfrm>
            <a:off x="506990" y="2564903"/>
            <a:ext cx="9261418" cy="3168353"/>
          </a:xfrm>
        </p:spPr>
        <p:txBody>
          <a:bodyPr>
            <a:normAutofit/>
          </a:bodyPr>
          <a:lstStyle/>
          <a:p>
            <a:r>
              <a:rPr lang="en-GB" sz="2400" dirty="0"/>
              <a:t>Child Care Act 1991</a:t>
            </a:r>
          </a:p>
          <a:p>
            <a:r>
              <a:rPr lang="en-GB" sz="2400" dirty="0"/>
              <a:t>Protection for Persons Reporting Child Abuse Act 1998</a:t>
            </a:r>
          </a:p>
          <a:p>
            <a:r>
              <a:rPr lang="en-GB" sz="2400" dirty="0"/>
              <a:t>Criminal Justice Act (reckless endangerment) 2006</a:t>
            </a:r>
          </a:p>
          <a:p>
            <a:r>
              <a:rPr lang="en-GB" sz="2400" dirty="0"/>
              <a:t>Criminal Justice (Withholding of Information on Offence Against Children &amp; Vulnerable Persons) Act 2012</a:t>
            </a:r>
          </a:p>
        </p:txBody>
      </p:sp>
    </p:spTree>
    <p:extLst>
      <p:ext uri="{BB962C8B-B14F-4D97-AF65-F5344CB8AC3E}">
        <p14:creationId xmlns:p14="http://schemas.microsoft.com/office/powerpoint/2010/main" val="110056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55312A15-4C1F-4EEE-8162-1BE110CB3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47DE56FA-1DED-4FAE-AAA7-E2D73313C567}"/>
              </a:ext>
            </a:extLst>
          </p:cNvPr>
          <p:cNvSpPr txBox="1"/>
          <p:nvPr/>
        </p:nvSpPr>
        <p:spPr>
          <a:xfrm>
            <a:off x="474640" y="1718950"/>
            <a:ext cx="9437784" cy="523220"/>
          </a:xfrm>
          <a:prstGeom prst="rect">
            <a:avLst/>
          </a:prstGeom>
          <a:noFill/>
        </p:spPr>
        <p:txBody>
          <a:bodyPr wrap="square" rtlCol="0">
            <a:spAutoFit/>
          </a:bodyPr>
          <a:lstStyle/>
          <a:p>
            <a:r>
              <a:rPr lang="en-GB" sz="2800" dirty="0">
                <a:solidFill>
                  <a:srgbClr val="244B90"/>
                </a:solidFill>
                <a:latin typeface="Futura-Bold" pitchFamily="2" charset="0"/>
              </a:rPr>
              <a:t>LEGISLATION AND GUIDANCE</a:t>
            </a:r>
            <a:endParaRPr lang="en-GB" sz="2800" dirty="0">
              <a:solidFill>
                <a:srgbClr val="244B90"/>
              </a:solidFill>
            </a:endParaRPr>
          </a:p>
        </p:txBody>
      </p:sp>
      <p:sp>
        <p:nvSpPr>
          <p:cNvPr id="3" name="Content Placeholder 2"/>
          <p:cNvSpPr>
            <a:spLocks noGrp="1"/>
          </p:cNvSpPr>
          <p:nvPr>
            <p:ph idx="1"/>
          </p:nvPr>
        </p:nvSpPr>
        <p:spPr>
          <a:xfrm>
            <a:off x="506990" y="2564903"/>
            <a:ext cx="9261418" cy="3168353"/>
          </a:xfrm>
        </p:spPr>
        <p:txBody>
          <a:bodyPr>
            <a:normAutofit/>
          </a:bodyPr>
          <a:lstStyle/>
          <a:p>
            <a:r>
              <a:rPr lang="en-GB" sz="2400" dirty="0"/>
              <a:t>National Vetting Bureau (Children &amp; Vulnerable Persons) 2012-2016</a:t>
            </a:r>
          </a:p>
          <a:p>
            <a:r>
              <a:rPr lang="en-GB" sz="2400" dirty="0"/>
              <a:t>Criminal Law (Sexual Offences) Act 2017</a:t>
            </a:r>
          </a:p>
          <a:p>
            <a:r>
              <a:rPr lang="en-GB" sz="2400" dirty="0"/>
              <a:t>Domestic Violence Act 2018</a:t>
            </a:r>
          </a:p>
          <a:p>
            <a:r>
              <a:rPr lang="en-GB" sz="2400" dirty="0"/>
              <a:t>Coco’s Law (The Harassment, Harmful Communications &amp; Related Offences Act) 2020</a:t>
            </a:r>
          </a:p>
          <a:p>
            <a:r>
              <a:rPr lang="en-GB" sz="2400" dirty="0"/>
              <a:t>Children First Act 2015 (fully commenced 2017, Addendum 2019)</a:t>
            </a:r>
          </a:p>
        </p:txBody>
      </p:sp>
    </p:spTree>
    <p:extLst>
      <p:ext uri="{BB962C8B-B14F-4D97-AF65-F5344CB8AC3E}">
        <p14:creationId xmlns:p14="http://schemas.microsoft.com/office/powerpoint/2010/main" val="119083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55312A15-4C1F-4EEE-8162-1BE110CB3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47DE56FA-1DED-4FAE-AAA7-E2D73313C567}"/>
              </a:ext>
            </a:extLst>
          </p:cNvPr>
          <p:cNvSpPr txBox="1"/>
          <p:nvPr/>
        </p:nvSpPr>
        <p:spPr>
          <a:xfrm>
            <a:off x="474640" y="1718950"/>
            <a:ext cx="9437784" cy="523220"/>
          </a:xfrm>
          <a:prstGeom prst="rect">
            <a:avLst/>
          </a:prstGeom>
          <a:noFill/>
        </p:spPr>
        <p:txBody>
          <a:bodyPr wrap="square" rtlCol="0">
            <a:spAutoFit/>
          </a:bodyPr>
          <a:lstStyle/>
          <a:p>
            <a:r>
              <a:rPr lang="en-GB" sz="2800" dirty="0">
                <a:solidFill>
                  <a:srgbClr val="244B90"/>
                </a:solidFill>
                <a:latin typeface="Futura-Bold" pitchFamily="2" charset="0"/>
              </a:rPr>
              <a:t>SAFER RECRUITMENT</a:t>
            </a:r>
            <a:endParaRPr lang="en-GB" sz="2800" dirty="0">
              <a:solidFill>
                <a:srgbClr val="244B90"/>
              </a:solidFill>
            </a:endParaRPr>
          </a:p>
        </p:txBody>
      </p:sp>
      <p:sp>
        <p:nvSpPr>
          <p:cNvPr id="3" name="Content Placeholder 2"/>
          <p:cNvSpPr>
            <a:spLocks noGrp="1"/>
          </p:cNvSpPr>
          <p:nvPr>
            <p:ph idx="1"/>
          </p:nvPr>
        </p:nvSpPr>
        <p:spPr>
          <a:xfrm>
            <a:off x="506990" y="2564903"/>
            <a:ext cx="10053506" cy="3312369"/>
          </a:xfrm>
        </p:spPr>
        <p:txBody>
          <a:bodyPr>
            <a:noAutofit/>
          </a:bodyPr>
          <a:lstStyle/>
          <a:p>
            <a:pPr marL="0" indent="0">
              <a:buNone/>
            </a:pPr>
            <a:r>
              <a:rPr lang="en-GB" sz="2400" dirty="0"/>
              <a:t>Our Safer Recruitment Policy is about ensuring ‘suitable’ leaders are appointed through . . .</a:t>
            </a:r>
          </a:p>
          <a:p>
            <a:r>
              <a:rPr lang="en-GB" sz="2400" b="1" dirty="0"/>
              <a:t>Recommendations</a:t>
            </a:r>
          </a:p>
          <a:p>
            <a:r>
              <a:rPr lang="en-GB" sz="2400" b="1" dirty="0"/>
              <a:t>Vetting </a:t>
            </a:r>
          </a:p>
          <a:p>
            <a:r>
              <a:rPr lang="en-GB" sz="2400" b="1" dirty="0"/>
              <a:t>ID Verification</a:t>
            </a:r>
          </a:p>
          <a:p>
            <a:r>
              <a:rPr lang="en-GB" sz="2400" b="1" dirty="0"/>
              <a:t>References</a:t>
            </a:r>
          </a:p>
          <a:p>
            <a:r>
              <a:rPr lang="en-GB" sz="2400" b="1" dirty="0"/>
              <a:t>Training</a:t>
            </a:r>
          </a:p>
        </p:txBody>
      </p:sp>
    </p:spTree>
    <p:extLst>
      <p:ext uri="{BB962C8B-B14F-4D97-AF65-F5344CB8AC3E}">
        <p14:creationId xmlns:p14="http://schemas.microsoft.com/office/powerpoint/2010/main" val="405531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Information for Trainers&amp;#x0D;&amp;#x0A;&amp;quot;&quot;/&gt;&lt;property id=&quot;20307&quot; value=&quot;292&quot;/&gt;&lt;/object&gt;&lt;object type=&quot;3&quot; unique_id=&quot;10005&quot;&gt;&lt;property id=&quot;20148&quot; value=&quot;5&quot;/&gt;&lt;property id=&quot;20300&quot; value=&quot;Slide 2 - &amp;quot;The Boys’ Brigade&amp;#x0D;&amp;#x0A;Youth Leader Training&amp;quot;&quot;/&gt;&lt;property id=&quot;20307&quot; value=&quot;256&quot;/&gt;&lt;/object&gt;&lt;object type=&quot;3&quot; unique_id=&quot;10006&quot;&gt;&lt;property id=&quot;20148&quot; value=&quot;5&quot;/&gt;&lt;property id=&quot;20300&quot; value=&quot;Slide 3 - &amp;quot;Child Abuse&amp;quot;&quot;/&gt;&lt;property id=&quot;20307&quot; value=&quot;258&quot;/&gt;&lt;/object&gt;&lt;object type=&quot;3&quot; unique_id=&quot;10007&quot;&gt;&lt;property id=&quot;20148&quot; value=&quot;5&quot;/&gt;&lt;property id=&quot;20300&quot; value=&quot;Slide 4 - &amp;quot;Examples of child abuse&amp;quot;&quot;/&gt;&lt;property id=&quot;20307&quot; value=&quot;257&quot;/&gt;&lt;/object&gt;&lt;object type=&quot;3&quot; unique_id=&quot;10008&quot;&gt;&lt;property id=&quot;20148&quot; value=&quot;5&quot;/&gt;&lt;property id=&quot;20300&quot; value=&quot;Slide 5 - &amp;quot;Neglect&amp;quot;&quot;/&gt;&lt;property id=&quot;20307&quot; value=&quot;264&quot;/&gt;&lt;/object&gt;&lt;object type=&quot;3&quot; unique_id=&quot;10009&quot;&gt;&lt;property id=&quot;20148&quot; value=&quot;5&quot;/&gt;&lt;property id=&quot;20300&quot; value=&quot;Slide 6 - &amp;quot;Emotional abuse&amp;quot;&quot;/&gt;&lt;property id=&quot;20307&quot; value=&quot;265&quot;/&gt;&lt;/object&gt;&lt;object type=&quot;3&quot; unique_id=&quot;10010&quot;&gt;&lt;property id=&quot;20148&quot; value=&quot;5&quot;/&gt;&lt;property id=&quot;20300&quot; value=&quot;Slide 7 - &amp;quot;Examples of emotional abuse&amp;quot;&quot;/&gt;&lt;property id=&quot;20307&quot; value=&quot;266&quot;/&gt;&lt;/object&gt;&lt;object type=&quot;3&quot; unique_id=&quot;10011&quot;&gt;&lt;property id=&quot;20148&quot; value=&quot;5&quot;/&gt;&lt;property id=&quot;20300&quot; value=&quot;Slide 8 - &amp;quot;Sexual abuse&amp;quot;&quot;/&gt;&lt;property id=&quot;20307&quot; value=&quot;267&quot;/&gt;&lt;/object&gt;&lt;object type=&quot;3&quot; unique_id=&quot;10012&quot;&gt;&lt;property id=&quot;20148&quot; value=&quot;5&quot;/&gt;&lt;property id=&quot;20300&quot; value=&quot;Slide 9 - &amp;quot;Physical abuse&amp;quot;&quot;/&gt;&lt;property id=&quot;20307&quot; value=&quot;268&quot;/&gt;&lt;/object&gt;&lt;object type=&quot;3&quot; unique_id=&quot;10013&quot;&gt;&lt;property id=&quot;20148&quot; value=&quot;5&quot;/&gt;&lt;property id=&quot;20300&quot; value=&quot;Slide 10 - &amp;quot;Other forms of abusive behaviour&amp;quot;&quot;/&gt;&lt;property id=&quot;20307&quot; value=&quot;269&quot;/&gt;&lt;/object&gt;&lt;object type=&quot;3&quot; unique_id=&quot;10014&quot;&gt;&lt;property id=&quot;20148&quot; value=&quot;5&quot;/&gt;&lt;property id=&quot;20300&quot; value=&quot;Slide 11 - &amp;quot;Indicators of concern&amp;quot;&quot;/&gt;&lt;property id=&quot;20307&quot; value=&quot;270&quot;/&gt;&lt;/object&gt;&lt;object type=&quot;3&quot; unique_id=&quot;10015&quot;&gt;&lt;property id=&quot;20148&quot; value=&quot;5&quot;/&gt;&lt;property id=&quot;20300&quot; value=&quot;Slide 12 - &amp;quot;Indicators of concern&amp;quot;&quot;/&gt;&lt;property id=&quot;20307&quot; value=&quot;271&quot;/&gt;&lt;/object&gt;&lt;object type=&quot;3&quot; unique_id=&quot;10016&quot;&gt;&lt;property id=&quot;20148&quot; value=&quot;5&quot;/&gt;&lt;property id=&quot;20300&quot; value=&quot;Slide 13 - &amp;quot;What should you do if you&amp;#x0D;&amp;#x0A;have concerns?&amp;quot;&quot;/&gt;&lt;property id=&quot;20307&quot; value=&quot;287&quot;/&gt;&lt;/object&gt;&lt;object type=&quot;3&quot; unique_id=&quot;10017&quot;&gt;&lt;property id=&quot;20148&quot; value=&quot;5&quot;/&gt;&lt;property id=&quot;20300&quot; value=&quot;Slide 14&quot;/&gt;&lt;property id=&quot;20307&quot; value=&quot;288&quot;/&gt;&lt;/object&gt;&lt;object type=&quot;3&quot; unique_id=&quot;10018&quot;&gt;&lt;property id=&quot;20148&quot; value=&quot;5&quot;/&gt;&lt;property id=&quot;20300&quot; value=&quot;Slide 15 - &amp;quot;Some statistics on sexual abuse&amp;quot;&quot;/&gt;&lt;property id=&quot;20307&quot; value=&quot;261&quot;/&gt;&lt;/object&gt;&lt;object type=&quot;3&quot; unique_id=&quot;10019&quot;&gt;&lt;property id=&quot;20148&quot; value=&quot;5&quot;/&gt;&lt;property id=&quot;20300&quot; value=&quot;Slide 16 - &amp;quot;More statistics…&amp;quot;&quot;/&gt;&lt;property id=&quot;20307&quot; value=&quot;262&quot;/&gt;&lt;/object&gt;&lt;object type=&quot;3&quot; unique_id=&quot;10020&quot;&gt;&lt;property id=&quot;20148&quot; value=&quot;5&quot;/&gt;&lt;property id=&quot;20300&quot; value=&quot;Slide 17 - &amp;quot;Common misunderstandings&amp;quot;&quot;/&gt;&lt;property id=&quot;20307&quot; value=&quot;263&quot;/&gt;&lt;/object&gt;&lt;object type=&quot;3&quot; unique_id=&quot;10021&quot;&gt;&lt;property id=&quot;20148&quot; value=&quot;5&quot;/&gt;&lt;property id=&quot;20300&quot; value=&quot;Slide 18 - &amp;quot;Myths and Facts&amp;quot;&quot;/&gt;&lt;property id=&quot;20307&quot; value=&quot;272&quot;/&gt;&lt;/object&gt;&lt;object type=&quot;3&quot; unique_id=&quot;10022&quot;&gt;&lt;property id=&quot;20148&quot; value=&quot;5&quot;/&gt;&lt;property id=&quot;20300&quot; value=&quot;Slide 19 - &amp;quot;Myths and Facts&amp;quot;&quot;/&gt;&lt;property id=&quot;20307&quot; value=&quot;273&quot;/&gt;&lt;/object&gt;&lt;object type=&quot;3&quot; unique_id=&quot;10023&quot;&gt;&lt;property id=&quot;20148&quot; value=&quot;5&quot;/&gt;&lt;property id=&quot;20300&quot; value=&quot;Slide 20 - &amp;quot;Myths and Facts&amp;quot;&quot;/&gt;&lt;property id=&quot;20307&quot; value=&quot;286&quot;/&gt;&lt;/object&gt;&lt;object type=&quot;3&quot; unique_id=&quot;10024&quot;&gt;&lt;property id=&quot;20148&quot; value=&quot;5&quot;/&gt;&lt;property id=&quot;20300&quot; value=&quot;Slide 21 - &amp;quot;Myths and Facts&amp;quot;&quot;/&gt;&lt;property id=&quot;20307&quot; value=&quot;274&quot;/&gt;&lt;/object&gt;&lt;object type=&quot;3&quot; unique_id=&quot;10025&quot;&gt;&lt;property id=&quot;20148&quot; value=&quot;5&quot;/&gt;&lt;property id=&quot;20300&quot; value=&quot;Slide 22 - &amp;quot;Myths and Facts&amp;quot;&quot;/&gt;&lt;property id=&quot;20307&quot; value=&quot;290&quot;/&gt;&lt;/object&gt;&lt;object type=&quot;3&quot; unique_id=&quot;10026&quot;&gt;&lt;property id=&quot;20148&quot; value=&quot;5&quot;/&gt;&lt;property id=&quot;20300&quot; value=&quot;Slide 23 - &amp;quot;What do abusers say?&amp;quot;&quot;/&gt;&lt;property id=&quot;20307&quot; value=&quot;275&quot;/&gt;&lt;/object&gt;&lt;object type=&quot;3&quot; unique_id=&quot;10027&quot;&gt;&lt;property id=&quot;20148&quot; value=&quot;5&quot;/&gt;&lt;property id=&quot;20300&quot; value=&quot;Slide 24 - &amp;quot;What do abusers say?&amp;quot;&quot;/&gt;&lt;property id=&quot;20307&quot; value=&quot;276&quot;/&gt;&lt;/object&gt;&lt;object type=&quot;3&quot; unique_id=&quot;10028&quot;&gt;&lt;property id=&quot;20148&quot; value=&quot;5&quot;/&gt;&lt;property id=&quot;20300&quot; value=&quot;Slide 25 - &amp;quot;What stops them? What abusers say:&amp;quot;&quot;/&gt;&lt;property id=&quot;20307&quot; value=&quot;277&quot;/&gt;&lt;/object&gt;&lt;object type=&quot;3&quot; unique_id=&quot;10029&quot;&gt;&lt;property id=&quot;20148&quot; value=&quot;5&quot;/&gt;&lt;property id=&quot;20300&quot; value=&quot;Slide 26 - &amp;quot;Why target through organisations?&amp;quot;&quot;/&gt;&lt;property id=&quot;20307&quot; value=&quot;278&quot;/&gt;&lt;/object&gt;&lt;object type=&quot;3&quot; unique_id=&quot;10030&quot;&gt;&lt;property id=&quot;20148&quot; value=&quot;5&quot;/&gt;&lt;property id=&quot;20300&quot; value=&quot;Slide 27 - &amp;quot;Grooming. What is it?&amp;quot;&quot;/&gt;&lt;property id=&quot;20307&quot; value=&quot;291&quot;/&gt;&lt;/object&gt;&lt;object type=&quot;3&quot; unique_id=&quot;10031&quot;&gt;&lt;property id=&quot;20148&quot; value=&quot;5&quot;/&gt;&lt;property id=&quot;20300&quot; value=&quot;Slide 28 - &amp;quot;Grooming. How does it work? &amp;quot;&quot;/&gt;&lt;property id=&quot;20307&quot; value=&quot;279&quot;/&gt;&lt;/object&gt;&lt;object type=&quot;3&quot; unique_id=&quot;10032&quot;&gt;&lt;property id=&quot;20148&quot; value=&quot;5&quot;/&gt;&lt;property id=&quot;20300&quot; value=&quot;Slide 29 - &amp;quot;Grooming&amp;quot;&quot;/&gt;&lt;property id=&quot;20307&quot; value=&quot;280&quot;/&gt;&lt;/object&gt;&lt;object type=&quot;3&quot; unique_id=&quot;10033&quot;&gt;&lt;property id=&quot;20148&quot; value=&quot;5&quot;/&gt;&lt;property id=&quot;20300&quot; value=&quot;Slide 30 - &amp;quot;Facebook, Twitter etc&amp;quot;&quot;/&gt;&lt;property id=&quot;20307&quot; value=&quot;284&quot;/&gt;&lt;/object&gt;&lt;object type=&quot;3&quot; unique_id=&quot;10034&quot;&gt;&lt;property id=&quot;20148&quot; value=&quot;5&quot;/&gt;&lt;property id=&quot;20300&quot; value=&quot;Slide 31 - &amp;quot;BB Online Safeguarding Policy&amp;quot;&quot;/&gt;&lt;property id=&quot;20307&quot; value=&quot;285&quot;/&gt;&lt;/object&gt;&lt;object type=&quot;3&quot; unique_id=&quot;10035&quot;&gt;&lt;property id=&quot;20148&quot; value=&quot;5&quot;/&gt;&lt;property id=&quot;20300&quot; value=&quot;Slide 32 - &amp;quot;Factors which increase risk of abuse in Youth Organisations&amp;quot;&quot;/&gt;&lt;property id=&quot;20307&quot; value=&quot;281&quot;/&gt;&lt;/object&gt;&lt;object type=&quot;3&quot; unique_id=&quot;10036&quot;&gt;&lt;property id=&quot;20148&quot; value=&quot;5&quot;/&gt;&lt;property id=&quot;20300&quot; value=&quot;Slide 33 - &amp;quot;Prevention&amp;quot;&quot;/&gt;&lt;property id=&quot;20307&quot; value=&quot;282&quot;/&gt;&lt;/object&gt;&lt;object type=&quot;3&quot; unique_id=&quot;10037&quot;&gt;&lt;property id=&quot;20148&quot; value=&quot;5&quot;/&gt;&lt;property id=&quot;20300&quot; value=&quot;Slide 34 - &amp;quot;How many of these did you get?&amp;quot;&quot;/&gt;&lt;property id=&quot;20307&quot; value=&quot;283&quot;/&gt;&lt;/object&gt;&lt;object type=&quot;3&quot; unique_id=&quot;10038&quot;&gt;&lt;property id=&quot;20148&quot; value=&quot;5&quot;/&gt;&lt;property id=&quot;20300&quot; value=&quot;Slide 35 - &amp;quot;Finally…&amp;quot;&quot;/&gt;&lt;property id=&quot;20307&quot; value=&quot;289&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5f39697-f19f-496a-9267-7c93567761b3">
      <Terms xmlns="http://schemas.microsoft.com/office/infopath/2007/PartnerControls"/>
    </lcf76f155ced4ddcb4097134ff3c332f>
    <TaxCatchAll xmlns="cc995cb9-ffd8-4bd8-8cb2-a354f74d3e6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F9C31CBA138B45B7A76FCDB05D15CA" ma:contentTypeVersion="15" ma:contentTypeDescription="Create a new document." ma:contentTypeScope="" ma:versionID="030078df4744c10b2011eb7ca96df056">
  <xsd:schema xmlns:xsd="http://www.w3.org/2001/XMLSchema" xmlns:xs="http://www.w3.org/2001/XMLSchema" xmlns:p="http://schemas.microsoft.com/office/2006/metadata/properties" xmlns:ns2="75f39697-f19f-496a-9267-7c93567761b3" xmlns:ns3="cc995cb9-ffd8-4bd8-8cb2-a354f74d3e6c" targetNamespace="http://schemas.microsoft.com/office/2006/metadata/properties" ma:root="true" ma:fieldsID="e84b876085f3d6bbfa2066a98ef52a77" ns2:_="" ns3:_="">
    <xsd:import namespace="75f39697-f19f-496a-9267-7c93567761b3"/>
    <xsd:import namespace="cc995cb9-ffd8-4bd8-8cb2-a354f74d3e6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39697-f19f-496a-9267-7c93567761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72ec050-890d-4cb5-a79a-6eb9ec9677a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95cb9-ffd8-4bd8-8cb2-a354f74d3e6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dbc3045-c643-4682-b3af-05b1a082eb9d}" ma:internalName="TaxCatchAll" ma:showField="CatchAllData" ma:web="cc995cb9-ffd8-4bd8-8cb2-a354f74d3e6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2C0DA9-E389-46F0-AE09-3F0B2021D02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5f39697-f19f-496a-9267-7c93567761b3"/>
    <ds:schemaRef ds:uri="http://purl.org/dc/terms/"/>
    <ds:schemaRef ds:uri="http://schemas.openxmlformats.org/package/2006/metadata/core-properties"/>
    <ds:schemaRef ds:uri="http://www.w3.org/XML/1998/namespace"/>
    <ds:schemaRef ds:uri="cc995cb9-ffd8-4bd8-8cb2-a354f74d3e6c"/>
  </ds:schemaRefs>
</ds:datastoreItem>
</file>

<file path=customXml/itemProps2.xml><?xml version="1.0" encoding="utf-8"?>
<ds:datastoreItem xmlns:ds="http://schemas.openxmlformats.org/officeDocument/2006/customXml" ds:itemID="{6EB45E3E-63DE-4062-8583-61549617D465}">
  <ds:schemaRefs>
    <ds:schemaRef ds:uri="http://schemas.microsoft.com/sharepoint/v3/contenttype/forms"/>
  </ds:schemaRefs>
</ds:datastoreItem>
</file>

<file path=customXml/itemProps3.xml><?xml version="1.0" encoding="utf-8"?>
<ds:datastoreItem xmlns:ds="http://schemas.openxmlformats.org/officeDocument/2006/customXml" ds:itemID="{CE3FCA63-5C3D-447B-8F02-051C834879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f39697-f19f-496a-9267-7c93567761b3"/>
    <ds:schemaRef ds:uri="cc995cb9-ffd8-4bd8-8cb2-a354f74d3e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23024</TotalTime>
  <Words>2852</Words>
  <Application>Microsoft Office PowerPoint</Application>
  <PresentationFormat>Widescreen</PresentationFormat>
  <Paragraphs>330</Paragraphs>
  <Slides>45</Slides>
  <Notes>44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45</vt:i4>
      </vt:variant>
    </vt:vector>
  </HeadingPairs>
  <TitlesOfParts>
    <vt:vector size="52" baseType="lpstr">
      <vt:lpstr>Arial</vt:lpstr>
      <vt:lpstr>Calibri</vt:lpstr>
      <vt:lpstr>Calibri Light</vt:lpstr>
      <vt:lpstr>Futura-Bold</vt:lpstr>
      <vt:lpstr>Gill Sans MT</vt:lpstr>
      <vt:lpstr>Symbol</vt:lpstr>
      <vt:lpstr>Office Theme</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Boys’ Brigade YLT</dc:title>
  <dc:creator>karen.jay</dc:creator>
  <cp:lastModifiedBy>Tom Boorman</cp:lastModifiedBy>
  <cp:revision>327</cp:revision>
  <cp:lastPrinted>2020-02-21T11:37:27Z</cp:lastPrinted>
  <dcterms:created xsi:type="dcterms:W3CDTF">2012-05-17T14:09:01Z</dcterms:created>
  <dcterms:modified xsi:type="dcterms:W3CDTF">2023-11-21T12:10:59Z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0x01010001F9C31CBA138B45B7A76FCDB05D15CA</vt:lpwstr>
  </property>
  <property fmtid="{D5CDD505-2E9C-101B-9397-08002B2CF9AE}" pid="3" name="MediaServiceImageTags">
    <vt:lpwstr/>
  </property>
</Properties>
</file>